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y="5143500" cx="9144000"/>
  <p:notesSz cx="6858000" cy="9144000"/>
  <p:embeddedFontLst>
    <p:embeddedFont>
      <p:font typeface="Roboto"/>
      <p:regular r:id="rId74"/>
      <p:bold r:id="rId75"/>
      <p:italic r:id="rId76"/>
      <p:boldItalic r:id="rId77"/>
    </p:embeddedFont>
    <p:embeddedFont>
      <p:font typeface="Montserrat"/>
      <p:regular r:id="rId78"/>
      <p:bold r:id="rId79"/>
      <p:italic r:id="rId80"/>
      <p:boldItalic r:id="rId81"/>
    </p:embeddedFont>
    <p:embeddedFont>
      <p:font typeface="Open Sans"/>
      <p:regular r:id="rId82"/>
      <p:bold r:id="rId83"/>
      <p:italic r:id="rId84"/>
      <p:bold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0D618CF-6444-4D7F-8D6D-D12808481B4B}">
  <a:tblStyle styleId="{90D618CF-6444-4D7F-8D6D-D12808481B4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OpenSans-italic.fntdata"/><Relationship Id="rId83" Type="http://schemas.openxmlformats.org/officeDocument/2006/relationships/font" Target="fonts/OpenSans-bold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85" Type="http://schemas.openxmlformats.org/officeDocument/2006/relationships/font" Target="fonts/OpenSans-boldItalic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Montserrat-italic.fntdata"/><Relationship Id="rId82" Type="http://schemas.openxmlformats.org/officeDocument/2006/relationships/font" Target="fonts/OpenSans-regular.fntdata"/><Relationship Id="rId81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Roboto-bold.fntdata"/><Relationship Id="rId30" Type="http://schemas.openxmlformats.org/officeDocument/2006/relationships/slide" Target="slides/slide25.xml"/><Relationship Id="rId74" Type="http://schemas.openxmlformats.org/officeDocument/2006/relationships/font" Target="fonts/Roboto-regular.fntdata"/><Relationship Id="rId33" Type="http://schemas.openxmlformats.org/officeDocument/2006/relationships/slide" Target="slides/slide28.xml"/><Relationship Id="rId77" Type="http://schemas.openxmlformats.org/officeDocument/2006/relationships/font" Target="fonts/Roboto-boldItalic.fntdata"/><Relationship Id="rId32" Type="http://schemas.openxmlformats.org/officeDocument/2006/relationships/slide" Target="slides/slide27.xml"/><Relationship Id="rId76" Type="http://schemas.openxmlformats.org/officeDocument/2006/relationships/font" Target="fonts/Roboto-italic.fntdata"/><Relationship Id="rId35" Type="http://schemas.openxmlformats.org/officeDocument/2006/relationships/slide" Target="slides/slide30.xml"/><Relationship Id="rId79" Type="http://schemas.openxmlformats.org/officeDocument/2006/relationships/font" Target="fonts/Montserrat-bold.fntdata"/><Relationship Id="rId34" Type="http://schemas.openxmlformats.org/officeDocument/2006/relationships/slide" Target="slides/slide29.xml"/><Relationship Id="rId78" Type="http://schemas.openxmlformats.org/officeDocument/2006/relationships/font" Target="fonts/Montserrat-regular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roceedings.mlr.press/v97/recht19a/recht19a.pdf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a914534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a914534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d86c0c3f75_0_3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d86c0c3f75_0_3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86c0c3f75_0_2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d86c0c3f75_0_2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86c0c3f75_0_2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d86c0c3f75_0_2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ORDER TO PRESENT THINGS IN THIS SLIDE: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Noise 40% in cifar-10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Cl is robust to change in sparsity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Cl methods perform well compared to recent top performing approaches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(now hit enter and show how data-centric vs model-centric)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Show that the baseline which is simple actually does quite well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Evidence that data-centric thinking is fruitful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Data-centric vs model-centric? What about both?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In practice...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CL methods remove errors first, then use co-teaching for the final training to combine the benefits of both approaches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86c0c3f75_0_2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d86c0c3f75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d86c0c3f75_0_2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d86c0c3f75_0_2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d86c0c3f75_0_2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d86c0c3f75_0_2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85200C"/>
                </a:solidFill>
              </a:rPr>
              <a:t>assembles prior work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d86c0c3f75_0_2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d86c0c3f75_0_2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prove this in the paper, but here is the key idea.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d86c0c3f75_0_2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d86c0c3f75_0_2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the median of the means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concept is true of thresholds, counts, ranks -- allows you to avoid the effects of outliers.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for the class of these methods - names for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d86c0c3f75_0_2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d86c0c3f75_0_2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d86c0c3f75_0_2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d86c0c3f75_0_2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f4fc5446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f4fc5446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d86c0c3f75_0_2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d86c0c3f75_0_2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d86c0c3f75_0_2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d86c0c3f75_0_2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d86c0c3f75_0_2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d86c0c3f75_0_2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d86c0c3f75_0_2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d86c0c3f75_0_2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d86c0c3f75_0_2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d86c0c3f75_0_2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d86c0c3f75_0_2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d86c0c3f75_0_2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d86c0c3f75_0_2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d86c0c3f75_0_2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d86c0c3f75_0_2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d86c0c3f75_0_2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d86c0c3f75_0_2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d86c0c3f75_0_2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d86c0c3f75_0_2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d86c0c3f75_0_2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d86c0c3f75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d86c0c3f75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d86c0c3f75_0_2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d86c0c3f75_0_2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d86c0c3f75_0_2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d86c0c3f75_0_2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1d86c0c3f75_0_2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1d86c0c3f75_0_2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d86c0c3f75_0_2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d86c0c3f75_0_2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d86c0c3f75_0_2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1d86c0c3f75_0_2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d86c0c3f75_0_2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d86c0c3f75_0_2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d86c0c3f75_0_2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1d86c0c3f75_0_2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d86c0c3f75_0_2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1d86c0c3f75_0_2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d86c0c3f75_0_2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d86c0c3f75_0_2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d86c0c3f75_0_2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1d86c0c3f75_0_2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d86c0c3f75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d86c0c3f75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d86c0c3f75_0_2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1d86c0c3f75_0_2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d86c0c3f75_0_3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d86c0c3f75_0_3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d86c0c3f75_0_3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1d86c0c3f75_0_3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d86c0c3f75_0_3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d86c0c3f75_0_3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d86c0c3f75_0_3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1d86c0c3f75_0_3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http://proceedings.mlr.press/v97/recht19a/recht19a.pdf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ImageNet Classifiers Generalize to ImageNet?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Benjamin Recht, Rebecca Roelofs,  Ludwig Schmidt,  Vaishaal Shankar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http://proceedings.mlr.press/v119/shankar20c/shankar20c.pdf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d86c0c3f75_0_3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d86c0c3f75_0_3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d86c0c3f75_0_3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1d86c0c3f75_0_3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d86c0c3f75_0_3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d86c0c3f75_0_3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1d86c0c3f75_0_3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1d86c0c3f75_0_3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Explain how noise is increased on this slide (not later)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Interpolating toward the smaller subset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Define x axis at very beginning (context with suvrits work)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1d86c0c3f75_0_3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1d86c0c3f75_0_3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0efef1d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0efef1d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1d86c0c3f75_0_3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1d86c0c3f75_0_3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d86c0c3f75_0_3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1d86c0c3f75_0_3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world deployment which can have dire consequences for self driving cars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b0efef1da0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b0efef1da0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b0efef1da0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b0efef1da0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2b0efef1da0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g2b0efef1da0_0_3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2b0efef1da0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g2b0efef1da0_0_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2b0efef1da0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2b0efef1da0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2b0efef1da0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2b0efef1da0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b0efef1da0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2b0efef1da0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b0efef1da0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2b0efef1da0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d86c0c3f75_0_2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d86c0c3f75_0_2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b0efef1da0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2b0efef1da0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b0efef1da0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2b0efef1da0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2b0efef1da0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2b0efef1da0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2b0efef1da0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2b0efef1da0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2b0efef1da0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2b0efef1da0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d86c0c3f75_0_3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d86c0c3f75_0_3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fd5edf8852_0_1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fd5edf8852_0_1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187db60a05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187db60a05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187db60a05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187db60a05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d86c0c3f75_0_2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d86c0c3f75_0_2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d86c0c3f75_0_2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d86c0c3f75_0_2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d86c0c3f75_0_3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d86c0c3f75_0_3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7294246" y="4852375"/>
            <a:ext cx="812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Lecture 3 - Adv Confident Learning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800">
                <a:solidFill>
                  <a:srgbClr val="005E68"/>
                </a:solidFill>
              </a:defRPr>
            </a:lvl1pPr>
            <a:lvl2pPr lvl="1" algn="r">
              <a:buNone/>
              <a:defRPr b="1" sz="800">
                <a:solidFill>
                  <a:srgbClr val="005E68"/>
                </a:solidFill>
              </a:defRPr>
            </a:lvl2pPr>
            <a:lvl3pPr lvl="2" algn="r">
              <a:buNone/>
              <a:defRPr b="1" sz="800">
                <a:solidFill>
                  <a:srgbClr val="005E68"/>
                </a:solidFill>
              </a:defRPr>
            </a:lvl3pPr>
            <a:lvl4pPr lvl="3" algn="r">
              <a:buNone/>
              <a:defRPr b="1" sz="800">
                <a:solidFill>
                  <a:srgbClr val="005E68"/>
                </a:solidFill>
              </a:defRPr>
            </a:lvl4pPr>
            <a:lvl5pPr lvl="4" algn="r">
              <a:buNone/>
              <a:defRPr b="1" sz="800">
                <a:solidFill>
                  <a:srgbClr val="005E68"/>
                </a:solidFill>
              </a:defRPr>
            </a:lvl5pPr>
            <a:lvl6pPr lvl="5" algn="r">
              <a:buNone/>
              <a:defRPr b="1" sz="800">
                <a:solidFill>
                  <a:srgbClr val="005E68"/>
                </a:solidFill>
              </a:defRPr>
            </a:lvl6pPr>
            <a:lvl7pPr lvl="6" algn="r">
              <a:buNone/>
              <a:defRPr b="1" sz="800">
                <a:solidFill>
                  <a:srgbClr val="005E68"/>
                </a:solidFill>
              </a:defRPr>
            </a:lvl7pPr>
            <a:lvl8pPr lvl="7" algn="r">
              <a:buNone/>
              <a:defRPr b="1" sz="800">
                <a:solidFill>
                  <a:srgbClr val="005E68"/>
                </a:solidFill>
              </a:defRPr>
            </a:lvl8pPr>
            <a:lvl9pPr lvl="8" algn="r"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7" Type="http://schemas.openxmlformats.org/officeDocument/2006/relationships/image" Target="../media/image47.png"/><Relationship Id="rId8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hyperlink" Target="https://labelerrors.com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png"/><Relationship Id="rId4" Type="http://schemas.openxmlformats.org/officeDocument/2006/relationships/image" Target="../media/image53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Relationship Id="rId4" Type="http://schemas.openxmlformats.org/officeDocument/2006/relationships/image" Target="../media/image53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labelerrors.com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5" Type="http://schemas.openxmlformats.org/officeDocument/2006/relationships/image" Target="../media/image6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3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png"/><Relationship Id="rId11" Type="http://schemas.openxmlformats.org/officeDocument/2006/relationships/image" Target="../media/image5.png"/><Relationship Id="rId10" Type="http://schemas.openxmlformats.org/officeDocument/2006/relationships/image" Target="../media/image10.png"/><Relationship Id="rId13" Type="http://schemas.openxmlformats.org/officeDocument/2006/relationships/image" Target="../media/image13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8.png"/><Relationship Id="rId15" Type="http://schemas.openxmlformats.org/officeDocument/2006/relationships/image" Target="../media/image17.png"/><Relationship Id="rId14" Type="http://schemas.openxmlformats.org/officeDocument/2006/relationships/image" Target="../media/image12.png"/><Relationship Id="rId17" Type="http://schemas.openxmlformats.org/officeDocument/2006/relationships/image" Target="../media/image25.png"/><Relationship Id="rId16" Type="http://schemas.openxmlformats.org/officeDocument/2006/relationships/image" Target="../media/image28.png"/><Relationship Id="rId5" Type="http://schemas.openxmlformats.org/officeDocument/2006/relationships/image" Target="../media/image33.png"/><Relationship Id="rId19" Type="http://schemas.openxmlformats.org/officeDocument/2006/relationships/image" Target="../media/image14.png"/><Relationship Id="rId6" Type="http://schemas.openxmlformats.org/officeDocument/2006/relationships/image" Target="../media/image11.png"/><Relationship Id="rId18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help.cleanlab.ai/tutorials/tlm/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help.cleanlab.ai/tutorials/tlm/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3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6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100" y="4423800"/>
            <a:ext cx="5864300" cy="6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2666225" y="4555675"/>
            <a:ext cx="6438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Third</a:t>
            </a:r>
            <a:r>
              <a:rPr b="1" lang="en" sz="2000">
                <a:solidFill>
                  <a:srgbClr val="FFFFFF"/>
                </a:solidFill>
              </a:rPr>
              <a:t> lecture on 1/18 at 12:00p ET in Room 2-190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 b="0" l="81410" r="0" t="0"/>
          <a:stretch/>
        </p:blipFill>
        <p:spPr>
          <a:xfrm>
            <a:off x="7942675" y="111500"/>
            <a:ext cx="1090125" cy="3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8054500" y="89950"/>
            <a:ext cx="978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</a:rPr>
              <a:t>IAP 2024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Ranking label errors</a:t>
            </a:r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lang="en"/>
              <a:t>elf-confidence (chalk board)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Normalized margin (chalk board)</a:t>
            </a:r>
            <a:endParaRPr/>
          </a:p>
        </p:txBody>
      </p:sp>
      <p:sp>
        <p:nvSpPr>
          <p:cNvPr id="300" name="Google Shape;300;p2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3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310" name="Google Shape;310;p23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1" name="Google Shape;311;p23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2914025" y="2692000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"/>
          <p:cNvSpPr txBox="1"/>
          <p:nvPr>
            <p:ph type="title"/>
          </p:nvPr>
        </p:nvSpPr>
        <p:spPr>
          <a:xfrm>
            <a:off x="40775" y="203175"/>
            <a:ext cx="9144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Compare Accuracy: Learning with 40% label noise in CIFAR-10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19" name="Google Shape;319;p2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0" name="Google Shape;320;p24"/>
          <p:cNvPicPr preferRelativeResize="0"/>
          <p:nvPr/>
        </p:nvPicPr>
        <p:blipFill rotWithShape="1">
          <a:blip r:embed="rId3">
            <a:alphaModFix/>
          </a:blip>
          <a:srcRect b="0" l="0" r="21092" t="8466"/>
          <a:stretch/>
        </p:blipFill>
        <p:spPr>
          <a:xfrm>
            <a:off x="958300" y="1193375"/>
            <a:ext cx="6788700" cy="36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 txBox="1"/>
          <p:nvPr/>
        </p:nvSpPr>
        <p:spPr>
          <a:xfrm>
            <a:off x="6218250" y="1053545"/>
            <a:ext cx="963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4"/>
          <p:cNvSpPr/>
          <p:nvPr/>
        </p:nvSpPr>
        <p:spPr>
          <a:xfrm>
            <a:off x="3866800" y="947775"/>
            <a:ext cx="1809300" cy="377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6271725" y="1551850"/>
            <a:ext cx="879300" cy="31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4"/>
          <p:cNvSpPr/>
          <p:nvPr/>
        </p:nvSpPr>
        <p:spPr>
          <a:xfrm>
            <a:off x="963700" y="1502550"/>
            <a:ext cx="6764400" cy="1768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4"/>
          <p:cNvSpPr/>
          <p:nvPr/>
        </p:nvSpPr>
        <p:spPr>
          <a:xfrm>
            <a:off x="963700" y="3319850"/>
            <a:ext cx="6764400" cy="14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4"/>
          <p:cNvSpPr/>
          <p:nvPr/>
        </p:nvSpPr>
        <p:spPr>
          <a:xfrm>
            <a:off x="1005050" y="1853100"/>
            <a:ext cx="2808000" cy="888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methods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4"/>
          <p:cNvSpPr/>
          <p:nvPr/>
        </p:nvSpPr>
        <p:spPr>
          <a:xfrm>
            <a:off x="5706050" y="1551850"/>
            <a:ext cx="1965300" cy="2361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8" name="Google Shape;328;p24"/>
          <p:cNvSpPr/>
          <p:nvPr/>
        </p:nvSpPr>
        <p:spPr>
          <a:xfrm>
            <a:off x="5728800" y="1828800"/>
            <a:ext cx="1942500" cy="8883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4"/>
          <p:cNvSpPr txBox="1"/>
          <p:nvPr/>
        </p:nvSpPr>
        <p:spPr>
          <a:xfrm>
            <a:off x="3866800" y="3396550"/>
            <a:ext cx="1301400" cy="120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Model-centric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Train with errors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i="1" lang="en"/>
              <a:t>adjust the loss</a:t>
            </a:r>
            <a:r>
              <a:rPr lang="en"/>
              <a:t>”</a:t>
            </a:r>
            <a:endParaRPr/>
          </a:p>
        </p:txBody>
      </p:sp>
      <p:sp>
        <p:nvSpPr>
          <p:cNvPr id="330" name="Google Shape;330;p24"/>
          <p:cNvSpPr/>
          <p:nvPr/>
        </p:nvSpPr>
        <p:spPr>
          <a:xfrm>
            <a:off x="1005050" y="1551850"/>
            <a:ext cx="2808000" cy="256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Baseline (remove prediction != label)</a:t>
            </a:r>
            <a:endParaRPr sz="1200"/>
          </a:p>
        </p:txBody>
      </p:sp>
      <p:sp>
        <p:nvSpPr>
          <p:cNvPr id="331" name="Google Shape;331;p24"/>
          <p:cNvSpPr txBox="1"/>
          <p:nvPr/>
        </p:nvSpPr>
        <p:spPr>
          <a:xfrm>
            <a:off x="3866800" y="1551850"/>
            <a:ext cx="1301400" cy="141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Data-centric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Train with errors removed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</a:t>
            </a:r>
            <a:r>
              <a:rPr i="1" lang="en">
                <a:solidFill>
                  <a:schemeClr val="dk1"/>
                </a:solidFill>
              </a:rPr>
              <a:t>Change the dataset”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32" name="Google Shape;332;p24"/>
          <p:cNvGrpSpPr/>
          <p:nvPr/>
        </p:nvGrpSpPr>
        <p:grpSpPr>
          <a:xfrm>
            <a:off x="4340625" y="856750"/>
            <a:ext cx="4741500" cy="369300"/>
            <a:chOff x="4340625" y="856750"/>
            <a:chExt cx="4741500" cy="369300"/>
          </a:xfrm>
        </p:grpSpPr>
        <p:sp>
          <p:nvSpPr>
            <p:cNvPr id="333" name="Google Shape;333;p24"/>
            <p:cNvSpPr txBox="1"/>
            <p:nvPr/>
          </p:nvSpPr>
          <p:spPr>
            <a:xfrm>
              <a:off x="4340625" y="856750"/>
              <a:ext cx="474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        Fraction of zeros in the off-diagonals of  </a:t>
              </a:r>
              <a:endParaRPr sz="1200"/>
            </a:p>
          </p:txBody>
        </p:sp>
        <p:pic>
          <p:nvPicPr>
            <p:cNvPr id="334" name="Google Shape;334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36272" y="953650"/>
              <a:ext cx="467235" cy="175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24"/>
          <p:cNvSpPr/>
          <p:nvPr/>
        </p:nvSpPr>
        <p:spPr>
          <a:xfrm>
            <a:off x="896950" y="1149225"/>
            <a:ext cx="911100" cy="3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4"/>
          <p:cNvSpPr txBox="1"/>
          <p:nvPr/>
        </p:nvSpPr>
        <p:spPr>
          <a:xfrm>
            <a:off x="6406450" y="1149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← More realistic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     (e.g. ImageNet)</a:t>
            </a:r>
            <a:endParaRPr/>
          </a:p>
        </p:txBody>
      </p:sp>
      <p:grpSp>
        <p:nvGrpSpPr>
          <p:cNvPr id="337" name="Google Shape;337;p24"/>
          <p:cNvGrpSpPr/>
          <p:nvPr/>
        </p:nvGrpSpPr>
        <p:grpSpPr>
          <a:xfrm>
            <a:off x="6218250" y="3436050"/>
            <a:ext cx="971225" cy="338700"/>
            <a:chOff x="6218250" y="3436050"/>
            <a:chExt cx="971225" cy="338700"/>
          </a:xfrm>
        </p:grpSpPr>
        <p:cxnSp>
          <p:nvCxnSpPr>
            <p:cNvPr id="338" name="Google Shape;338;p24"/>
            <p:cNvCxnSpPr/>
            <p:nvPr/>
          </p:nvCxnSpPr>
          <p:spPr>
            <a:xfrm>
              <a:off x="6258275" y="3436050"/>
              <a:ext cx="9312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39" name="Google Shape;339;p24"/>
            <p:cNvSpPr txBox="1"/>
            <p:nvPr/>
          </p:nvSpPr>
          <p:spPr>
            <a:xfrm>
              <a:off x="6218250" y="3436050"/>
              <a:ext cx="96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</a:rPr>
                <a:t>Perf drop-off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  <p:grpSp>
        <p:nvGrpSpPr>
          <p:cNvPr id="340" name="Google Shape;340;p24"/>
          <p:cNvGrpSpPr/>
          <p:nvPr/>
        </p:nvGrpSpPr>
        <p:grpSpPr>
          <a:xfrm>
            <a:off x="6218250" y="2369250"/>
            <a:ext cx="971225" cy="338700"/>
            <a:chOff x="6218250" y="3436050"/>
            <a:chExt cx="971225" cy="338700"/>
          </a:xfrm>
        </p:grpSpPr>
        <p:cxnSp>
          <p:nvCxnSpPr>
            <p:cNvPr id="341" name="Google Shape;341;p24"/>
            <p:cNvCxnSpPr/>
            <p:nvPr/>
          </p:nvCxnSpPr>
          <p:spPr>
            <a:xfrm>
              <a:off x="6258275" y="3436050"/>
              <a:ext cx="9312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42" name="Google Shape;342;p24"/>
            <p:cNvSpPr txBox="1"/>
            <p:nvPr/>
          </p:nvSpPr>
          <p:spPr>
            <a:xfrm>
              <a:off x="6218250" y="3436050"/>
              <a:ext cx="96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</a:rPr>
                <a:t>Same perf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25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5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352" name="Google Shape;352;p25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55" name="Google Shape;355;p25"/>
          <p:cNvSpPr/>
          <p:nvPr/>
        </p:nvSpPr>
        <p:spPr>
          <a:xfrm>
            <a:off x="2914025" y="2920600"/>
            <a:ext cx="3173100" cy="61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2799628" y="25566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 of Confident Learning</a:t>
            </a:r>
            <a:endParaRPr/>
          </a:p>
        </p:txBody>
      </p:sp>
      <p:sp>
        <p:nvSpPr>
          <p:cNvPr id="362" name="Google Shape;362;p26"/>
          <p:cNvSpPr txBox="1"/>
          <p:nvPr>
            <p:ph idx="1" type="body"/>
          </p:nvPr>
        </p:nvSpPr>
        <p:spPr>
          <a:xfrm>
            <a:off x="164425" y="9347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 understand CL performance, we studied conditions where CL exactly finds label errors, culminating in the following Theorem:</a:t>
            </a:r>
            <a:endParaRPr/>
          </a:p>
        </p:txBody>
      </p:sp>
      <p:sp>
        <p:nvSpPr>
          <p:cNvPr id="363" name="Google Shape;363;p2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26"/>
          <p:cNvSpPr txBox="1"/>
          <p:nvPr/>
        </p:nvSpPr>
        <p:spPr>
          <a:xfrm>
            <a:off x="237650" y="1996725"/>
            <a:ext cx="89061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22222"/>
                </a:solidFill>
              </a:rPr>
              <a:t>As long as examples in class </a:t>
            </a:r>
            <a:r>
              <a:rPr b="1" i="1" lang="en" sz="1800">
                <a:solidFill>
                  <a:srgbClr val="222222"/>
                </a:solidFill>
              </a:rPr>
              <a:t>i</a:t>
            </a:r>
            <a:r>
              <a:rPr i="1" lang="en" sz="1800">
                <a:solidFill>
                  <a:srgbClr val="222222"/>
                </a:solidFill>
              </a:rPr>
              <a:t> are labeled </a:t>
            </a:r>
            <a:r>
              <a:rPr b="1" i="1" lang="en" sz="1800">
                <a:solidFill>
                  <a:srgbClr val="222222"/>
                </a:solidFill>
              </a:rPr>
              <a:t>i</a:t>
            </a:r>
            <a:r>
              <a:rPr i="1" lang="en" sz="1800">
                <a:solidFill>
                  <a:srgbClr val="222222"/>
                </a:solidFill>
              </a:rPr>
              <a:t> more than any other class, then...</a:t>
            </a:r>
            <a:endParaRPr i="1" sz="18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22222"/>
                </a:solidFill>
              </a:rPr>
              <a:t>We prove realistic sufficient conditions (allowing significant error in all model outputs)</a:t>
            </a:r>
            <a:endParaRPr i="1" sz="18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Such that CL still exactly finds label errors.</a:t>
            </a:r>
            <a:endParaRPr/>
          </a:p>
        </p:txBody>
      </p:sp>
      <p:pic>
        <p:nvPicPr>
          <p:cNvPr id="365" name="Google Shape;365;p26"/>
          <p:cNvPicPr preferRelativeResize="0"/>
          <p:nvPr/>
        </p:nvPicPr>
        <p:blipFill rotWithShape="1">
          <a:blip r:embed="rId3">
            <a:alphaModFix/>
          </a:blip>
          <a:srcRect b="0" l="0" r="45913" t="0"/>
          <a:stretch/>
        </p:blipFill>
        <p:spPr>
          <a:xfrm>
            <a:off x="4783894" y="2963375"/>
            <a:ext cx="2615248" cy="4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Intuition: CL theory builds on three principles</a:t>
            </a:r>
            <a:endParaRPr/>
          </a:p>
        </p:txBody>
      </p:sp>
      <p:sp>
        <p:nvSpPr>
          <p:cNvPr id="371" name="Google Shape;371;p27"/>
          <p:cNvSpPr txBox="1"/>
          <p:nvPr>
            <p:ph idx="1" type="body"/>
          </p:nvPr>
        </p:nvSpPr>
        <p:spPr>
          <a:xfrm>
            <a:off x="164425" y="934775"/>
            <a:ext cx="88314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Prune</a:t>
            </a:r>
            <a:r>
              <a:rPr lang="en" sz="2200"/>
              <a:t> Principle 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remove errors, then train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Chen et al. (2019), Patrini et al. (2017), Van Rooyen et al. (2015)</a:t>
            </a:r>
            <a:endParaRPr sz="16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Count</a:t>
            </a:r>
            <a:r>
              <a:rPr lang="en" sz="2200"/>
              <a:t> Principle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use ratios of counts, not noisy model outputs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 Page et al. (1997), Jiang et al. (2018)</a:t>
            </a:r>
            <a:endParaRPr sz="16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Rank</a:t>
            </a:r>
            <a:r>
              <a:rPr lang="en" sz="2200"/>
              <a:t> Principle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use rank of model outputs, not the noisy values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Natarajan et al. (2017), Forman (2005, 2008), Lipton et al. (2018)</a:t>
            </a:r>
            <a:endParaRPr sz="1600">
              <a:solidFill>
                <a:srgbClr val="1C458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Idea: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Pruning</a:t>
            </a:r>
            <a:r>
              <a:rPr lang="en"/>
              <a:t> enables robustness to stochastic/imperfect predicted probabilities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Prior work</a:t>
            </a:r>
            <a:br>
              <a:rPr lang="en"/>
            </a:br>
            <a:r>
              <a:rPr lang="en"/>
              <a:t>modifies the loss:</a:t>
            </a:r>
            <a:br>
              <a:rPr lang="en"/>
            </a:br>
            <a:r>
              <a:rPr lang="en" sz="1000"/>
              <a:t>(e.g.</a:t>
            </a:r>
            <a:r>
              <a:rPr lang="en" sz="900"/>
              <a:t> importance reweighting)</a:t>
            </a:r>
            <a:br>
              <a:rPr lang="en" sz="900"/>
            </a:br>
            <a:r>
              <a:rPr lang="en" sz="900">
                <a:solidFill>
                  <a:srgbClr val="073763"/>
                </a:solidFill>
              </a:rPr>
              <a:t>(Liu &amp; Tao, 2015; Patrini et al., 2017;</a:t>
            </a:r>
            <a:br>
              <a:rPr lang="en" sz="900">
                <a:solidFill>
                  <a:srgbClr val="073763"/>
                </a:solidFill>
              </a:rPr>
            </a:br>
            <a:r>
              <a:rPr lang="en" sz="900">
                <a:solidFill>
                  <a:srgbClr val="073763"/>
                </a:solidFill>
              </a:rPr>
              <a:t>Reed et al., 2015; Shu et al., 2019;</a:t>
            </a:r>
            <a:br>
              <a:rPr lang="en" sz="900">
                <a:solidFill>
                  <a:srgbClr val="073763"/>
                </a:solidFill>
              </a:rPr>
            </a:br>
            <a:r>
              <a:rPr lang="en" sz="900">
                <a:solidFill>
                  <a:srgbClr val="073763"/>
                </a:solidFill>
              </a:rPr>
              <a:t>Goldberger &amp; Ben-Reuven, 2017)</a:t>
            </a:r>
            <a:br>
              <a:rPr lang="en" sz="900">
                <a:solidFill>
                  <a:srgbClr val="073763"/>
                </a:solidFill>
              </a:rPr>
            </a:br>
            <a:endParaRPr sz="9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378" name="Google Shape;378;p28"/>
          <p:cNvSpPr/>
          <p:nvPr/>
        </p:nvSpPr>
        <p:spPr>
          <a:xfrm>
            <a:off x="143403" y="2269375"/>
            <a:ext cx="2498700" cy="13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8"/>
          <p:cNvSpPr txBox="1"/>
          <p:nvPr>
            <p:ph type="title"/>
          </p:nvPr>
        </p:nvSpPr>
        <p:spPr>
          <a:xfrm>
            <a:off x="296125" y="203175"/>
            <a:ext cx="8892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 Robustness Intuition 1: Prune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1" name="Google Shape;3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2203" y="1514425"/>
            <a:ext cx="1094076" cy="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8"/>
          <p:cNvPicPr preferRelativeResize="0"/>
          <p:nvPr/>
        </p:nvPicPr>
        <p:blipFill rotWithShape="1">
          <a:blip r:embed="rId4">
            <a:alphaModFix/>
          </a:blip>
          <a:srcRect b="0" l="1503" r="1493" t="0"/>
          <a:stretch/>
        </p:blipFill>
        <p:spPr>
          <a:xfrm>
            <a:off x="2697025" y="2503650"/>
            <a:ext cx="3629299" cy="172355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8"/>
          <p:cNvSpPr txBox="1"/>
          <p:nvPr/>
        </p:nvSpPr>
        <p:spPr>
          <a:xfrm>
            <a:off x="209075" y="3780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SGD weights update:</a:t>
            </a:r>
            <a:endParaRPr/>
          </a:p>
        </p:txBody>
      </p:sp>
      <p:grpSp>
        <p:nvGrpSpPr>
          <p:cNvPr id="384" name="Google Shape;384;p28"/>
          <p:cNvGrpSpPr/>
          <p:nvPr/>
        </p:nvGrpSpPr>
        <p:grpSpPr>
          <a:xfrm>
            <a:off x="3806625" y="1940625"/>
            <a:ext cx="5381950" cy="1081925"/>
            <a:chOff x="3806625" y="1940625"/>
            <a:chExt cx="5381950" cy="1081925"/>
          </a:xfrm>
        </p:grpSpPr>
        <p:sp>
          <p:nvSpPr>
            <p:cNvPr id="385" name="Google Shape;385;p28"/>
            <p:cNvSpPr txBox="1"/>
            <p:nvPr/>
          </p:nvSpPr>
          <p:spPr>
            <a:xfrm>
              <a:off x="4607275" y="1940625"/>
              <a:ext cx="458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0000"/>
                  </a:solidFill>
                </a:rPr>
                <a:t>Pred probs are stochastic/erroneous for real-world models!!</a:t>
              </a:r>
              <a:endParaRPr b="1" sz="1200">
                <a:solidFill>
                  <a:srgbClr val="FF0000"/>
                </a:solidFill>
              </a:endParaRPr>
            </a:p>
          </p:txBody>
        </p:sp>
        <p:cxnSp>
          <p:nvCxnSpPr>
            <p:cNvPr id="386" name="Google Shape;386;p28"/>
            <p:cNvCxnSpPr/>
            <p:nvPr/>
          </p:nvCxnSpPr>
          <p:spPr>
            <a:xfrm flipH="1">
              <a:off x="4810925" y="2183449"/>
              <a:ext cx="89100" cy="234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87" name="Google Shape;387;p28"/>
            <p:cNvSpPr/>
            <p:nvPr/>
          </p:nvSpPr>
          <p:spPr>
            <a:xfrm>
              <a:off x="3806625" y="2410250"/>
              <a:ext cx="1708800" cy="6123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88" name="Google Shape;388;p28"/>
          <p:cNvCxnSpPr/>
          <p:nvPr/>
        </p:nvCxnSpPr>
        <p:spPr>
          <a:xfrm rot="10800000">
            <a:off x="3150575" y="2956200"/>
            <a:ext cx="89100" cy="9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89" name="Google Shape;389;p28"/>
          <p:cNvGrpSpPr/>
          <p:nvPr/>
        </p:nvGrpSpPr>
        <p:grpSpPr>
          <a:xfrm>
            <a:off x="3215375" y="3021000"/>
            <a:ext cx="4519825" cy="415800"/>
            <a:chOff x="3215375" y="3021000"/>
            <a:chExt cx="4519825" cy="415800"/>
          </a:xfrm>
        </p:grpSpPr>
        <p:sp>
          <p:nvSpPr>
            <p:cNvPr id="390" name="Google Shape;390;p28"/>
            <p:cNvSpPr/>
            <p:nvPr/>
          </p:nvSpPr>
          <p:spPr>
            <a:xfrm>
              <a:off x="3215375" y="3021000"/>
              <a:ext cx="944469" cy="170247"/>
            </a:xfrm>
            <a:custGeom>
              <a:rect b="b" l="l" r="r" t="t"/>
              <a:pathLst>
                <a:path extrusionOk="0" h="9402" w="52159">
                  <a:moveTo>
                    <a:pt x="52159" y="0"/>
                  </a:moveTo>
                  <a:cubicBezTo>
                    <a:pt x="46220" y="1566"/>
                    <a:pt x="25216" y="9341"/>
                    <a:pt x="16523" y="9395"/>
                  </a:cubicBezTo>
                  <a:cubicBezTo>
                    <a:pt x="7830" y="9449"/>
                    <a:pt x="2754" y="1836"/>
                    <a:pt x="0" y="324"/>
                  </a:cubicBez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91" name="Google Shape;391;p28"/>
            <p:cNvSpPr txBox="1"/>
            <p:nvPr/>
          </p:nvSpPr>
          <p:spPr>
            <a:xfrm>
              <a:off x="3862200" y="3067500"/>
              <a:ext cx="3873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0000"/>
                  </a:solidFill>
                </a:rPr>
                <a:t>Error propagation</a:t>
              </a:r>
              <a:endParaRPr b="1" sz="1200">
                <a:solidFill>
                  <a:srgbClr val="FF0000"/>
                </a:solidFill>
              </a:endParaRPr>
            </a:p>
          </p:txBody>
        </p:sp>
      </p:grpSp>
      <p:sp>
        <p:nvSpPr>
          <p:cNvPr id="392" name="Google Shape;392;p28"/>
          <p:cNvSpPr/>
          <p:nvPr/>
        </p:nvSpPr>
        <p:spPr>
          <a:xfrm>
            <a:off x="2663175" y="2408700"/>
            <a:ext cx="835800" cy="61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8"/>
          <p:cNvSpPr/>
          <p:nvPr/>
        </p:nvSpPr>
        <p:spPr>
          <a:xfrm>
            <a:off x="5304975" y="3670675"/>
            <a:ext cx="785700" cy="61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8"/>
          <p:cNvSpPr/>
          <p:nvPr/>
        </p:nvSpPr>
        <p:spPr>
          <a:xfrm>
            <a:off x="6835725" y="2269375"/>
            <a:ext cx="2308200" cy="26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5" name="Google Shape;395;p28"/>
          <p:cNvGrpSpPr/>
          <p:nvPr/>
        </p:nvGrpSpPr>
        <p:grpSpPr>
          <a:xfrm>
            <a:off x="2663175" y="3615475"/>
            <a:ext cx="5483400" cy="1229513"/>
            <a:chOff x="2663175" y="3615475"/>
            <a:chExt cx="5483400" cy="1229513"/>
          </a:xfrm>
        </p:grpSpPr>
        <p:grpSp>
          <p:nvGrpSpPr>
            <p:cNvPr id="396" name="Google Shape;396;p28"/>
            <p:cNvGrpSpPr/>
            <p:nvPr/>
          </p:nvGrpSpPr>
          <p:grpSpPr>
            <a:xfrm>
              <a:off x="3320675" y="4195375"/>
              <a:ext cx="4825900" cy="649612"/>
              <a:chOff x="2680700" y="2863388"/>
              <a:chExt cx="4825900" cy="649612"/>
            </a:xfrm>
          </p:grpSpPr>
          <p:sp>
            <p:nvSpPr>
              <p:cNvPr id="397" name="Google Shape;397;p28"/>
              <p:cNvSpPr/>
              <p:nvPr/>
            </p:nvSpPr>
            <p:spPr>
              <a:xfrm>
                <a:off x="2680700" y="2863388"/>
                <a:ext cx="2243489" cy="327871"/>
              </a:xfrm>
              <a:custGeom>
                <a:rect b="b" l="l" r="r" t="t"/>
                <a:pathLst>
                  <a:path extrusionOk="0" h="9402" w="52159">
                    <a:moveTo>
                      <a:pt x="52159" y="0"/>
                    </a:moveTo>
                    <a:cubicBezTo>
                      <a:pt x="46220" y="1566"/>
                      <a:pt x="25216" y="9341"/>
                      <a:pt x="16523" y="9395"/>
                    </a:cubicBezTo>
                    <a:cubicBezTo>
                      <a:pt x="7830" y="9449"/>
                      <a:pt x="2754" y="1836"/>
                      <a:pt x="0" y="324"/>
                    </a:cubicBezTo>
                  </a:path>
                </a:pathLst>
              </a:cu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98" name="Google Shape;398;p28"/>
              <p:cNvSpPr txBox="1"/>
              <p:nvPr/>
            </p:nvSpPr>
            <p:spPr>
              <a:xfrm>
                <a:off x="3633600" y="3143700"/>
                <a:ext cx="38730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Error propagation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99" name="Google Shape;399;p28"/>
            <p:cNvCxnSpPr/>
            <p:nvPr/>
          </p:nvCxnSpPr>
          <p:spPr>
            <a:xfrm rot="10800000">
              <a:off x="3142475" y="4081675"/>
              <a:ext cx="218700" cy="146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00" name="Google Shape;400;p28"/>
            <p:cNvSpPr/>
            <p:nvPr/>
          </p:nvSpPr>
          <p:spPr>
            <a:xfrm>
              <a:off x="2663175" y="3615475"/>
              <a:ext cx="884400" cy="6123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28"/>
          <p:cNvSpPr/>
          <p:nvPr/>
        </p:nvSpPr>
        <p:spPr>
          <a:xfrm>
            <a:off x="6876225" y="2324475"/>
            <a:ext cx="2219100" cy="256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85800" rotWithShape="0" algn="bl" dir="5400000" dist="190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8"/>
          <p:cNvSpPr/>
          <p:nvPr/>
        </p:nvSpPr>
        <p:spPr>
          <a:xfrm>
            <a:off x="2591750" y="3498850"/>
            <a:ext cx="3879600" cy="13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3" name="Google Shape;403;p28"/>
          <p:cNvCxnSpPr/>
          <p:nvPr/>
        </p:nvCxnSpPr>
        <p:spPr>
          <a:xfrm rot="10800000">
            <a:off x="5070225" y="2939925"/>
            <a:ext cx="1903200" cy="87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4" name="Google Shape;404;p28"/>
          <p:cNvSpPr/>
          <p:nvPr/>
        </p:nvSpPr>
        <p:spPr>
          <a:xfrm>
            <a:off x="3806625" y="2468625"/>
            <a:ext cx="1870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5" name="Google Shape;405;p28"/>
          <p:cNvCxnSpPr/>
          <p:nvPr/>
        </p:nvCxnSpPr>
        <p:spPr>
          <a:xfrm flipH="1">
            <a:off x="3231500" y="3045300"/>
            <a:ext cx="899100" cy="672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6" name="Google Shape;406;p28"/>
          <p:cNvSpPr txBox="1"/>
          <p:nvPr/>
        </p:nvSpPr>
        <p:spPr>
          <a:xfrm>
            <a:off x="6871575" y="2290608"/>
            <a:ext cx="2219100" cy="26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Takeaway</a:t>
            </a:r>
            <a:br>
              <a:rPr lang="en" u="sng">
                <a:solidFill>
                  <a:schemeClr val="dk1"/>
                </a:solidFill>
              </a:rPr>
            </a:b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Prune Label Errors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Avoid loss reweighting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Avoid this form of error propagation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7" name="Google Shape;407;p28"/>
          <p:cNvSpPr/>
          <p:nvPr/>
        </p:nvSpPr>
        <p:spPr>
          <a:xfrm>
            <a:off x="6908575" y="3311275"/>
            <a:ext cx="1676700" cy="304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8"/>
          <p:cNvSpPr/>
          <p:nvPr/>
        </p:nvSpPr>
        <p:spPr>
          <a:xfrm>
            <a:off x="4551750" y="330675"/>
            <a:ext cx="1173600" cy="41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8"/>
          <p:cNvSpPr/>
          <p:nvPr/>
        </p:nvSpPr>
        <p:spPr>
          <a:xfrm>
            <a:off x="2745650" y="2468625"/>
            <a:ext cx="1061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 txBox="1"/>
          <p:nvPr>
            <p:ph idx="1" type="body"/>
          </p:nvPr>
        </p:nvSpPr>
        <p:spPr>
          <a:xfrm>
            <a:off x="164425" y="934775"/>
            <a:ext cx="88014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idea: </a:t>
            </a:r>
            <a:r>
              <a:rPr b="1" lang="en"/>
              <a:t>Counting </a:t>
            </a:r>
            <a:r>
              <a:rPr lang="en"/>
              <a:t>and</a:t>
            </a:r>
            <a:r>
              <a:rPr b="1" lang="en"/>
              <a:t> Ranking</a:t>
            </a:r>
            <a:r>
              <a:rPr lang="en"/>
              <a:t> enable robustness to erroneous probabilities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But this time: Let’s look at noise transition estimation  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Other methods: </a:t>
            </a:r>
            <a:br>
              <a:rPr lang="en"/>
            </a:br>
            <a:r>
              <a:rPr lang="en" sz="1000">
                <a:solidFill>
                  <a:srgbClr val="073763"/>
                </a:solidFill>
              </a:rPr>
              <a:t>(Elkan &amp; Noto, 2008;</a:t>
            </a:r>
            <a:br>
              <a:rPr lang="en" sz="1000">
                <a:solidFill>
                  <a:srgbClr val="073763"/>
                </a:solidFill>
              </a:rPr>
            </a:br>
            <a:r>
              <a:rPr lang="en" sz="1000">
                <a:solidFill>
                  <a:srgbClr val="073763"/>
                </a:solidFill>
              </a:rPr>
              <a:t>Sukhbaatar et al., 2015)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Confident Learning: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 Robustness Intuition 2: Count &amp; Rank</a:t>
            </a:r>
            <a:endParaRPr sz="2400"/>
          </a:p>
        </p:txBody>
      </p:sp>
      <p:sp>
        <p:nvSpPr>
          <p:cNvPr id="416" name="Google Shape;416;p2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7" name="Google Shape;4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428" y="1310075"/>
            <a:ext cx="1094076" cy="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248" y="2117800"/>
            <a:ext cx="4733777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9"/>
          <p:cNvSpPr/>
          <p:nvPr/>
        </p:nvSpPr>
        <p:spPr>
          <a:xfrm>
            <a:off x="6640875" y="338250"/>
            <a:ext cx="2404800" cy="238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420" name="Google Shape;420;p29"/>
          <p:cNvPicPr preferRelativeResize="0"/>
          <p:nvPr/>
        </p:nvPicPr>
        <p:blipFill rotWithShape="1">
          <a:blip r:embed="rId5">
            <a:alphaModFix/>
          </a:blip>
          <a:srcRect b="0" l="79" r="69" t="0"/>
          <a:stretch/>
        </p:blipFill>
        <p:spPr>
          <a:xfrm>
            <a:off x="2481075" y="2988275"/>
            <a:ext cx="6437927" cy="18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9"/>
          <p:cNvSpPr txBox="1"/>
          <p:nvPr/>
        </p:nvSpPr>
        <p:spPr>
          <a:xfrm>
            <a:off x="6640875" y="338250"/>
            <a:ext cx="24048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Takeaway</a:t>
            </a:r>
            <a:br>
              <a:rPr lang="en" u="sng">
                <a:solidFill>
                  <a:schemeClr val="dk1"/>
                </a:solidFill>
              </a:rPr>
            </a:b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Robust statistics to estimate with counts based on rank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Robust to imperfect probabilities from model</a:t>
            </a:r>
            <a:endParaRPr/>
          </a:p>
        </p:txBody>
      </p:sp>
      <p:sp>
        <p:nvSpPr>
          <p:cNvPr id="422" name="Google Shape;422;p29"/>
          <p:cNvSpPr txBox="1"/>
          <p:nvPr/>
        </p:nvSpPr>
        <p:spPr>
          <a:xfrm>
            <a:off x="935575" y="3719978"/>
            <a:ext cx="32949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Enables CL to disambiguate aleatoric (label noise) from epistemic (model noise)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423" name="Google Shape;423;p29"/>
          <p:cNvSpPr/>
          <p:nvPr/>
        </p:nvSpPr>
        <p:spPr>
          <a:xfrm>
            <a:off x="4524300" y="4020050"/>
            <a:ext cx="3752700" cy="88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24" name="Google Shape;424;p29"/>
          <p:cNvSpPr txBox="1"/>
          <p:nvPr/>
        </p:nvSpPr>
        <p:spPr>
          <a:xfrm>
            <a:off x="4064000" y="3732000"/>
            <a:ext cx="517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Robust statistic w/ counts + rank (1 step removed erroneous probs)</a:t>
            </a:r>
            <a:endParaRPr/>
          </a:p>
        </p:txBody>
      </p:sp>
      <p:sp>
        <p:nvSpPr>
          <p:cNvPr id="425" name="Google Shape;425;p29"/>
          <p:cNvSpPr txBox="1"/>
          <p:nvPr/>
        </p:nvSpPr>
        <p:spPr>
          <a:xfrm>
            <a:off x="8326975" y="4073575"/>
            <a:ext cx="846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e.g.</a:t>
            </a:r>
            <a:br>
              <a:rPr b="1" lang="en" sz="1200">
                <a:solidFill>
                  <a:srgbClr val="FF0000"/>
                </a:solidFill>
              </a:rPr>
            </a:br>
            <a:r>
              <a:rPr b="1" lang="en" sz="1200">
                <a:solidFill>
                  <a:srgbClr val="FF0000"/>
                </a:solidFill>
              </a:rPr>
              <a:t>Median</a:t>
            </a:r>
            <a:br>
              <a:rPr b="1" lang="en" sz="1200">
                <a:solidFill>
                  <a:srgbClr val="FF0000"/>
                </a:solidFill>
              </a:rPr>
            </a:br>
            <a:r>
              <a:rPr b="1" lang="en" sz="1200">
                <a:solidFill>
                  <a:srgbClr val="FF0000"/>
                </a:solidFill>
              </a:rPr>
              <a:t>of Means</a:t>
            </a:r>
            <a:endParaRPr/>
          </a:p>
        </p:txBody>
      </p:sp>
      <p:cxnSp>
        <p:nvCxnSpPr>
          <p:cNvPr id="426" name="Google Shape;426;p29"/>
          <p:cNvCxnSpPr>
            <a:stCxn id="424" idx="1"/>
          </p:cNvCxnSpPr>
          <p:nvPr/>
        </p:nvCxnSpPr>
        <p:spPr>
          <a:xfrm rot="10800000">
            <a:off x="3781700" y="3916650"/>
            <a:ext cx="282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29"/>
          <p:cNvCxnSpPr/>
          <p:nvPr/>
        </p:nvCxnSpPr>
        <p:spPr>
          <a:xfrm>
            <a:off x="3969388" y="4073575"/>
            <a:ext cx="3086100" cy="15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29"/>
          <p:cNvCxnSpPr/>
          <p:nvPr/>
        </p:nvCxnSpPr>
        <p:spPr>
          <a:xfrm>
            <a:off x="1309500" y="4242400"/>
            <a:ext cx="1287000" cy="20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9" name="Google Shape;429;p29"/>
          <p:cNvSpPr/>
          <p:nvPr/>
        </p:nvSpPr>
        <p:spPr>
          <a:xfrm>
            <a:off x="3969400" y="305625"/>
            <a:ext cx="874800" cy="369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0" name="Google Shape;430;p29"/>
          <p:cNvGrpSpPr/>
          <p:nvPr/>
        </p:nvGrpSpPr>
        <p:grpSpPr>
          <a:xfrm>
            <a:off x="6640875" y="3089600"/>
            <a:ext cx="1054525" cy="551925"/>
            <a:chOff x="6640875" y="3089600"/>
            <a:chExt cx="1054525" cy="551925"/>
          </a:xfrm>
        </p:grpSpPr>
        <p:sp>
          <p:nvSpPr>
            <p:cNvPr id="431" name="Google Shape;431;p29"/>
            <p:cNvSpPr/>
            <p:nvPr/>
          </p:nvSpPr>
          <p:spPr>
            <a:xfrm>
              <a:off x="6640875" y="3089600"/>
              <a:ext cx="639900" cy="202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055500" y="3439025"/>
              <a:ext cx="639900" cy="202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3" name="Google Shape;433;p29"/>
          <p:cNvSpPr/>
          <p:nvPr/>
        </p:nvSpPr>
        <p:spPr>
          <a:xfrm>
            <a:off x="98775" y="2878675"/>
            <a:ext cx="8988900" cy="84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4" name="Google Shape;434;p29"/>
          <p:cNvGrpSpPr/>
          <p:nvPr/>
        </p:nvGrpSpPr>
        <p:grpSpPr>
          <a:xfrm>
            <a:off x="5134525" y="305625"/>
            <a:ext cx="1760775" cy="4139300"/>
            <a:chOff x="5134525" y="305625"/>
            <a:chExt cx="1760775" cy="4139300"/>
          </a:xfrm>
        </p:grpSpPr>
        <p:sp>
          <p:nvSpPr>
            <p:cNvPr id="435" name="Google Shape;435;p29"/>
            <p:cNvSpPr/>
            <p:nvPr/>
          </p:nvSpPr>
          <p:spPr>
            <a:xfrm>
              <a:off x="5134525" y="305625"/>
              <a:ext cx="792300" cy="369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6255400" y="4191125"/>
              <a:ext cx="639900" cy="2538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7" name="Google Shape;437;p29"/>
          <p:cNvSpPr/>
          <p:nvPr/>
        </p:nvSpPr>
        <p:spPr>
          <a:xfrm>
            <a:off x="98775" y="3797600"/>
            <a:ext cx="8988900" cy="11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do</a:t>
            </a:r>
            <a:r>
              <a:rPr lang="en" sz="2400"/>
              <a:t> </a:t>
            </a:r>
            <a:r>
              <a:rPr lang="en" sz="2600">
                <a:solidFill>
                  <a:schemeClr val="dk1"/>
                </a:solidFill>
              </a:rPr>
              <a:t>“ideal”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2600"/>
              <a:t>(non-erroneous) predicted probs look like?</a:t>
            </a:r>
            <a:endParaRPr sz="2600"/>
          </a:p>
        </p:txBody>
      </p:sp>
      <p:sp>
        <p:nvSpPr>
          <p:cNvPr id="443" name="Google Shape;443;p3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4" name="Google Shape;4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87" y="1555100"/>
            <a:ext cx="8029226" cy="14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0"/>
          <p:cNvSpPr/>
          <p:nvPr/>
        </p:nvSpPr>
        <p:spPr>
          <a:xfrm>
            <a:off x="441675" y="1598800"/>
            <a:ext cx="1914900" cy="9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0"/>
          <p:cNvSpPr/>
          <p:nvPr/>
        </p:nvSpPr>
        <p:spPr>
          <a:xfrm>
            <a:off x="635000" y="2250725"/>
            <a:ext cx="4579200" cy="9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0"/>
          <p:cNvSpPr/>
          <p:nvPr/>
        </p:nvSpPr>
        <p:spPr>
          <a:xfrm>
            <a:off x="5602100" y="1687700"/>
            <a:ext cx="2935200" cy="5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0"/>
          <p:cNvSpPr/>
          <p:nvPr/>
        </p:nvSpPr>
        <p:spPr>
          <a:xfrm>
            <a:off x="4957225" y="1748375"/>
            <a:ext cx="2145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0"/>
          <p:cNvSpPr/>
          <p:nvPr/>
        </p:nvSpPr>
        <p:spPr>
          <a:xfrm>
            <a:off x="5171725" y="1786600"/>
            <a:ext cx="3438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0"/>
          <p:cNvSpPr/>
          <p:nvPr/>
        </p:nvSpPr>
        <p:spPr>
          <a:xfrm>
            <a:off x="5705125" y="2223300"/>
            <a:ext cx="29352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0"/>
          <p:cNvSpPr/>
          <p:nvPr/>
        </p:nvSpPr>
        <p:spPr>
          <a:xfrm>
            <a:off x="1897950" y="3293575"/>
            <a:ext cx="4741200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452" name="Google Shape;452;p30"/>
          <p:cNvSpPr txBox="1"/>
          <p:nvPr/>
        </p:nvSpPr>
        <p:spPr>
          <a:xfrm>
            <a:off x="2081400" y="3293575"/>
            <a:ext cx="4741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Equipped with this understanding of ideal probabilities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the prune, count, and rank principles of CL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can see the intuition for our theorem (exact error finding with noisy probs)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Theorem Intuition</a:t>
            </a:r>
            <a:endParaRPr/>
          </a:p>
        </p:txBody>
      </p:sp>
      <p:sp>
        <p:nvSpPr>
          <p:cNvPr id="458" name="Google Shape;458;p31"/>
          <p:cNvSpPr txBox="1"/>
          <p:nvPr>
            <p:ph idx="1" type="body"/>
          </p:nvPr>
        </p:nvSpPr>
        <p:spPr>
          <a:xfrm>
            <a:off x="164425" y="2342450"/>
            <a:ext cx="8520600" cy="16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model can be up to (0.9 - 0.6) / 0.9 = 33% wrong in its estimate of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And      will be correctly counted. </a:t>
            </a:r>
            <a:endParaRPr/>
          </a:p>
        </p:txBody>
      </p:sp>
      <p:sp>
        <p:nvSpPr>
          <p:cNvPr id="459" name="Google Shape;459;p3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31"/>
          <p:cNvGrpSpPr/>
          <p:nvPr/>
        </p:nvGrpSpPr>
        <p:grpSpPr>
          <a:xfrm>
            <a:off x="833275" y="1356200"/>
            <a:ext cx="7272576" cy="672500"/>
            <a:chOff x="656875" y="1377350"/>
            <a:chExt cx="7272576" cy="672500"/>
          </a:xfrm>
        </p:grpSpPr>
        <p:pic>
          <p:nvPicPr>
            <p:cNvPr id="461" name="Google Shape;461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6875" y="1463925"/>
              <a:ext cx="7272576" cy="585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31"/>
            <p:cNvSpPr/>
            <p:nvPr/>
          </p:nvSpPr>
          <p:spPr>
            <a:xfrm>
              <a:off x="1065400" y="1377350"/>
              <a:ext cx="9879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3" name="Google Shape;463;p31"/>
          <p:cNvPicPr preferRelativeResize="0"/>
          <p:nvPr/>
        </p:nvPicPr>
        <p:blipFill rotWithShape="1">
          <a:blip r:embed="rId4">
            <a:alphaModFix/>
          </a:blip>
          <a:srcRect b="0" l="62658" r="0" t="0"/>
          <a:stretch/>
        </p:blipFill>
        <p:spPr>
          <a:xfrm>
            <a:off x="7485950" y="1563050"/>
            <a:ext cx="402825" cy="46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31"/>
          <p:cNvGrpSpPr/>
          <p:nvPr/>
        </p:nvGrpSpPr>
        <p:grpSpPr>
          <a:xfrm>
            <a:off x="4854200" y="1105675"/>
            <a:ext cx="3000000" cy="461700"/>
            <a:chOff x="4854200" y="1105675"/>
            <a:chExt cx="3000000" cy="461700"/>
          </a:xfrm>
        </p:grpSpPr>
        <p:sp>
          <p:nvSpPr>
            <p:cNvPr id="465" name="Google Shape;465;p31"/>
            <p:cNvSpPr txBox="1"/>
            <p:nvPr/>
          </p:nvSpPr>
          <p:spPr>
            <a:xfrm>
              <a:off x="4854200" y="1105675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>
                  <a:solidFill>
                    <a:srgbClr val="222222"/>
                  </a:solidFill>
                </a:rPr>
                <a:t>Let “ideal”      = 0.9. </a:t>
              </a:r>
              <a:endParaRPr/>
            </a:p>
          </p:txBody>
        </p:sp>
        <p:pic>
          <p:nvPicPr>
            <p:cNvPr id="466" name="Google Shape;466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18425" y="1176637"/>
              <a:ext cx="210250" cy="319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7" name="Google Shape;4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1225" y="2411861"/>
            <a:ext cx="210250" cy="31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500" y="3001850"/>
            <a:ext cx="239175" cy="2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1"/>
          <p:cNvSpPr/>
          <p:nvPr/>
        </p:nvSpPr>
        <p:spPr>
          <a:xfrm>
            <a:off x="1897950" y="3293575"/>
            <a:ext cx="4741200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470" name="Google Shape;470;p31"/>
          <p:cNvSpPr txBox="1"/>
          <p:nvPr/>
        </p:nvSpPr>
        <p:spPr>
          <a:xfrm>
            <a:off x="1975575" y="3401275"/>
            <a:ext cx="4572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Does this result still hold for systematic miscalibration (common in neural networks)?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</a:rPr>
              <a:t>Guo, Pleiss, Sun, &amp; Weinberger (2017) “On Calibration of Modern Neural Networks.” ICML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Today’s lecture: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/>
              <a:t>Advanced </a:t>
            </a:r>
            <a:r>
              <a:rPr b="1" lang="en" sz="4600"/>
              <a:t>Confident Learning</a:t>
            </a:r>
            <a:endParaRPr b="1" sz="4600"/>
          </a:p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Focus: Theory + Applications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Final Intuition: Robustness to miscalibration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2"/>
          <p:cNvSpPr txBox="1"/>
          <p:nvPr>
            <p:ph idx="1" type="body"/>
          </p:nvPr>
        </p:nvSpPr>
        <p:spPr>
          <a:xfrm>
            <a:off x="93076" y="2132775"/>
            <a:ext cx="89946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But neural networks have been shown (Guo et al., 2017) to be over-confident for some classes:</a:t>
            </a:r>
            <a:endParaRPr sz="1600"/>
          </a:p>
        </p:txBody>
      </p:sp>
      <p:sp>
        <p:nvSpPr>
          <p:cNvPr id="477" name="Google Shape;477;p3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8" name="Google Shape;478;p32"/>
          <p:cNvPicPr preferRelativeResize="0"/>
          <p:nvPr/>
        </p:nvPicPr>
        <p:blipFill rotWithShape="1">
          <a:blip r:embed="rId3">
            <a:alphaModFix/>
          </a:blip>
          <a:srcRect b="56150" l="24585" r="26332" t="22731"/>
          <a:stretch/>
        </p:blipFill>
        <p:spPr>
          <a:xfrm>
            <a:off x="2484388" y="889100"/>
            <a:ext cx="3737973" cy="12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2"/>
          <p:cNvPicPr preferRelativeResize="0"/>
          <p:nvPr/>
        </p:nvPicPr>
        <p:blipFill rotWithShape="1">
          <a:blip r:embed="rId3">
            <a:alphaModFix/>
          </a:blip>
          <a:srcRect b="34663" l="27474" r="29928" t="49685"/>
          <a:stretch/>
        </p:blipFill>
        <p:spPr>
          <a:xfrm>
            <a:off x="2949938" y="2611275"/>
            <a:ext cx="3244123" cy="95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 b="13307" l="19388" r="22353" t="71040"/>
          <a:stretch/>
        </p:blipFill>
        <p:spPr>
          <a:xfrm>
            <a:off x="2429725" y="3712375"/>
            <a:ext cx="4436950" cy="957274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2"/>
          <p:cNvSpPr txBox="1"/>
          <p:nvPr>
            <p:ph idx="1" type="body"/>
          </p:nvPr>
        </p:nvSpPr>
        <p:spPr>
          <a:xfrm>
            <a:off x="93063" y="3442338"/>
            <a:ext cx="85206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What happens to              ? </a:t>
            </a:r>
            <a:endParaRPr sz="1600"/>
          </a:p>
        </p:txBody>
      </p:sp>
      <p:pic>
        <p:nvPicPr>
          <p:cNvPr id="482" name="Google Shape;4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0212" y="3475325"/>
            <a:ext cx="759775" cy="3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2"/>
          <p:cNvSpPr txBox="1"/>
          <p:nvPr/>
        </p:nvSpPr>
        <p:spPr>
          <a:xfrm>
            <a:off x="4337725" y="4269450"/>
            <a:ext cx="35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→ is unchanged - still exactly finds errors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484" name="Google Shape;484;p32"/>
          <p:cNvGrpSpPr/>
          <p:nvPr/>
        </p:nvGrpSpPr>
        <p:grpSpPr>
          <a:xfrm>
            <a:off x="814850" y="1101625"/>
            <a:ext cx="2135100" cy="896000"/>
            <a:chOff x="814850" y="1101625"/>
            <a:chExt cx="2135100" cy="896000"/>
          </a:xfrm>
        </p:grpSpPr>
        <p:sp>
          <p:nvSpPr>
            <p:cNvPr id="485" name="Google Shape;485;p32"/>
            <p:cNvSpPr txBox="1"/>
            <p:nvPr/>
          </p:nvSpPr>
          <p:spPr>
            <a:xfrm>
              <a:off x="814850" y="1166325"/>
              <a:ext cx="21351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Exactly finds label errors for “ideal” probabilities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(Ch. 2, Thm 1, in thesis) </a:t>
              </a:r>
              <a:endParaRPr/>
            </a:p>
          </p:txBody>
        </p:sp>
        <p:cxnSp>
          <p:nvCxnSpPr>
            <p:cNvPr id="486" name="Google Shape;486;p32"/>
            <p:cNvCxnSpPr/>
            <p:nvPr/>
          </p:nvCxnSpPr>
          <p:spPr>
            <a:xfrm flipH="1">
              <a:off x="2081775" y="1101625"/>
              <a:ext cx="402600" cy="167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87" name="Google Shape;487;p32"/>
          <p:cNvSpPr/>
          <p:nvPr/>
        </p:nvSpPr>
        <p:spPr>
          <a:xfrm>
            <a:off x="4642550" y="2706525"/>
            <a:ext cx="1551600" cy="313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2"/>
          <p:cNvSpPr/>
          <p:nvPr/>
        </p:nvSpPr>
        <p:spPr>
          <a:xfrm>
            <a:off x="4550850" y="1606500"/>
            <a:ext cx="11076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9" name="Google Shape;489;p32"/>
          <p:cNvCxnSpPr>
            <a:stCxn id="488" idx="2"/>
            <a:endCxn id="487" idx="0"/>
          </p:cNvCxnSpPr>
          <p:nvPr/>
        </p:nvCxnSpPr>
        <p:spPr>
          <a:xfrm>
            <a:off x="5104650" y="1899600"/>
            <a:ext cx="313800" cy="807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0" name="Google Shape;490;p32"/>
          <p:cNvSpPr/>
          <p:nvPr/>
        </p:nvSpPr>
        <p:spPr>
          <a:xfrm>
            <a:off x="3496725" y="3209450"/>
            <a:ext cx="5319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2"/>
          <p:cNvSpPr/>
          <p:nvPr/>
        </p:nvSpPr>
        <p:spPr>
          <a:xfrm>
            <a:off x="6194050" y="3772450"/>
            <a:ext cx="5319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2" name="Google Shape;492;p32"/>
          <p:cNvCxnSpPr>
            <a:stCxn id="490" idx="3"/>
            <a:endCxn id="491" idx="0"/>
          </p:cNvCxnSpPr>
          <p:nvPr/>
        </p:nvCxnSpPr>
        <p:spPr>
          <a:xfrm>
            <a:off x="4028625" y="3356000"/>
            <a:ext cx="2431500" cy="41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93" name="Google Shape;493;p32"/>
          <p:cNvGrpSpPr/>
          <p:nvPr/>
        </p:nvGrpSpPr>
        <p:grpSpPr>
          <a:xfrm>
            <a:off x="5805375" y="3725325"/>
            <a:ext cx="946800" cy="352800"/>
            <a:chOff x="5805375" y="3725325"/>
            <a:chExt cx="946800" cy="352800"/>
          </a:xfrm>
        </p:grpSpPr>
        <p:cxnSp>
          <p:nvCxnSpPr>
            <p:cNvPr id="494" name="Google Shape;494;p32"/>
            <p:cNvCxnSpPr/>
            <p:nvPr/>
          </p:nvCxnSpPr>
          <p:spPr>
            <a:xfrm flipH="1">
              <a:off x="6491175" y="3725325"/>
              <a:ext cx="261000" cy="352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Google Shape;495;p32"/>
            <p:cNvCxnSpPr/>
            <p:nvPr/>
          </p:nvCxnSpPr>
          <p:spPr>
            <a:xfrm flipH="1">
              <a:off x="5805375" y="3725325"/>
              <a:ext cx="261000" cy="352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96" name="Google Shape;496;p32"/>
          <p:cNvSpPr/>
          <p:nvPr/>
        </p:nvSpPr>
        <p:spPr>
          <a:xfrm>
            <a:off x="3541900" y="870625"/>
            <a:ext cx="2702100" cy="313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2"/>
          <p:cNvSpPr/>
          <p:nvPr/>
        </p:nvSpPr>
        <p:spPr>
          <a:xfrm>
            <a:off x="3440300" y="4065550"/>
            <a:ext cx="2702100" cy="313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2"/>
          <p:cNvSpPr/>
          <p:nvPr/>
        </p:nvSpPr>
        <p:spPr>
          <a:xfrm>
            <a:off x="3282225" y="4044490"/>
            <a:ext cx="2898600" cy="6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"/>
          <p:cNvSpPr txBox="1"/>
          <p:nvPr>
            <p:ph type="title"/>
          </p:nvPr>
        </p:nvSpPr>
        <p:spPr>
          <a:xfrm>
            <a:off x="237650" y="203175"/>
            <a:ext cx="87723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Enough intuition, let’s see some results</a:t>
            </a:r>
            <a:endParaRPr/>
          </a:p>
        </p:txBody>
      </p:sp>
      <p:sp>
        <p:nvSpPr>
          <p:cNvPr id="504" name="Google Shape;504;p3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First we’ll look at examples for dataset curation in ImageNet.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Then we’ll look at CL with various distributions/models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Then we’ll look at failure modes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Finally, we’re ready for part 3: “label errors”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33"/>
          <p:cNvSpPr/>
          <p:nvPr/>
        </p:nvSpPr>
        <p:spPr>
          <a:xfrm>
            <a:off x="5323000" y="1930725"/>
            <a:ext cx="3549000" cy="28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7" name="Google Shape;507;p33"/>
          <p:cNvGrpSpPr/>
          <p:nvPr/>
        </p:nvGrpSpPr>
        <p:grpSpPr>
          <a:xfrm>
            <a:off x="5325128" y="2035375"/>
            <a:ext cx="3287497" cy="2555100"/>
            <a:chOff x="5325128" y="2035375"/>
            <a:chExt cx="3287497" cy="2555100"/>
          </a:xfrm>
        </p:grpSpPr>
        <p:sp>
          <p:nvSpPr>
            <p:cNvPr id="508" name="Google Shape;508;p33"/>
            <p:cNvSpPr txBox="1"/>
            <p:nvPr/>
          </p:nvSpPr>
          <p:spPr>
            <a:xfrm>
              <a:off x="5442400" y="2035375"/>
              <a:ext cx="3161400" cy="25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Organization for this part of the talk: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What is confident learning?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Situate confident learning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Noise + related work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How does CL work? (methods)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Comparison with other methods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Why does CL work? (theory)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Intuitions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Principles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Label errors on ML benchmarks</a:t>
              </a:r>
              <a:endParaRPr/>
            </a:p>
          </p:txBody>
        </p:sp>
        <p:sp>
          <p:nvSpPr>
            <p:cNvPr id="509" name="Google Shape;509;p33"/>
            <p:cNvSpPr txBox="1"/>
            <p:nvPr/>
          </p:nvSpPr>
          <p:spPr>
            <a:xfrm>
              <a:off x="5325128" y="29663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510" name="Google Shape;510;p33"/>
            <p:cNvSpPr txBox="1"/>
            <p:nvPr/>
          </p:nvSpPr>
          <p:spPr>
            <a:xfrm>
              <a:off x="5325128" y="2557645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511" name="Google Shape;511;p33"/>
            <p:cNvSpPr txBox="1"/>
            <p:nvPr/>
          </p:nvSpPr>
          <p:spPr>
            <a:xfrm>
              <a:off x="5325128" y="2329045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439525" y="4252697"/>
              <a:ext cx="3173100" cy="222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3"/>
            <p:cNvSpPr txBox="1"/>
            <p:nvPr/>
          </p:nvSpPr>
          <p:spPr>
            <a:xfrm>
              <a:off x="5325128" y="31949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514" name="Google Shape;514;p33"/>
            <p:cNvSpPr txBox="1"/>
            <p:nvPr/>
          </p:nvSpPr>
          <p:spPr>
            <a:xfrm>
              <a:off x="5325128" y="34235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is model-agnostic</a:t>
            </a:r>
            <a:endParaRPr/>
          </a:p>
        </p:txBody>
      </p:sp>
      <p:sp>
        <p:nvSpPr>
          <p:cNvPr id="520" name="Google Shape;520;p3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75" y="815476"/>
            <a:ext cx="8774124" cy="39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4"/>
          <p:cNvSpPr/>
          <p:nvPr/>
        </p:nvSpPr>
        <p:spPr>
          <a:xfrm>
            <a:off x="1444800" y="996225"/>
            <a:ext cx="7530000" cy="3666600"/>
          </a:xfrm>
          <a:prstGeom prst="rect">
            <a:avLst/>
          </a:prstGeom>
          <a:solidFill>
            <a:srgbClr val="FFFFFF">
              <a:alpha val="9274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9 different types of models x 4 types of distributions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each of case, CL increases accuracy</a:t>
            </a:r>
            <a:endParaRPr sz="1800"/>
          </a:p>
          <a:p>
            <a:pPr indent="-342900" lvl="0" marL="18288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compared with learning with the</a:t>
            </a:r>
            <a:br>
              <a:rPr lang="en" sz="1800"/>
            </a:br>
            <a:r>
              <a:rPr lang="en" sz="1800"/>
              <a:t>given noisy (class-conditional) labels.</a:t>
            </a:r>
            <a:endParaRPr sz="1800"/>
          </a:p>
        </p:txBody>
      </p:sp>
      <p:sp>
        <p:nvSpPr>
          <p:cNvPr id="524" name="Google Shape;524;p34"/>
          <p:cNvSpPr/>
          <p:nvPr/>
        </p:nvSpPr>
        <p:spPr>
          <a:xfrm>
            <a:off x="444500" y="867825"/>
            <a:ext cx="952500" cy="10020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4"/>
          <p:cNvSpPr/>
          <p:nvPr/>
        </p:nvSpPr>
        <p:spPr>
          <a:xfrm>
            <a:off x="444500" y="1869825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4"/>
          <p:cNvSpPr/>
          <p:nvPr/>
        </p:nvSpPr>
        <p:spPr>
          <a:xfrm>
            <a:off x="444500" y="2816550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4"/>
          <p:cNvSpPr/>
          <p:nvPr/>
        </p:nvSpPr>
        <p:spPr>
          <a:xfrm>
            <a:off x="444500" y="3763275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4"/>
          <p:cNvSpPr/>
          <p:nvPr/>
        </p:nvSpPr>
        <p:spPr>
          <a:xfrm>
            <a:off x="154476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4"/>
          <p:cNvSpPr/>
          <p:nvPr/>
        </p:nvSpPr>
        <p:spPr>
          <a:xfrm>
            <a:off x="24097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>
            <a:off x="327481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4"/>
          <p:cNvSpPr/>
          <p:nvPr/>
        </p:nvSpPr>
        <p:spPr>
          <a:xfrm>
            <a:off x="40974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4"/>
          <p:cNvSpPr/>
          <p:nvPr/>
        </p:nvSpPr>
        <p:spPr>
          <a:xfrm>
            <a:off x="492016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4"/>
          <p:cNvSpPr/>
          <p:nvPr/>
        </p:nvSpPr>
        <p:spPr>
          <a:xfrm>
            <a:off x="57851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4"/>
          <p:cNvSpPr/>
          <p:nvPr/>
        </p:nvSpPr>
        <p:spPr>
          <a:xfrm>
            <a:off x="665021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51523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4"/>
          <p:cNvSpPr/>
          <p:nvPr/>
        </p:nvSpPr>
        <p:spPr>
          <a:xfrm>
            <a:off x="8296000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4"/>
          <p:cNvSpPr/>
          <p:nvPr/>
        </p:nvSpPr>
        <p:spPr>
          <a:xfrm>
            <a:off x="2326725" y="2685525"/>
            <a:ext cx="4178400" cy="2880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35"/>
          <p:cNvGrpSpPr/>
          <p:nvPr/>
        </p:nvGrpSpPr>
        <p:grpSpPr>
          <a:xfrm>
            <a:off x="1683551" y="1269837"/>
            <a:ext cx="1618225" cy="2620203"/>
            <a:chOff x="1583150" y="2018345"/>
            <a:chExt cx="1502251" cy="2432420"/>
          </a:xfrm>
        </p:grpSpPr>
        <p:sp>
          <p:nvSpPr>
            <p:cNvPr id="543" name="Google Shape;543;p35"/>
            <p:cNvSpPr txBox="1"/>
            <p:nvPr/>
          </p:nvSpPr>
          <p:spPr>
            <a:xfrm>
              <a:off x="2086453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(b) </a:t>
              </a:r>
              <a:endParaRPr sz="1200"/>
            </a:p>
          </p:txBody>
        </p:sp>
        <p:pic>
          <p:nvPicPr>
            <p:cNvPr id="544" name="Google Shape;544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83150" y="2018345"/>
              <a:ext cx="1502251" cy="2167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5" name="Google Shape;545;p35"/>
          <p:cNvGrpSpPr/>
          <p:nvPr/>
        </p:nvGrpSpPr>
        <p:grpSpPr>
          <a:xfrm>
            <a:off x="306027" y="1253469"/>
            <a:ext cx="1377523" cy="2636571"/>
            <a:chOff x="304350" y="2003150"/>
            <a:chExt cx="1278800" cy="2447615"/>
          </a:xfrm>
        </p:grpSpPr>
        <p:sp>
          <p:nvSpPr>
            <p:cNvPr id="546" name="Google Shape;546;p35"/>
            <p:cNvSpPr txBox="1"/>
            <p:nvPr/>
          </p:nvSpPr>
          <p:spPr>
            <a:xfrm>
              <a:off x="646250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(a) </a:t>
              </a:r>
              <a:endParaRPr sz="1200"/>
            </a:p>
          </p:txBody>
        </p:sp>
        <p:pic>
          <p:nvPicPr>
            <p:cNvPr id="547" name="Google Shape;547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50" y="2003150"/>
              <a:ext cx="1278800" cy="22002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8" name="Google Shape;548;p35"/>
          <p:cNvGrpSpPr/>
          <p:nvPr/>
        </p:nvGrpSpPr>
        <p:grpSpPr>
          <a:xfrm>
            <a:off x="4800213" y="1272773"/>
            <a:ext cx="1378115" cy="2617267"/>
            <a:chOff x="4476449" y="2021070"/>
            <a:chExt cx="1279349" cy="2429694"/>
          </a:xfrm>
        </p:grpSpPr>
        <p:pic>
          <p:nvPicPr>
            <p:cNvPr id="549" name="Google Shape;549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76449" y="2021070"/>
              <a:ext cx="1279349" cy="2181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35"/>
            <p:cNvSpPr txBox="1"/>
            <p:nvPr/>
          </p:nvSpPr>
          <p:spPr>
            <a:xfrm>
              <a:off x="4936242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(d) </a:t>
              </a:r>
              <a:endParaRPr sz="1200"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6237040" y="1272778"/>
            <a:ext cx="1378116" cy="2617262"/>
            <a:chOff x="5810303" y="2021075"/>
            <a:chExt cx="1279350" cy="2429690"/>
          </a:xfrm>
        </p:grpSpPr>
        <p:pic>
          <p:nvPicPr>
            <p:cNvPr id="552" name="Google Shape;552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10303" y="2021075"/>
              <a:ext cx="1279350" cy="217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35"/>
            <p:cNvSpPr txBox="1"/>
            <p:nvPr/>
          </p:nvSpPr>
          <p:spPr>
            <a:xfrm>
              <a:off x="6300470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(e) </a:t>
              </a:r>
              <a:endParaRPr sz="1200"/>
            </a:p>
          </p:txBody>
        </p:sp>
      </p:grpSp>
      <p:grpSp>
        <p:nvGrpSpPr>
          <p:cNvPr id="554" name="Google Shape;554;p35"/>
          <p:cNvGrpSpPr/>
          <p:nvPr/>
        </p:nvGrpSpPr>
        <p:grpSpPr>
          <a:xfrm>
            <a:off x="7689617" y="1272778"/>
            <a:ext cx="1148349" cy="2617262"/>
            <a:chOff x="7158778" y="2021075"/>
            <a:chExt cx="1066050" cy="2429690"/>
          </a:xfrm>
        </p:grpSpPr>
        <p:pic>
          <p:nvPicPr>
            <p:cNvPr id="555" name="Google Shape;555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58778" y="2021075"/>
              <a:ext cx="1066050" cy="2155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35"/>
            <p:cNvSpPr txBox="1"/>
            <p:nvPr/>
          </p:nvSpPr>
          <p:spPr>
            <a:xfrm>
              <a:off x="7520345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(f) </a:t>
              </a:r>
              <a:endParaRPr sz="1200"/>
            </a:p>
          </p:txBody>
        </p:sp>
      </p:grpSp>
      <p:grpSp>
        <p:nvGrpSpPr>
          <p:cNvPr id="557" name="Google Shape;557;p35"/>
          <p:cNvGrpSpPr/>
          <p:nvPr/>
        </p:nvGrpSpPr>
        <p:grpSpPr>
          <a:xfrm>
            <a:off x="3347421" y="1272778"/>
            <a:ext cx="1378116" cy="2617262"/>
            <a:chOff x="3127775" y="2021075"/>
            <a:chExt cx="1279350" cy="2429690"/>
          </a:xfrm>
        </p:grpSpPr>
        <p:sp>
          <p:nvSpPr>
            <p:cNvPr id="558" name="Google Shape;558;p35"/>
            <p:cNvSpPr txBox="1"/>
            <p:nvPr/>
          </p:nvSpPr>
          <p:spPr>
            <a:xfrm>
              <a:off x="3534253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(c) </a:t>
              </a:r>
              <a:endParaRPr sz="1200"/>
            </a:p>
          </p:txBody>
        </p:sp>
        <p:pic>
          <p:nvPicPr>
            <p:cNvPr id="559" name="Google Shape;559;p3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27775" y="2021075"/>
              <a:ext cx="1279350" cy="217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0" name="Google Shape;560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examples. Often there is no good ‘true’ label.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3.4% of labels in popular ML test sets are erroneous</a:t>
            </a:r>
            <a:endParaRPr/>
          </a:p>
        </p:txBody>
      </p:sp>
      <p:sp>
        <p:nvSpPr>
          <p:cNvPr id="566" name="Google Shape;566;p3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7" name="Google Shape;567;p36"/>
          <p:cNvPicPr preferRelativeResize="0"/>
          <p:nvPr/>
        </p:nvPicPr>
        <p:blipFill rotWithShape="1">
          <a:blip r:embed="rId3">
            <a:alphaModFix/>
          </a:blip>
          <a:srcRect b="9066" l="34730" r="0" t="0"/>
          <a:stretch/>
        </p:blipFill>
        <p:spPr>
          <a:xfrm>
            <a:off x="1727950" y="1232600"/>
            <a:ext cx="5968251" cy="2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 rotWithShape="1">
          <a:blip r:embed="rId3">
            <a:alphaModFix/>
          </a:blip>
          <a:srcRect b="10682" l="0" r="87453" t="0"/>
          <a:stretch/>
        </p:blipFill>
        <p:spPr>
          <a:xfrm>
            <a:off x="1676400" y="1232600"/>
            <a:ext cx="1147223" cy="25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36"/>
          <p:cNvSpPr/>
          <p:nvPr/>
        </p:nvSpPr>
        <p:spPr>
          <a:xfrm>
            <a:off x="6941950" y="1444975"/>
            <a:ext cx="690900" cy="23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6"/>
          <p:cNvSpPr txBox="1"/>
          <p:nvPr/>
        </p:nvSpPr>
        <p:spPr>
          <a:xfrm>
            <a:off x="833900" y="3455800"/>
            <a:ext cx="114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Audio  →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571" name="Google Shape;571;p36"/>
          <p:cNvSpPr txBox="1"/>
          <p:nvPr/>
        </p:nvSpPr>
        <p:spPr>
          <a:xfrm>
            <a:off x="833875" y="3066400"/>
            <a:ext cx="119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Text     →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572" name="Google Shape;572;p36"/>
          <p:cNvSpPr txBox="1"/>
          <p:nvPr/>
        </p:nvSpPr>
        <p:spPr>
          <a:xfrm>
            <a:off x="833950" y="2137825"/>
            <a:ext cx="119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Images → </a:t>
            </a:r>
            <a:endParaRPr sz="1300">
              <a:solidFill>
                <a:srgbClr val="FF0000"/>
              </a:solidFill>
            </a:endParaRPr>
          </a:p>
        </p:txBody>
      </p:sp>
      <p:cxnSp>
        <p:nvCxnSpPr>
          <p:cNvPr id="573" name="Google Shape;573;p36"/>
          <p:cNvCxnSpPr>
            <a:endCxn id="572" idx="0"/>
          </p:cNvCxnSpPr>
          <p:nvPr/>
        </p:nvCxnSpPr>
        <p:spPr>
          <a:xfrm flipH="1">
            <a:off x="1429600" y="1868425"/>
            <a:ext cx="353100" cy="269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4" name="Google Shape;574;p36"/>
          <p:cNvCxnSpPr>
            <a:endCxn id="572" idx="2"/>
          </p:cNvCxnSpPr>
          <p:nvPr/>
        </p:nvCxnSpPr>
        <p:spPr>
          <a:xfrm rot="10800000">
            <a:off x="1429600" y="2522725"/>
            <a:ext cx="360300" cy="346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36"/>
          <p:cNvCxnSpPr>
            <a:endCxn id="571" idx="0"/>
          </p:cNvCxnSpPr>
          <p:nvPr/>
        </p:nvCxnSpPr>
        <p:spPr>
          <a:xfrm flipH="1">
            <a:off x="1429525" y="3025300"/>
            <a:ext cx="360300" cy="41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36"/>
          <p:cNvCxnSpPr>
            <a:stCxn id="571" idx="2"/>
          </p:cNvCxnSpPr>
          <p:nvPr/>
        </p:nvCxnSpPr>
        <p:spPr>
          <a:xfrm flipH="1" rot="-5400000">
            <a:off x="1581925" y="3298900"/>
            <a:ext cx="48300" cy="353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7" name="Google Shape;577;p36"/>
          <p:cNvSpPr/>
          <p:nvPr/>
        </p:nvSpPr>
        <p:spPr>
          <a:xfrm>
            <a:off x="2862550" y="1490575"/>
            <a:ext cx="989400" cy="23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8" name="Google Shape;578;p36"/>
          <p:cNvGrpSpPr/>
          <p:nvPr/>
        </p:nvGrpSpPr>
        <p:grpSpPr>
          <a:xfrm>
            <a:off x="1897950" y="3994975"/>
            <a:ext cx="4741200" cy="776100"/>
            <a:chOff x="1897950" y="3994975"/>
            <a:chExt cx="4741200" cy="776100"/>
          </a:xfrm>
        </p:grpSpPr>
        <p:sp>
          <p:nvSpPr>
            <p:cNvPr id="579" name="Google Shape;579;p36"/>
            <p:cNvSpPr/>
            <p:nvPr/>
          </p:nvSpPr>
          <p:spPr>
            <a:xfrm>
              <a:off x="1897950" y="3994975"/>
              <a:ext cx="4741200" cy="776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50" rotWithShape="0" algn="bl" dir="5400000" dist="38100">
                <a:srgbClr val="000000">
                  <a:alpha val="9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  <p:sp>
          <p:nvSpPr>
            <p:cNvPr id="580" name="Google Shape;580;p36"/>
            <p:cNvSpPr txBox="1"/>
            <p:nvPr/>
          </p:nvSpPr>
          <p:spPr>
            <a:xfrm>
              <a:off x="1940300" y="4044475"/>
              <a:ext cx="45720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There are pervasive label errors in test sets, but what are the implications for ML?</a:t>
              </a:r>
              <a:endParaRPr sz="1200">
                <a:solidFill>
                  <a:srgbClr val="073763"/>
                </a:solidFill>
              </a:endParaRPr>
            </a:p>
          </p:txBody>
        </p:sp>
      </p:grpSp>
      <p:sp>
        <p:nvSpPr>
          <p:cNvPr id="581" name="Google Shape;581;p36"/>
          <p:cNvSpPr txBox="1"/>
          <p:nvPr/>
        </p:nvSpPr>
        <p:spPr>
          <a:xfrm>
            <a:off x="925600" y="871075"/>
            <a:ext cx="842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https://labelerrors.com/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8" name="Google Shape;588;p37"/>
          <p:cNvSpPr txBox="1"/>
          <p:nvPr/>
        </p:nvSpPr>
        <p:spPr>
          <a:xfrm>
            <a:off x="585600" y="1369350"/>
            <a:ext cx="79728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Are practitioners unknowingly benchmarking ML using erroneous test sets?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To answer this, let’s consider how ML traditionally creates test sets...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and why it can lead to problems for real-world deployed AI models.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594" name="Google Shape;594;p3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38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8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38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8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8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8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8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8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8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8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8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38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613" name="Google Shape;613;p3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614" name="Google Shape;614;p3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5" name="Google Shape;615;p39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39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39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39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39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9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9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9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9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9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9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9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9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9"/>
          <p:cNvSpPr/>
          <p:nvPr/>
        </p:nvSpPr>
        <p:spPr>
          <a:xfrm>
            <a:off x="6153800" y="356067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9"/>
          <p:cNvSpPr/>
          <p:nvPr/>
        </p:nvSpPr>
        <p:spPr>
          <a:xfrm>
            <a:off x="5599625" y="34309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9"/>
          <p:cNvSpPr/>
          <p:nvPr/>
        </p:nvSpPr>
        <p:spPr>
          <a:xfrm>
            <a:off x="6541400" y="30373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9"/>
          <p:cNvSpPr/>
          <p:nvPr/>
        </p:nvSpPr>
        <p:spPr>
          <a:xfrm>
            <a:off x="5766200" y="26437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9"/>
          <p:cNvSpPr/>
          <p:nvPr/>
        </p:nvSpPr>
        <p:spPr>
          <a:xfrm>
            <a:off x="61922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9"/>
          <p:cNvSpPr/>
          <p:nvPr/>
        </p:nvSpPr>
        <p:spPr>
          <a:xfrm>
            <a:off x="6747300" y="25511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9"/>
          <p:cNvSpPr/>
          <p:nvPr/>
        </p:nvSpPr>
        <p:spPr>
          <a:xfrm>
            <a:off x="7134900" y="293867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9"/>
          <p:cNvSpPr/>
          <p:nvPr/>
        </p:nvSpPr>
        <p:spPr>
          <a:xfrm>
            <a:off x="4915275" y="1724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9"/>
          <p:cNvSpPr/>
          <p:nvPr/>
        </p:nvSpPr>
        <p:spPr>
          <a:xfrm>
            <a:off x="5341325" y="16774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9"/>
          <p:cNvSpPr/>
          <p:nvPr/>
        </p:nvSpPr>
        <p:spPr>
          <a:xfrm>
            <a:off x="58963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9"/>
          <p:cNvSpPr/>
          <p:nvPr/>
        </p:nvSpPr>
        <p:spPr>
          <a:xfrm>
            <a:off x="6283975" y="201985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9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645" name="Google Shape;645;p4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646" name="Google Shape;646;p4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7" name="Google Shape;647;p40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0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0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0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0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0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0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0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0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0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40"/>
          <p:cNvSpPr/>
          <p:nvPr/>
        </p:nvSpPr>
        <p:spPr>
          <a:xfrm>
            <a:off x="61922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0"/>
          <p:cNvSpPr/>
          <p:nvPr/>
        </p:nvSpPr>
        <p:spPr>
          <a:xfrm>
            <a:off x="58963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0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665" name="Google Shape;665;p4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666" name="Google Shape;666;p4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67" name="Google Shape;667;p41"/>
          <p:cNvGrpSpPr/>
          <p:nvPr/>
        </p:nvGrpSpPr>
        <p:grpSpPr>
          <a:xfrm>
            <a:off x="1326950" y="1632025"/>
            <a:ext cx="5252900" cy="2276875"/>
            <a:chOff x="1326950" y="1632025"/>
            <a:chExt cx="5252900" cy="2276875"/>
          </a:xfrm>
        </p:grpSpPr>
        <p:sp>
          <p:nvSpPr>
            <p:cNvPr id="668" name="Google Shape;668;p41"/>
            <p:cNvSpPr/>
            <p:nvPr/>
          </p:nvSpPr>
          <p:spPr>
            <a:xfrm>
              <a:off x="2565475" y="351530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2011300" y="33855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1"/>
            <p:cNvSpPr/>
            <p:nvPr/>
          </p:nvSpPr>
          <p:spPr>
            <a:xfrm>
              <a:off x="2953075" y="29919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1"/>
            <p:cNvSpPr/>
            <p:nvPr/>
          </p:nvSpPr>
          <p:spPr>
            <a:xfrm>
              <a:off x="2177875" y="259835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1"/>
            <p:cNvSpPr/>
            <p:nvPr/>
          </p:nvSpPr>
          <p:spPr>
            <a:xfrm>
              <a:off x="3158975" y="25057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1"/>
            <p:cNvSpPr/>
            <p:nvPr/>
          </p:nvSpPr>
          <p:spPr>
            <a:xfrm>
              <a:off x="3546575" y="289330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1"/>
            <p:cNvSpPr/>
            <p:nvPr/>
          </p:nvSpPr>
          <p:spPr>
            <a:xfrm>
              <a:off x="1326950" y="16795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1"/>
            <p:cNvSpPr/>
            <p:nvPr/>
          </p:nvSpPr>
          <p:spPr>
            <a:xfrm>
              <a:off x="1753000" y="16320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1"/>
            <p:cNvSpPr/>
            <p:nvPr/>
          </p:nvSpPr>
          <p:spPr>
            <a:xfrm>
              <a:off x="2695650" y="19744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1"/>
            <p:cNvSpPr/>
            <p:nvPr/>
          </p:nvSpPr>
          <p:spPr>
            <a:xfrm>
              <a:off x="5089700" y="3332275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1"/>
            <p:cNvSpPr/>
            <p:nvPr/>
          </p:nvSpPr>
          <p:spPr>
            <a:xfrm>
              <a:off x="6192250" y="25962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1"/>
            <p:cNvSpPr/>
            <p:nvPr/>
          </p:nvSpPr>
          <p:spPr>
            <a:xfrm>
              <a:off x="5896375" y="16322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0" name="Google Shape;680;p41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681" name="Google Shape;681;p41"/>
          <p:cNvSpPr/>
          <p:nvPr/>
        </p:nvSpPr>
        <p:spPr>
          <a:xfrm>
            <a:off x="8965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2" name="Google Shape;682;p41"/>
          <p:cNvSpPr txBox="1"/>
          <p:nvPr/>
        </p:nvSpPr>
        <p:spPr>
          <a:xfrm>
            <a:off x="11493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683" name="Google Shape;683;p41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684" name="Google Shape;684;p41"/>
          <p:cNvSpPr txBox="1"/>
          <p:nvPr/>
        </p:nvSpPr>
        <p:spPr>
          <a:xfrm>
            <a:off x="25500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685" name="Google Shape;685;p41"/>
          <p:cNvSpPr/>
          <p:nvPr/>
        </p:nvSpPr>
        <p:spPr>
          <a:xfrm>
            <a:off x="8965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41400" y="962400"/>
            <a:ext cx="8585700" cy="18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estimate             and find label errors, confident learning requires two inputs: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Noisy labels,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Predicted probabilities,</a:t>
            </a:r>
            <a:endParaRPr sz="10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000" y="1838075"/>
            <a:ext cx="979659" cy="2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19338" r="69097" t="0"/>
          <a:stretch/>
        </p:blipFill>
        <p:spPr>
          <a:xfrm>
            <a:off x="2053025" y="1545175"/>
            <a:ext cx="113300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176375" y="4579050"/>
            <a:ext cx="432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Note: CL is scale-invariant w.r.t. outputs, i.e. raw logits work as well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621" y="1043162"/>
            <a:ext cx="623572" cy="2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691" name="Google Shape;691;p4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692" name="Google Shape;692;p4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93" name="Google Shape;693;p42"/>
          <p:cNvGrpSpPr/>
          <p:nvPr/>
        </p:nvGrpSpPr>
        <p:grpSpPr>
          <a:xfrm>
            <a:off x="1326950" y="1632025"/>
            <a:ext cx="5252900" cy="2276875"/>
            <a:chOff x="1326950" y="1632025"/>
            <a:chExt cx="5252900" cy="2276875"/>
          </a:xfrm>
        </p:grpSpPr>
        <p:sp>
          <p:nvSpPr>
            <p:cNvPr id="694" name="Google Shape;694;p42"/>
            <p:cNvSpPr/>
            <p:nvPr/>
          </p:nvSpPr>
          <p:spPr>
            <a:xfrm>
              <a:off x="2565475" y="351530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2011300" y="33855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2953075" y="29919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2177875" y="259835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3158975" y="25057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3546575" y="289330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1326950" y="16795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1753000" y="16320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2695650" y="19744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6192250" y="25962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5896375" y="16322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5" name="Google Shape;705;p42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706" name="Google Shape;706;p42"/>
          <p:cNvSpPr/>
          <p:nvPr/>
        </p:nvSpPr>
        <p:spPr>
          <a:xfrm>
            <a:off x="8965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7" name="Google Shape;707;p42"/>
          <p:cNvSpPr/>
          <p:nvPr/>
        </p:nvSpPr>
        <p:spPr>
          <a:xfrm>
            <a:off x="8965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8" name="Google Shape;708;p42"/>
          <p:cNvSpPr txBox="1"/>
          <p:nvPr/>
        </p:nvSpPr>
        <p:spPr>
          <a:xfrm>
            <a:off x="11493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709" name="Google Shape;709;p42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710" name="Google Shape;710;p42"/>
          <p:cNvSpPr txBox="1"/>
          <p:nvPr/>
        </p:nvSpPr>
        <p:spPr>
          <a:xfrm>
            <a:off x="25500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711" name="Google Shape;711;p42"/>
          <p:cNvSpPr txBox="1"/>
          <p:nvPr/>
        </p:nvSpPr>
        <p:spPr>
          <a:xfrm>
            <a:off x="51879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712" name="Google Shape;712;p42"/>
          <p:cNvSpPr txBox="1"/>
          <p:nvPr/>
        </p:nvSpPr>
        <p:spPr>
          <a:xfrm>
            <a:off x="67782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713" name="Google Shape;713;p42"/>
          <p:cNvSpPr txBox="1"/>
          <p:nvPr/>
        </p:nvSpPr>
        <p:spPr>
          <a:xfrm>
            <a:off x="65886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714" name="Google Shape;714;p42"/>
          <p:cNvSpPr/>
          <p:nvPr/>
        </p:nvSpPr>
        <p:spPr>
          <a:xfrm>
            <a:off x="48589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5" name="Google Shape;715;p42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42"/>
          <p:cNvSpPr/>
          <p:nvPr/>
        </p:nvSpPr>
        <p:spPr>
          <a:xfrm>
            <a:off x="49351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722" name="Google Shape;722;p4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43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43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43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43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43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43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43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43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43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43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43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43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4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741" name="Google Shape;741;p4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2" name="Google Shape;742;p4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  <p:sp>
        <p:nvSpPr>
          <p:cNvPr id="743" name="Google Shape;743;p44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44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44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4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44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4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44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44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44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44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4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4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760" name="Google Shape;760;p4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1" name="Google Shape;761;p4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762" name="Google Shape;762;p45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5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45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45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45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45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5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45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45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5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5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5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45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775" name="Google Shape;775;p45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45"/>
          <p:cNvSpPr/>
          <p:nvPr/>
        </p:nvSpPr>
        <p:spPr>
          <a:xfrm>
            <a:off x="6229200" y="356310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45"/>
          <p:cNvSpPr/>
          <p:nvPr/>
        </p:nvSpPr>
        <p:spPr>
          <a:xfrm>
            <a:off x="5675025" y="34333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45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45"/>
          <p:cNvSpPr/>
          <p:nvPr/>
        </p:nvSpPr>
        <p:spPr>
          <a:xfrm>
            <a:off x="5841600" y="26461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45"/>
          <p:cNvSpPr/>
          <p:nvPr/>
        </p:nvSpPr>
        <p:spPr>
          <a:xfrm>
            <a:off x="6267650" y="259865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45"/>
          <p:cNvSpPr/>
          <p:nvPr/>
        </p:nvSpPr>
        <p:spPr>
          <a:xfrm>
            <a:off x="6822700" y="2553525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45"/>
          <p:cNvSpPr/>
          <p:nvPr/>
        </p:nvSpPr>
        <p:spPr>
          <a:xfrm>
            <a:off x="7210300" y="294110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45"/>
          <p:cNvSpPr/>
          <p:nvPr/>
        </p:nvSpPr>
        <p:spPr>
          <a:xfrm>
            <a:off x="4990675" y="172732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5"/>
          <p:cNvSpPr/>
          <p:nvPr/>
        </p:nvSpPr>
        <p:spPr>
          <a:xfrm>
            <a:off x="5416725" y="167982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45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45"/>
          <p:cNvSpPr/>
          <p:nvPr/>
        </p:nvSpPr>
        <p:spPr>
          <a:xfrm>
            <a:off x="6359375" y="202227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792" name="Google Shape;792;p4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3" name="Google Shape;793;p4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794" name="Google Shape;794;p46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46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46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46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46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46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6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46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46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46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804" name="Google Shape;804;p46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46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46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812" name="Google Shape;812;p4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3" name="Google Shape;813;p4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814" name="Google Shape;814;p47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47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47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47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47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47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7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47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7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47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824" name="Google Shape;824;p47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47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47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7" name="Google Shape;827;p47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828" name="Google Shape;828;p47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29" name="Google Shape;829;p47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835" name="Google Shape;835;p4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6" name="Google Shape;836;p4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837" name="Google Shape;837;p48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8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48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48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8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48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8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48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48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8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847" name="Google Shape;847;p48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48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48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0" name="Google Shape;850;p48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851" name="Google Shape;851;p48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52" name="Google Shape;852;p48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853" name="Google Shape;853;p48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854" name="Google Shape;854;p48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855" name="Google Shape;855;p48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861" name="Google Shape;861;p4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2" name="Google Shape;862;p4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49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49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49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49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49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49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49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873" name="Google Shape;873;p49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49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9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6" name="Google Shape;876;p49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877" name="Google Shape;877;p49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78" name="Google Shape;878;p49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879" name="Google Shape;879;p49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880" name="Google Shape;880;p49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881" name="Google Shape;881;p49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grpSp>
        <p:nvGrpSpPr>
          <p:cNvPr id="882" name="Google Shape;882;p49"/>
          <p:cNvGrpSpPr/>
          <p:nvPr/>
        </p:nvGrpSpPr>
        <p:grpSpPr>
          <a:xfrm>
            <a:off x="4273000" y="1846200"/>
            <a:ext cx="3388475" cy="2909901"/>
            <a:chOff x="615400" y="1846200"/>
            <a:chExt cx="3388475" cy="2909901"/>
          </a:xfrm>
        </p:grpSpPr>
        <p:sp>
          <p:nvSpPr>
            <p:cNvPr id="883" name="Google Shape;883;p49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4" name="Google Shape;884;p49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885" name="Google Shape;885;p49"/>
          <p:cNvSpPr txBox="1"/>
          <p:nvPr/>
        </p:nvSpPr>
        <p:spPr>
          <a:xfrm>
            <a:off x="4677963" y="28058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886" name="Google Shape;886;p49"/>
          <p:cNvSpPr txBox="1"/>
          <p:nvPr/>
        </p:nvSpPr>
        <p:spPr>
          <a:xfrm>
            <a:off x="6655250" y="352597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887" name="Google Shape;887;p49"/>
          <p:cNvSpPr txBox="1"/>
          <p:nvPr/>
        </p:nvSpPr>
        <p:spPr>
          <a:xfrm>
            <a:off x="4809750" y="1924313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888" name="Google Shape;888;p49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49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49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49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49"/>
          <p:cNvSpPr txBox="1"/>
          <p:nvPr/>
        </p:nvSpPr>
        <p:spPr>
          <a:xfrm>
            <a:off x="7065675" y="2333075"/>
            <a:ext cx="1276500" cy="73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100% accuracy!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898" name="Google Shape;898;p50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50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50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50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50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50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50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50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50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7" name="Google Shape;907;p50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908" name="Google Shape;908;p50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09" name="Google Shape;909;p50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910" name="Google Shape;910;p50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911" name="Google Shape;911;p50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912" name="Google Shape;912;p50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913" name="Google Shape;913;p50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914" name="Google Shape;914;p5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5" name="Google Shape;915;p50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50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50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923" name="Google Shape;923;p51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51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51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51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51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51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51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51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51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2" name="Google Shape;932;p51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933" name="Google Shape;933;p51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34" name="Google Shape;934;p51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935" name="Google Shape;935;p51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936" name="Google Shape;936;p51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937" name="Google Shape;937;p51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938" name="Google Shape;938;p51"/>
          <p:cNvSpPr/>
          <p:nvPr/>
        </p:nvSpPr>
        <p:spPr>
          <a:xfrm>
            <a:off x="55469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51"/>
          <p:cNvSpPr/>
          <p:nvPr/>
        </p:nvSpPr>
        <p:spPr>
          <a:xfrm>
            <a:off x="6611000" y="35606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51"/>
          <p:cNvSpPr/>
          <p:nvPr/>
        </p:nvSpPr>
        <p:spPr>
          <a:xfrm>
            <a:off x="6056825" y="34309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51"/>
          <p:cNvSpPr/>
          <p:nvPr/>
        </p:nvSpPr>
        <p:spPr>
          <a:xfrm>
            <a:off x="6998600" y="30373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51"/>
          <p:cNvSpPr/>
          <p:nvPr/>
        </p:nvSpPr>
        <p:spPr>
          <a:xfrm>
            <a:off x="6223400" y="2643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51"/>
          <p:cNvSpPr/>
          <p:nvPr/>
        </p:nvSpPr>
        <p:spPr>
          <a:xfrm>
            <a:off x="66494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51"/>
          <p:cNvSpPr/>
          <p:nvPr/>
        </p:nvSpPr>
        <p:spPr>
          <a:xfrm>
            <a:off x="7204500" y="25511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51"/>
          <p:cNvSpPr/>
          <p:nvPr/>
        </p:nvSpPr>
        <p:spPr>
          <a:xfrm>
            <a:off x="7592100" y="293867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51"/>
          <p:cNvSpPr/>
          <p:nvPr/>
        </p:nvSpPr>
        <p:spPr>
          <a:xfrm>
            <a:off x="5372475" y="1724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51"/>
          <p:cNvSpPr/>
          <p:nvPr/>
        </p:nvSpPr>
        <p:spPr>
          <a:xfrm>
            <a:off x="5798525" y="16774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51"/>
          <p:cNvSpPr/>
          <p:nvPr/>
        </p:nvSpPr>
        <p:spPr>
          <a:xfrm>
            <a:off x="63535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51"/>
          <p:cNvSpPr/>
          <p:nvPr/>
        </p:nvSpPr>
        <p:spPr>
          <a:xfrm>
            <a:off x="6741175" y="201985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51"/>
          <p:cNvSpPr txBox="1"/>
          <p:nvPr>
            <p:ph idx="1" type="body"/>
          </p:nvPr>
        </p:nvSpPr>
        <p:spPr>
          <a:xfrm>
            <a:off x="5261075" y="857900"/>
            <a:ext cx="38829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Real-world distribution</a:t>
            </a:r>
            <a:br>
              <a:rPr lang="en"/>
            </a:br>
            <a:r>
              <a:rPr lang="en"/>
              <a:t>(the test set you actually care about)</a:t>
            </a:r>
            <a:endParaRPr/>
          </a:p>
        </p:txBody>
      </p:sp>
      <p:grpSp>
        <p:nvGrpSpPr>
          <p:cNvPr id="951" name="Google Shape;951;p51"/>
          <p:cNvGrpSpPr/>
          <p:nvPr/>
        </p:nvGrpSpPr>
        <p:grpSpPr>
          <a:xfrm>
            <a:off x="4654000" y="1846200"/>
            <a:ext cx="3388475" cy="2909901"/>
            <a:chOff x="615400" y="1846200"/>
            <a:chExt cx="3388475" cy="2909901"/>
          </a:xfrm>
        </p:grpSpPr>
        <p:sp>
          <p:nvSpPr>
            <p:cNvPr id="952" name="Google Shape;952;p51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53" name="Google Shape;953;p51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954" name="Google Shape;954;p51"/>
          <p:cNvSpPr txBox="1"/>
          <p:nvPr/>
        </p:nvSpPr>
        <p:spPr>
          <a:xfrm>
            <a:off x="4849575" y="293537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955" name="Google Shape;955;p51"/>
          <p:cNvSpPr txBox="1"/>
          <p:nvPr/>
        </p:nvSpPr>
        <p:spPr>
          <a:xfrm>
            <a:off x="7624550" y="250242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956" name="Google Shape;956;p51"/>
          <p:cNvSpPr txBox="1"/>
          <p:nvPr/>
        </p:nvSpPr>
        <p:spPr>
          <a:xfrm>
            <a:off x="5792825" y="2071251"/>
            <a:ext cx="915600" cy="36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957" name="Google Shape;957;p5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8" name="Google Shape;958;p51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959" name="Google Shape;959;p51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51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51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does confident learning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Key idea: First we find thresholds as a proxy for the machine’s self-confidence,</a:t>
            </a:r>
            <a:br>
              <a:rPr lang="en"/>
            </a:br>
            <a:r>
              <a:rPr lang="en"/>
              <a:t>		  on average, for each task/class</a:t>
            </a:r>
            <a:endParaRPr/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362" y="1988977"/>
            <a:ext cx="4790725" cy="11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/>
          <p:nvPr/>
        </p:nvSpPr>
        <p:spPr>
          <a:xfrm>
            <a:off x="5136450" y="2264825"/>
            <a:ext cx="790200" cy="4869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3831175" y="2801050"/>
            <a:ext cx="931200" cy="2892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35170" l="3207" r="93699" t="42674"/>
          <a:stretch/>
        </p:blipFill>
        <p:spPr>
          <a:xfrm>
            <a:off x="4561412" y="1382875"/>
            <a:ext cx="148174" cy="2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967" name="Google Shape;967;p52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52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52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52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52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52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52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52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52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6" name="Google Shape;976;p52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977" name="Google Shape;977;p52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78" name="Google Shape;978;p52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979" name="Google Shape;979;p52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980" name="Google Shape;980;p52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981" name="Google Shape;981;p52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982" name="Google Shape;982;p52"/>
          <p:cNvSpPr/>
          <p:nvPr/>
        </p:nvSpPr>
        <p:spPr>
          <a:xfrm>
            <a:off x="55469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52"/>
          <p:cNvSpPr/>
          <p:nvPr/>
        </p:nvSpPr>
        <p:spPr>
          <a:xfrm>
            <a:off x="6611000" y="35606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52"/>
          <p:cNvSpPr/>
          <p:nvPr/>
        </p:nvSpPr>
        <p:spPr>
          <a:xfrm>
            <a:off x="6056825" y="34309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52"/>
          <p:cNvSpPr/>
          <p:nvPr/>
        </p:nvSpPr>
        <p:spPr>
          <a:xfrm>
            <a:off x="6998600" y="30373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52"/>
          <p:cNvSpPr/>
          <p:nvPr/>
        </p:nvSpPr>
        <p:spPr>
          <a:xfrm>
            <a:off x="6223400" y="2643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52"/>
          <p:cNvSpPr/>
          <p:nvPr/>
        </p:nvSpPr>
        <p:spPr>
          <a:xfrm>
            <a:off x="66494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52"/>
          <p:cNvSpPr/>
          <p:nvPr/>
        </p:nvSpPr>
        <p:spPr>
          <a:xfrm>
            <a:off x="7204500" y="25511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52"/>
          <p:cNvSpPr/>
          <p:nvPr/>
        </p:nvSpPr>
        <p:spPr>
          <a:xfrm>
            <a:off x="7592100" y="293867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52"/>
          <p:cNvSpPr/>
          <p:nvPr/>
        </p:nvSpPr>
        <p:spPr>
          <a:xfrm>
            <a:off x="5372475" y="1724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52"/>
          <p:cNvSpPr/>
          <p:nvPr/>
        </p:nvSpPr>
        <p:spPr>
          <a:xfrm>
            <a:off x="5798525" y="16774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52"/>
          <p:cNvSpPr/>
          <p:nvPr/>
        </p:nvSpPr>
        <p:spPr>
          <a:xfrm>
            <a:off x="63535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52"/>
          <p:cNvSpPr/>
          <p:nvPr/>
        </p:nvSpPr>
        <p:spPr>
          <a:xfrm>
            <a:off x="6741175" y="201985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4" name="Google Shape;994;p52"/>
          <p:cNvGrpSpPr/>
          <p:nvPr/>
        </p:nvGrpSpPr>
        <p:grpSpPr>
          <a:xfrm>
            <a:off x="4654000" y="1846200"/>
            <a:ext cx="3388475" cy="2909901"/>
            <a:chOff x="615400" y="1846200"/>
            <a:chExt cx="3388475" cy="2909901"/>
          </a:xfrm>
        </p:grpSpPr>
        <p:sp>
          <p:nvSpPr>
            <p:cNvPr id="995" name="Google Shape;995;p52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96" name="Google Shape;996;p52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997" name="Google Shape;997;p52"/>
          <p:cNvSpPr txBox="1"/>
          <p:nvPr/>
        </p:nvSpPr>
        <p:spPr>
          <a:xfrm>
            <a:off x="4849575" y="293537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998" name="Google Shape;998;p52"/>
          <p:cNvSpPr txBox="1"/>
          <p:nvPr/>
        </p:nvSpPr>
        <p:spPr>
          <a:xfrm>
            <a:off x="7624550" y="250242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999" name="Google Shape;999;p52"/>
          <p:cNvSpPr txBox="1"/>
          <p:nvPr/>
        </p:nvSpPr>
        <p:spPr>
          <a:xfrm>
            <a:off x="5792825" y="2071251"/>
            <a:ext cx="915600" cy="36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1000" name="Google Shape;1000;p52"/>
          <p:cNvSpPr txBox="1"/>
          <p:nvPr>
            <p:ph idx="1" type="body"/>
          </p:nvPr>
        </p:nvSpPr>
        <p:spPr>
          <a:xfrm>
            <a:off x="5153775" y="934763"/>
            <a:ext cx="30246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Real-world accuracy ~ 67%</a:t>
            </a:r>
            <a:endParaRPr/>
          </a:p>
        </p:txBody>
      </p:sp>
      <p:sp>
        <p:nvSpPr>
          <p:cNvPr id="1001" name="Google Shape;1001;p5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02" name="Google Shape;1002;p52"/>
          <p:cNvGrpSpPr/>
          <p:nvPr/>
        </p:nvGrpSpPr>
        <p:grpSpPr>
          <a:xfrm>
            <a:off x="5502500" y="2502810"/>
            <a:ext cx="2521125" cy="1271375"/>
            <a:chOff x="5502500" y="2502810"/>
            <a:chExt cx="2521125" cy="1271375"/>
          </a:xfrm>
        </p:grpSpPr>
        <p:sp>
          <p:nvSpPr>
            <p:cNvPr id="1003" name="Google Shape;1003;p52"/>
            <p:cNvSpPr/>
            <p:nvPr/>
          </p:nvSpPr>
          <p:spPr>
            <a:xfrm>
              <a:off x="5502500" y="3283985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6610875" y="2548185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7160100" y="2502810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7547225" y="2889398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7" name="Google Shape;1007;p52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1008" name="Google Shape;1008;p52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52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52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52"/>
          <p:cNvSpPr/>
          <p:nvPr/>
        </p:nvSpPr>
        <p:spPr>
          <a:xfrm>
            <a:off x="2890801" y="1753902"/>
            <a:ext cx="2907600" cy="16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benchmark on a </a:t>
            </a:r>
            <a:r>
              <a:rPr lang="en" u="sng"/>
              <a:t>corrected test set</a:t>
            </a:r>
            <a:endParaRPr u="sng"/>
          </a:p>
        </p:txBody>
      </p:sp>
      <p:grpSp>
        <p:nvGrpSpPr>
          <p:cNvPr id="1012" name="Google Shape;1012;p52"/>
          <p:cNvGrpSpPr/>
          <p:nvPr/>
        </p:nvGrpSpPr>
        <p:grpSpPr>
          <a:xfrm>
            <a:off x="2150100" y="900075"/>
            <a:ext cx="6012475" cy="535925"/>
            <a:chOff x="2150100" y="900075"/>
            <a:chExt cx="6012475" cy="535925"/>
          </a:xfrm>
        </p:grpSpPr>
        <p:sp>
          <p:nvSpPr>
            <p:cNvPr id="1013" name="Google Shape;1013;p52"/>
            <p:cNvSpPr/>
            <p:nvPr/>
          </p:nvSpPr>
          <p:spPr>
            <a:xfrm>
              <a:off x="2150100" y="904100"/>
              <a:ext cx="2271600" cy="531900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4932175" y="900075"/>
              <a:ext cx="3230400" cy="531900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Correcting the test set</a:t>
            </a:r>
            <a:endParaRPr/>
          </a:p>
        </p:txBody>
      </p:sp>
      <p:sp>
        <p:nvSpPr>
          <p:cNvPr id="1020" name="Google Shape;1020;p5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1" name="Google Shape;102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850" y="853475"/>
            <a:ext cx="5502198" cy="406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5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3" name="Google Shape;102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74" y="1540975"/>
            <a:ext cx="3643752" cy="2946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4" name="Google Shape;1024;p53"/>
          <p:cNvGrpSpPr/>
          <p:nvPr/>
        </p:nvGrpSpPr>
        <p:grpSpPr>
          <a:xfrm>
            <a:off x="3274950" y="1572975"/>
            <a:ext cx="796200" cy="1785625"/>
            <a:chOff x="3274950" y="1572975"/>
            <a:chExt cx="796200" cy="1785625"/>
          </a:xfrm>
        </p:grpSpPr>
        <p:cxnSp>
          <p:nvCxnSpPr>
            <p:cNvPr id="1025" name="Google Shape;1025;p53"/>
            <p:cNvCxnSpPr/>
            <p:nvPr/>
          </p:nvCxnSpPr>
          <p:spPr>
            <a:xfrm flipH="1" rot="10800000">
              <a:off x="3386675" y="1572975"/>
              <a:ext cx="525900" cy="430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26" name="Google Shape;1026;p53"/>
            <p:cNvCxnSpPr/>
            <p:nvPr/>
          </p:nvCxnSpPr>
          <p:spPr>
            <a:xfrm>
              <a:off x="3499550" y="2159000"/>
              <a:ext cx="444600" cy="28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27" name="Google Shape;1027;p53"/>
            <p:cNvCxnSpPr/>
            <p:nvPr/>
          </p:nvCxnSpPr>
          <p:spPr>
            <a:xfrm>
              <a:off x="3274950" y="2241700"/>
              <a:ext cx="796200" cy="111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028" name="Google Shape;1028;p53"/>
          <p:cNvSpPr/>
          <p:nvPr/>
        </p:nvSpPr>
        <p:spPr>
          <a:xfrm>
            <a:off x="3104650" y="1854926"/>
            <a:ext cx="547200" cy="55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54"/>
          <p:cNvSpPr txBox="1"/>
          <p:nvPr>
            <p:ph type="title"/>
          </p:nvPr>
        </p:nvSpPr>
        <p:spPr>
          <a:xfrm>
            <a:off x="508000" y="203175"/>
            <a:ext cx="8607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Correcting the test sets</a:t>
            </a:r>
            <a:endParaRPr/>
          </a:p>
        </p:txBody>
      </p:sp>
      <p:sp>
        <p:nvSpPr>
          <p:cNvPr id="1034" name="Google Shape;1034;p5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35" name="Google Shape;1035;p54"/>
          <p:cNvGrpSpPr/>
          <p:nvPr/>
        </p:nvGrpSpPr>
        <p:grpSpPr>
          <a:xfrm>
            <a:off x="553212" y="966628"/>
            <a:ext cx="4522205" cy="3656711"/>
            <a:chOff x="2084263" y="862800"/>
            <a:chExt cx="4975471" cy="4023228"/>
          </a:xfrm>
        </p:grpSpPr>
        <p:pic>
          <p:nvPicPr>
            <p:cNvPr id="1036" name="Google Shape;1036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4263" y="862800"/>
              <a:ext cx="4975471" cy="4023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7" name="Google Shape;1037;p54"/>
            <p:cNvSpPr/>
            <p:nvPr/>
          </p:nvSpPr>
          <p:spPr>
            <a:xfrm>
              <a:off x="6368825" y="1312325"/>
              <a:ext cx="602100" cy="612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8" name="Google Shape;1038;p54"/>
          <p:cNvSpPr txBox="1"/>
          <p:nvPr/>
        </p:nvSpPr>
        <p:spPr>
          <a:xfrm>
            <a:off x="5453850" y="1037150"/>
            <a:ext cx="32457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Correct the label</a:t>
            </a:r>
            <a:r>
              <a:rPr lang="en">
                <a:solidFill>
                  <a:srgbClr val="222222"/>
                </a:solidFill>
              </a:rPr>
              <a:t> if a majority of reviewers: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 agree on our proposed label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Do nothing</a:t>
            </a:r>
            <a:r>
              <a:rPr lang="en">
                <a:solidFill>
                  <a:srgbClr val="222222"/>
                </a:solidFill>
              </a:rPr>
              <a:t> if a majority of reviewers: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 agree on the original label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Prune the example</a:t>
            </a:r>
            <a:r>
              <a:rPr lang="en">
                <a:solidFill>
                  <a:srgbClr val="222222"/>
                </a:solidFill>
              </a:rPr>
              <a:t> from the test set if the consensus is: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Neither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Both (multi-label)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Reviewers cannot agree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5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Set Errors Categorization</a:t>
            </a:r>
            <a:endParaRPr/>
          </a:p>
        </p:txBody>
      </p:sp>
      <p:sp>
        <p:nvSpPr>
          <p:cNvPr id="1044" name="Google Shape;1044;p5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5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6" name="Google Shape;10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62" y="934775"/>
            <a:ext cx="7809725" cy="358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55"/>
          <p:cNvSpPr/>
          <p:nvPr/>
        </p:nvSpPr>
        <p:spPr>
          <a:xfrm>
            <a:off x="5122325" y="1380050"/>
            <a:ext cx="1114800" cy="2952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55"/>
          <p:cNvSpPr/>
          <p:nvPr/>
        </p:nvSpPr>
        <p:spPr>
          <a:xfrm>
            <a:off x="1869725" y="1380000"/>
            <a:ext cx="3217500" cy="295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55"/>
          <p:cNvSpPr/>
          <p:nvPr/>
        </p:nvSpPr>
        <p:spPr>
          <a:xfrm>
            <a:off x="6272225" y="1383350"/>
            <a:ext cx="1997100" cy="289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0" name="Google Shape;1050;p55"/>
          <p:cNvPicPr preferRelativeResize="0"/>
          <p:nvPr/>
        </p:nvPicPr>
        <p:blipFill rotWithShape="1">
          <a:blip r:embed="rId4">
            <a:alphaModFix/>
          </a:blip>
          <a:srcRect b="670" l="0" r="0" t="661"/>
          <a:stretch/>
        </p:blipFill>
        <p:spPr>
          <a:xfrm>
            <a:off x="129150" y="0"/>
            <a:ext cx="4929674" cy="2652900"/>
          </a:xfrm>
          <a:prstGeom prst="rect">
            <a:avLst/>
          </a:prstGeom>
          <a:noFill/>
          <a:ln>
            <a:noFill/>
          </a:ln>
          <a:effectLst>
            <a:outerShdw blurRad="771525" rotWithShape="0" algn="bl" dir="5400000" dist="19050">
              <a:srgbClr val="000000">
                <a:alpha val="70000"/>
              </a:srgbClr>
            </a:outerShdw>
          </a:effectLst>
        </p:spPr>
      </p:pic>
      <p:sp>
        <p:nvSpPr>
          <p:cNvPr id="1051" name="Google Shape;1051;p55"/>
          <p:cNvSpPr txBox="1"/>
          <p:nvPr/>
        </p:nvSpPr>
        <p:spPr>
          <a:xfrm>
            <a:off x="84675" y="3310500"/>
            <a:ext cx="5517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Remember our two questions? Now we have the tools (corrected test sets) to answer </a:t>
            </a:r>
            <a:r>
              <a:rPr b="1" lang="en" sz="1800">
                <a:solidFill>
                  <a:srgbClr val="FF0000"/>
                </a:solidFill>
              </a:rPr>
              <a:t>Q2</a:t>
            </a:r>
            <a:r>
              <a:rPr b="1" lang="en" sz="1800">
                <a:solidFill>
                  <a:schemeClr val="dk1"/>
                </a:solidFill>
              </a:rPr>
              <a:t>: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52" name="Google Shape;1052;p55"/>
          <p:cNvSpPr/>
          <p:nvPr/>
        </p:nvSpPr>
        <p:spPr>
          <a:xfrm>
            <a:off x="165764" y="1957876"/>
            <a:ext cx="4838700" cy="66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771525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53" name="Google Shape;1053;p55"/>
          <p:cNvCxnSpPr/>
          <p:nvPr/>
        </p:nvCxnSpPr>
        <p:spPr>
          <a:xfrm rot="10800000">
            <a:off x="2617500" y="2525800"/>
            <a:ext cx="1559400" cy="1220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4" name="Google Shape;1054;p55"/>
          <p:cNvSpPr/>
          <p:nvPr/>
        </p:nvSpPr>
        <p:spPr>
          <a:xfrm>
            <a:off x="176400" y="35275"/>
            <a:ext cx="4838700" cy="1862700"/>
          </a:xfrm>
          <a:prstGeom prst="rect">
            <a:avLst/>
          </a:prstGeom>
          <a:solidFill>
            <a:srgbClr val="FFFFFF">
              <a:alpha val="40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5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34 pre-trained black-box models on ImageNet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5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61" name="Google Shape;1061;p56"/>
          <p:cNvGrpSpPr/>
          <p:nvPr/>
        </p:nvGrpSpPr>
        <p:grpSpPr>
          <a:xfrm>
            <a:off x="11993" y="1386430"/>
            <a:ext cx="3377396" cy="2120292"/>
            <a:chOff x="1992086" y="1115249"/>
            <a:chExt cx="5011717" cy="3146301"/>
          </a:xfrm>
        </p:grpSpPr>
        <p:pic>
          <p:nvPicPr>
            <p:cNvPr id="1062" name="Google Shape;1062;p56"/>
            <p:cNvPicPr preferRelativeResize="0"/>
            <p:nvPr/>
          </p:nvPicPr>
          <p:blipFill rotWithShape="1">
            <a:blip r:embed="rId3">
              <a:alphaModFix/>
            </a:blip>
            <a:srcRect b="13013" l="6006" r="0" t="0"/>
            <a:stretch/>
          </p:blipFill>
          <p:spPr>
            <a:xfrm>
              <a:off x="2293050" y="1115250"/>
              <a:ext cx="4710752" cy="3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3" name="Google Shape;1063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7529" y="1218132"/>
              <a:ext cx="269934" cy="2858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4" name="Google Shape;1064;p56"/>
            <p:cNvSpPr/>
            <p:nvPr/>
          </p:nvSpPr>
          <p:spPr>
            <a:xfrm>
              <a:off x="1992086" y="1115249"/>
              <a:ext cx="345300" cy="300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56"/>
            <p:cNvSpPr/>
            <p:nvPr/>
          </p:nvSpPr>
          <p:spPr>
            <a:xfrm>
              <a:off x="2571880" y="1772613"/>
              <a:ext cx="68700" cy="1645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6" name="Google Shape;1066;p56"/>
          <p:cNvSpPr txBox="1"/>
          <p:nvPr/>
        </p:nvSpPr>
        <p:spPr>
          <a:xfrm>
            <a:off x="504300" y="3555350"/>
            <a:ext cx="269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Pervasive Label Errors in Test Sets Destabilize Machine Learning Benchmarks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(Northcutt, Athalye, &amp; Mueller 2021)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1067" name="Google Shape;106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7700" y="1497850"/>
            <a:ext cx="2355238" cy="20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56"/>
          <p:cNvSpPr txBox="1"/>
          <p:nvPr/>
        </p:nvSpPr>
        <p:spPr>
          <a:xfrm>
            <a:off x="3294950" y="3555350"/>
            <a:ext cx="3062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Measuring Robustness to Natural</a:t>
            </a:r>
            <a:endParaRPr i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Distribution Shifts in Image Classificatio</a:t>
            </a:r>
            <a:r>
              <a:rPr lang="en" sz="1000"/>
              <a:t>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(Taori, Dave, Shankar, Carlini,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Recht, &amp; Schmidt, 2021)</a:t>
            </a:r>
            <a:br>
              <a:rPr lang="en" sz="1000">
                <a:solidFill>
                  <a:srgbClr val="073763"/>
                </a:solidFill>
              </a:rPr>
            </a:b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From ImageNet to Image Classification: Contextualizing Progress on Benchmarks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(Tsipras, Santurkar, Engstrom, Ilyas, Madry, 2020)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1069" name="Google Shape;106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7200" y="1525525"/>
            <a:ext cx="2832250" cy="1842109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56"/>
          <p:cNvSpPr txBox="1"/>
          <p:nvPr/>
        </p:nvSpPr>
        <p:spPr>
          <a:xfrm>
            <a:off x="6277125" y="3582900"/>
            <a:ext cx="2832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Do ImageNet classifiers generalize to ImageNet?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(Recht, Roelofs, Schmidt, &amp; Shankar, 2019)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Why do classifier accuracies show linear trends under distribution shift?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(Mania &amp; Sra, 2021)</a:t>
            </a:r>
            <a:endParaRPr sz="1000">
              <a:solidFill>
                <a:srgbClr val="073763"/>
              </a:solidFill>
            </a:endParaRPr>
          </a:p>
        </p:txBody>
      </p:sp>
      <p:sp>
        <p:nvSpPr>
          <p:cNvPr id="1071" name="Google Shape;1071;p56"/>
          <p:cNvSpPr/>
          <p:nvPr/>
        </p:nvSpPr>
        <p:spPr>
          <a:xfrm>
            <a:off x="6217200" y="1121825"/>
            <a:ext cx="2985000" cy="37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56"/>
          <p:cNvSpPr/>
          <p:nvPr/>
        </p:nvSpPr>
        <p:spPr>
          <a:xfrm>
            <a:off x="3393800" y="1121825"/>
            <a:ext cx="2793900" cy="37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56"/>
          <p:cNvSpPr txBox="1"/>
          <p:nvPr/>
        </p:nvSpPr>
        <p:spPr>
          <a:xfrm>
            <a:off x="2335400" y="2407500"/>
            <a:ext cx="4543800" cy="1293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But what if instead of looking at the entire validation set, we compare performance on the (much smaller) subset of examples with corrected labels?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5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34 pre-trained black-box models on ImageNet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5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5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1" name="Google Shape;1081;p57"/>
          <p:cNvPicPr preferRelativeResize="0"/>
          <p:nvPr/>
        </p:nvPicPr>
        <p:blipFill rotWithShape="1">
          <a:blip r:embed="rId3">
            <a:alphaModFix/>
          </a:blip>
          <a:srcRect b="2591" l="0" r="0" t="0"/>
          <a:stretch/>
        </p:blipFill>
        <p:spPr>
          <a:xfrm>
            <a:off x="1606375" y="975000"/>
            <a:ext cx="5542050" cy="36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57"/>
          <p:cNvSpPr txBox="1"/>
          <p:nvPr/>
        </p:nvSpPr>
        <p:spPr>
          <a:xfrm>
            <a:off x="5562575" y="1476150"/>
            <a:ext cx="2955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Is the result is specific to ImageNet?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same finding, this time on CIFAR-10</a:t>
            </a:r>
            <a:endParaRPr/>
          </a:p>
        </p:txBody>
      </p:sp>
      <p:sp>
        <p:nvSpPr>
          <p:cNvPr id="1088" name="Google Shape;1088;p5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5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0" name="Google Shape;109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038" y="898013"/>
            <a:ext cx="6017377" cy="386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5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5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5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8" name="Google Shape;1098;p59"/>
          <p:cNvGrpSpPr/>
          <p:nvPr/>
        </p:nvGrpSpPr>
        <p:grpSpPr>
          <a:xfrm>
            <a:off x="164442" y="1386441"/>
            <a:ext cx="3702155" cy="2324173"/>
            <a:chOff x="1992086" y="1115249"/>
            <a:chExt cx="5011717" cy="3146301"/>
          </a:xfrm>
        </p:grpSpPr>
        <p:pic>
          <p:nvPicPr>
            <p:cNvPr id="1099" name="Google Shape;1099;p59"/>
            <p:cNvPicPr preferRelativeResize="0"/>
            <p:nvPr/>
          </p:nvPicPr>
          <p:blipFill rotWithShape="1">
            <a:blip r:embed="rId3">
              <a:alphaModFix/>
            </a:blip>
            <a:srcRect b="13013" l="6006" r="0" t="0"/>
            <a:stretch/>
          </p:blipFill>
          <p:spPr>
            <a:xfrm>
              <a:off x="2293050" y="1115250"/>
              <a:ext cx="4710752" cy="3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7529" y="1218132"/>
              <a:ext cx="269934" cy="2858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1" name="Google Shape;1101;p59"/>
            <p:cNvSpPr/>
            <p:nvPr/>
          </p:nvSpPr>
          <p:spPr>
            <a:xfrm>
              <a:off x="1992086" y="1115249"/>
              <a:ext cx="345300" cy="300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9"/>
            <p:cNvSpPr/>
            <p:nvPr/>
          </p:nvSpPr>
          <p:spPr>
            <a:xfrm>
              <a:off x="2571880" y="1772613"/>
              <a:ext cx="68700" cy="1645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03" name="Google Shape;1103;p59"/>
          <p:cNvPicPr preferRelativeResize="0"/>
          <p:nvPr/>
        </p:nvPicPr>
        <p:blipFill rotWithShape="1">
          <a:blip r:embed="rId5">
            <a:alphaModFix/>
          </a:blip>
          <a:srcRect b="2591" l="0" r="0" t="0"/>
          <a:stretch/>
        </p:blipFill>
        <p:spPr>
          <a:xfrm>
            <a:off x="4788704" y="1488390"/>
            <a:ext cx="3183071" cy="212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59"/>
          <p:cNvCxnSpPr/>
          <p:nvPr/>
        </p:nvCxnSpPr>
        <p:spPr>
          <a:xfrm>
            <a:off x="3866597" y="2957753"/>
            <a:ext cx="818400" cy="12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5" name="Google Shape;1105;p59"/>
          <p:cNvSpPr txBox="1"/>
          <p:nvPr/>
        </p:nvSpPr>
        <p:spPr>
          <a:xfrm>
            <a:off x="3224400" y="3312375"/>
            <a:ext cx="224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At what noise prevalence do the rankings start to change?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06" name="Google Shape;1106;p59"/>
          <p:cNvSpPr txBox="1"/>
          <p:nvPr/>
        </p:nvSpPr>
        <p:spPr>
          <a:xfrm>
            <a:off x="1610200" y="2711950"/>
            <a:ext cx="2023500" cy="61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2.9% noise prevalence</a:t>
            </a:r>
            <a:br>
              <a:rPr lang="en">
                <a:solidFill>
                  <a:srgbClr val="FF0000"/>
                </a:solidFill>
              </a:rPr>
            </a:br>
            <a:r>
              <a:rPr lang="en">
                <a:solidFill>
                  <a:srgbClr val="FF0000"/>
                </a:solidFill>
              </a:rPr>
              <a:t>~50k examples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07" name="Google Shape;1107;p59"/>
          <p:cNvSpPr txBox="1"/>
          <p:nvPr/>
        </p:nvSpPr>
        <p:spPr>
          <a:xfrm>
            <a:off x="5363750" y="2711950"/>
            <a:ext cx="2082600" cy="61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100% noise prevalence</a:t>
            </a:r>
            <a:endParaRPr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~1.5k examples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08" name="Google Shape;1108;p59"/>
          <p:cNvSpPr/>
          <p:nvPr/>
        </p:nvSpPr>
        <p:spPr>
          <a:xfrm>
            <a:off x="1001900" y="1622775"/>
            <a:ext cx="11925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59"/>
          <p:cNvSpPr/>
          <p:nvPr/>
        </p:nvSpPr>
        <p:spPr>
          <a:xfrm>
            <a:off x="6978850" y="1690600"/>
            <a:ext cx="818400" cy="70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0" name="Google Shape;1110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6006" y="1622763"/>
            <a:ext cx="1298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876" y="1917075"/>
            <a:ext cx="1107725" cy="1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950606" y="1362863"/>
            <a:ext cx="1298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9600" y="1622771"/>
            <a:ext cx="129825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6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Two pre-trained ImageNet models tested on original (noisy) labels</a:t>
            </a:r>
            <a:endParaRPr sz="2200"/>
          </a:p>
        </p:txBody>
      </p:sp>
      <p:sp>
        <p:nvSpPr>
          <p:cNvPr id="1119" name="Google Shape;1119;p6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20" name="Google Shape;1120;p60"/>
          <p:cNvGrpSpPr/>
          <p:nvPr/>
        </p:nvGrpSpPr>
        <p:grpSpPr>
          <a:xfrm>
            <a:off x="0" y="893067"/>
            <a:ext cx="9296403" cy="3400574"/>
            <a:chOff x="0" y="1022449"/>
            <a:chExt cx="9296403" cy="3400574"/>
          </a:xfrm>
        </p:grpSpPr>
        <p:pic>
          <p:nvPicPr>
            <p:cNvPr id="1121" name="Google Shape;1121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022449"/>
              <a:ext cx="9144003" cy="3098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2" name="Google Shape;1122;p60"/>
            <p:cNvPicPr preferRelativeResize="0"/>
            <p:nvPr/>
          </p:nvPicPr>
          <p:blipFill rotWithShape="1">
            <a:blip r:embed="rId4">
              <a:alphaModFix/>
            </a:blip>
            <a:srcRect b="0" l="0" r="0" t="91112"/>
            <a:stretch/>
          </p:blipFill>
          <p:spPr>
            <a:xfrm>
              <a:off x="152400" y="4121049"/>
              <a:ext cx="9144003" cy="301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3" name="Google Shape;1123;p60"/>
          <p:cNvSpPr txBox="1"/>
          <p:nvPr/>
        </p:nvSpPr>
        <p:spPr>
          <a:xfrm>
            <a:off x="1435925" y="2463825"/>
            <a:ext cx="2955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What happens when we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correct the test labels</a:t>
            </a:r>
            <a:r>
              <a:rPr b="1" lang="en" sz="1800">
                <a:solidFill>
                  <a:schemeClr val="dk1"/>
                </a:solidFill>
              </a:rPr>
              <a:t>?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124" name="Google Shape;1124;p60"/>
          <p:cNvSpPr/>
          <p:nvPr/>
        </p:nvSpPr>
        <p:spPr>
          <a:xfrm>
            <a:off x="237651" y="1304743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6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But when we correct the test set, benchmark rankings destabilize</a:t>
            </a:r>
            <a:endParaRPr/>
          </a:p>
        </p:txBody>
      </p:sp>
      <p:sp>
        <p:nvSpPr>
          <p:cNvPr id="1130" name="Google Shape;1130;p6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6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2" name="Google Shape;113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00" y="860372"/>
            <a:ext cx="9151601" cy="344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61"/>
          <p:cNvSpPr/>
          <p:nvPr/>
        </p:nvSpPr>
        <p:spPr>
          <a:xfrm>
            <a:off x="273501" y="1359950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example,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estimate if its an error, correctly labeled, or an outlier based on: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0" name="Google Shape;100;p17"/>
          <p:cNvGrpSpPr/>
          <p:nvPr/>
        </p:nvGrpSpPr>
        <p:grpSpPr>
          <a:xfrm>
            <a:off x="506483" y="2173013"/>
            <a:ext cx="2236662" cy="769727"/>
            <a:chOff x="656878" y="1377350"/>
            <a:chExt cx="1954099" cy="672486"/>
          </a:xfrm>
        </p:grpSpPr>
        <p:pic>
          <p:nvPicPr>
            <p:cNvPr id="101" name="Google Shape;101;p17"/>
            <p:cNvPicPr preferRelativeResize="0"/>
            <p:nvPr/>
          </p:nvPicPr>
          <p:blipFill rotWithShape="1">
            <a:blip r:embed="rId3">
              <a:alphaModFix/>
            </a:blip>
            <a:srcRect b="0" l="0" r="73130" t="0"/>
            <a:stretch/>
          </p:blipFill>
          <p:spPr>
            <a:xfrm>
              <a:off x="656878" y="1463937"/>
              <a:ext cx="1954099" cy="585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7"/>
            <p:cNvSpPr/>
            <p:nvPr/>
          </p:nvSpPr>
          <p:spPr>
            <a:xfrm>
              <a:off x="1065400" y="1377350"/>
              <a:ext cx="9879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0" l="26729" r="0" t="0"/>
          <a:stretch/>
        </p:blipFill>
        <p:spPr>
          <a:xfrm>
            <a:off x="2743152" y="2312136"/>
            <a:ext cx="6098985" cy="670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6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But when we correct the test set, benchmark rankings destabilize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6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6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1" name="Google Shape;114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1715"/>
            <a:ext cx="9144003" cy="34200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62"/>
          <p:cNvSpPr/>
          <p:nvPr/>
        </p:nvSpPr>
        <p:spPr>
          <a:xfrm>
            <a:off x="273501" y="1359950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62"/>
          <p:cNvSpPr/>
          <p:nvPr/>
        </p:nvSpPr>
        <p:spPr>
          <a:xfrm>
            <a:off x="1944950" y="2378025"/>
            <a:ext cx="630600" cy="55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62"/>
          <p:cNvSpPr txBox="1"/>
          <p:nvPr/>
        </p:nvSpPr>
        <p:spPr>
          <a:xfrm>
            <a:off x="5562575" y="1476150"/>
            <a:ext cx="2955300" cy="1015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Again we asked,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is the result is specific to ImageNet?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63"/>
          <p:cNvSpPr txBox="1"/>
          <p:nvPr>
            <p:ph idx="1" type="body"/>
          </p:nvPr>
        </p:nvSpPr>
        <p:spPr>
          <a:xfrm>
            <a:off x="12025" y="858575"/>
            <a:ext cx="9067500" cy="3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Conclusions</a:t>
            </a:r>
            <a:br>
              <a:rPr b="1" lang="en" sz="2200">
                <a:solidFill>
                  <a:schemeClr val="dk1"/>
                </a:solidFill>
              </a:rPr>
            </a:br>
            <a:endParaRPr sz="1600" u="sng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Model rankings can change with just 6% increase in noise prevalence </a:t>
            </a:r>
            <a:r>
              <a:rPr lang="en" sz="1200">
                <a:solidFill>
                  <a:schemeClr val="dk1"/>
                </a:solidFill>
              </a:rPr>
              <a:t>(even in these highly-curated test sets)</a:t>
            </a:r>
            <a:endParaRPr sz="12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ML practitioners cannot know this unless they benchmark </a:t>
            </a:r>
            <a:r>
              <a:rPr lang="en">
                <a:solidFill>
                  <a:schemeClr val="dk1"/>
                </a:solidFill>
              </a:rPr>
              <a:t>with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 sz="1400" u="sng">
                <a:solidFill>
                  <a:schemeClr val="dk1"/>
                </a:solidFill>
              </a:rPr>
              <a:t>correct</a:t>
            </a:r>
            <a:r>
              <a:rPr lang="en" u="sng">
                <a:solidFill>
                  <a:schemeClr val="dk1"/>
                </a:solidFill>
              </a:rPr>
              <a:t>ed </a:t>
            </a:r>
            <a:r>
              <a:rPr lang="en" sz="1400" u="sng">
                <a:solidFill>
                  <a:schemeClr val="dk1"/>
                </a:solidFill>
              </a:rPr>
              <a:t>test set labels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 fact that simple models regularize (reduce overfitting to label noise) is not surprising. </a:t>
            </a:r>
            <a:r>
              <a:rPr lang="en" sz="1000">
                <a:solidFill>
                  <a:schemeClr val="dk1"/>
                </a:solidFill>
              </a:rPr>
              <a:t>(</a:t>
            </a:r>
            <a:r>
              <a:rPr lang="en" sz="1000">
                <a:solidFill>
                  <a:srgbClr val="1C4587"/>
                </a:solidFill>
              </a:rPr>
              <a:t>Li, Socher, &amp; Hoi, 2020</a:t>
            </a:r>
            <a:r>
              <a:rPr lang="en" sz="1000">
                <a:solidFill>
                  <a:schemeClr val="dk1"/>
                </a:solidFill>
              </a:rPr>
              <a:t>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The surprise </a:t>
            </a:r>
            <a:r>
              <a:rPr lang="en">
                <a:solidFill>
                  <a:schemeClr val="dk1"/>
                </a:solidFill>
              </a:rPr>
              <a:t>--</a:t>
            </a:r>
            <a:r>
              <a:rPr lang="en" sz="1400">
                <a:solidFill>
                  <a:schemeClr val="dk1"/>
                </a:solidFill>
              </a:rPr>
              <a:t> test sets are far noisier than the ML community </a:t>
            </a:r>
            <a:r>
              <a:rPr lang="en">
                <a:solidFill>
                  <a:schemeClr val="dk1"/>
                </a:solidFill>
              </a:rPr>
              <a:t>thought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labelerrors.com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 sz="1400">
                <a:solidFill>
                  <a:schemeClr val="dk1"/>
                </a:solidFill>
              </a:rPr>
              <a:t>n ML practitioner’s </a:t>
            </a:r>
            <a:r>
              <a:rPr lang="en">
                <a:solidFill>
                  <a:schemeClr val="dk1"/>
                </a:solidFill>
              </a:rPr>
              <a:t>“best model” may underperform other models in real-world deployment.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For humans to deploy ML models with confidence -- noise in the test set must be quantified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confident learning addresses this problem with realistic sufficient conditions for finding label errors  -- and we have shown its efficacy for ten of the most popular ML benchmark test sets.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63"/>
          <p:cNvSpPr txBox="1"/>
          <p:nvPr>
            <p:ph type="title"/>
          </p:nvPr>
        </p:nvSpPr>
        <p:spPr>
          <a:xfrm>
            <a:off x="237650" y="203175"/>
            <a:ext cx="8757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rgbClr val="85200C"/>
                </a:solidFill>
              </a:rPr>
              <a:t>Are practitioners unknowingly benchmarking ML using erroneous test sets?</a:t>
            </a:r>
            <a:endParaRPr/>
          </a:p>
        </p:txBody>
      </p:sp>
      <p:sp>
        <p:nvSpPr>
          <p:cNvPr id="1151" name="Google Shape;1151;p63"/>
          <p:cNvSpPr/>
          <p:nvPr/>
        </p:nvSpPr>
        <p:spPr>
          <a:xfrm>
            <a:off x="122875" y="7144175"/>
            <a:ext cx="8757900" cy="7065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63"/>
          <p:cNvSpPr/>
          <p:nvPr/>
        </p:nvSpPr>
        <p:spPr>
          <a:xfrm>
            <a:off x="138875" y="5614800"/>
            <a:ext cx="8757900" cy="5190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6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4" name="Google Shape;1154;p63"/>
          <p:cNvSpPr/>
          <p:nvPr/>
        </p:nvSpPr>
        <p:spPr>
          <a:xfrm>
            <a:off x="195600" y="7850675"/>
            <a:ext cx="8841900" cy="4233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63"/>
          <p:cNvSpPr/>
          <p:nvPr/>
        </p:nvSpPr>
        <p:spPr>
          <a:xfrm>
            <a:off x="138875" y="6133800"/>
            <a:ext cx="8757900" cy="9246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63"/>
          <p:cNvSpPr/>
          <p:nvPr/>
        </p:nvSpPr>
        <p:spPr>
          <a:xfrm>
            <a:off x="302100" y="5218800"/>
            <a:ext cx="8841900" cy="3228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6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a break for questions</a:t>
            </a:r>
            <a:endParaRPr/>
          </a:p>
        </p:txBody>
      </p:sp>
      <p:sp>
        <p:nvSpPr>
          <p:cNvPr id="1162" name="Google Shape;1162;p6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6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6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+ Generative AI</a:t>
            </a:r>
            <a:endParaRPr/>
          </a:p>
        </p:txBody>
      </p:sp>
      <p:sp>
        <p:nvSpPr>
          <p:cNvPr id="1169" name="Google Shape;1169;p6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We’ll consider use cases for: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6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66"/>
          <p:cNvSpPr/>
          <p:nvPr/>
        </p:nvSpPr>
        <p:spPr>
          <a:xfrm>
            <a:off x="608125" y="1230475"/>
            <a:ext cx="2270100" cy="13542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66"/>
          <p:cNvSpPr txBox="1"/>
          <p:nvPr/>
        </p:nvSpPr>
        <p:spPr>
          <a:xfrm>
            <a:off x="705325" y="1327975"/>
            <a:ext cx="23775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Lots of data, containing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Errors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Bad labels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Outliers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Data shift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7" name="Google Shape;1177;p66"/>
          <p:cNvSpPr/>
          <p:nvPr/>
        </p:nvSpPr>
        <p:spPr>
          <a:xfrm>
            <a:off x="5398175" y="3164475"/>
            <a:ext cx="2552400" cy="14469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66"/>
          <p:cNvSpPr txBox="1"/>
          <p:nvPr/>
        </p:nvSpPr>
        <p:spPr>
          <a:xfrm>
            <a:off x="5495375" y="3261975"/>
            <a:ext cx="2613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Generated data, containing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Errors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Bad labels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Outliers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Data shift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Poor coverage</a:t>
            </a:r>
            <a:endParaRPr sz="1300">
              <a:solidFill>
                <a:srgbClr val="19191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79" name="Google Shape;1179;p66"/>
          <p:cNvCxnSpPr/>
          <p:nvPr/>
        </p:nvCxnSpPr>
        <p:spPr>
          <a:xfrm>
            <a:off x="3476375" y="1942925"/>
            <a:ext cx="1332600" cy="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0" name="Google Shape;1180;p66"/>
          <p:cNvSpPr txBox="1"/>
          <p:nvPr/>
        </p:nvSpPr>
        <p:spPr>
          <a:xfrm>
            <a:off x="628775" y="8611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 ‘ins’</a:t>
            </a:r>
            <a:endParaRPr sz="1500"/>
          </a:p>
        </p:txBody>
      </p:sp>
      <p:sp>
        <p:nvSpPr>
          <p:cNvPr id="1181" name="Google Shape;1181;p66"/>
          <p:cNvSpPr/>
          <p:nvPr/>
        </p:nvSpPr>
        <p:spPr>
          <a:xfrm>
            <a:off x="5233225" y="1219475"/>
            <a:ext cx="1446900" cy="1446900"/>
          </a:xfrm>
          <a:prstGeom prst="ellipse">
            <a:avLst/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Generative AI model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2" name="Google Shape;1182;p66"/>
          <p:cNvSpPr/>
          <p:nvPr/>
        </p:nvSpPr>
        <p:spPr>
          <a:xfrm>
            <a:off x="1405325" y="3118000"/>
            <a:ext cx="1446900" cy="1446900"/>
          </a:xfrm>
          <a:prstGeom prst="ellipse">
            <a:avLst/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Generative AI model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83" name="Google Shape;1183;p66"/>
          <p:cNvCxnSpPr/>
          <p:nvPr/>
        </p:nvCxnSpPr>
        <p:spPr>
          <a:xfrm>
            <a:off x="3476375" y="3841450"/>
            <a:ext cx="1332600" cy="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4" name="Google Shape;1184;p66"/>
          <p:cNvSpPr txBox="1"/>
          <p:nvPr/>
        </p:nvSpPr>
        <p:spPr>
          <a:xfrm>
            <a:off x="5495375" y="2803150"/>
            <a:ext cx="291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 ‘outs’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5" name="Google Shape;1185;p66"/>
          <p:cNvSpPr txBox="1"/>
          <p:nvPr/>
        </p:nvSpPr>
        <p:spPr>
          <a:xfrm>
            <a:off x="3417475" y="3841450"/>
            <a:ext cx="1511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inference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6" name="Google Shape;1186;p66"/>
          <p:cNvSpPr txBox="1"/>
          <p:nvPr/>
        </p:nvSpPr>
        <p:spPr>
          <a:xfrm>
            <a:off x="3417475" y="1942925"/>
            <a:ext cx="1391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7" name="Google Shape;1187;p66"/>
          <p:cNvSpPr txBox="1"/>
          <p:nvPr/>
        </p:nvSpPr>
        <p:spPr>
          <a:xfrm>
            <a:off x="90975" y="188950"/>
            <a:ext cx="871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5E68"/>
                </a:solidFill>
              </a:rPr>
              <a:t>The ‘ins’ and ‘outs’ of Generative AI models</a:t>
            </a:r>
            <a:endParaRPr sz="2800">
              <a:solidFill>
                <a:srgbClr val="005E68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7"/>
          <p:cNvSpPr txBox="1"/>
          <p:nvPr/>
        </p:nvSpPr>
        <p:spPr>
          <a:xfrm>
            <a:off x="90975" y="188950"/>
            <a:ext cx="871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5E68"/>
                </a:solidFill>
              </a:rPr>
              <a:t>The ‘ins’ and ‘outs’ of Generative AI models</a:t>
            </a:r>
            <a:endParaRPr sz="2800">
              <a:solidFill>
                <a:srgbClr val="005E68"/>
              </a:solidFill>
            </a:endParaRPr>
          </a:p>
        </p:txBody>
      </p:sp>
      <p:sp>
        <p:nvSpPr>
          <p:cNvPr id="1193" name="Google Shape;1193;p67"/>
          <p:cNvSpPr/>
          <p:nvPr/>
        </p:nvSpPr>
        <p:spPr>
          <a:xfrm>
            <a:off x="303325" y="1230475"/>
            <a:ext cx="2571900" cy="15342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67"/>
          <p:cNvSpPr txBox="1"/>
          <p:nvPr/>
        </p:nvSpPr>
        <p:spPr>
          <a:xfrm>
            <a:off x="400525" y="1251775"/>
            <a:ext cx="2377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Lots of data, containing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Errors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Bad labels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Outliers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Data shift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5" name="Google Shape;1195;p67"/>
          <p:cNvSpPr/>
          <p:nvPr/>
        </p:nvSpPr>
        <p:spPr>
          <a:xfrm>
            <a:off x="3569375" y="3164475"/>
            <a:ext cx="2222400" cy="16125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67"/>
          <p:cNvSpPr txBox="1"/>
          <p:nvPr/>
        </p:nvSpPr>
        <p:spPr>
          <a:xfrm>
            <a:off x="3569375" y="3185775"/>
            <a:ext cx="2222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Generated data with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Errors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Bad labels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Outliers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Data shift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Poor coverage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97" name="Google Shape;1197;p67"/>
          <p:cNvCxnSpPr/>
          <p:nvPr/>
        </p:nvCxnSpPr>
        <p:spPr>
          <a:xfrm>
            <a:off x="5762375" y="1942925"/>
            <a:ext cx="871200" cy="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8" name="Google Shape;1198;p67"/>
          <p:cNvSpPr txBox="1"/>
          <p:nvPr/>
        </p:nvSpPr>
        <p:spPr>
          <a:xfrm>
            <a:off x="323975" y="8611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 ‘ins’</a:t>
            </a:r>
            <a:endParaRPr sz="1500"/>
          </a:p>
        </p:txBody>
      </p:sp>
      <p:sp>
        <p:nvSpPr>
          <p:cNvPr id="1199" name="Google Shape;1199;p67"/>
          <p:cNvSpPr/>
          <p:nvPr/>
        </p:nvSpPr>
        <p:spPr>
          <a:xfrm>
            <a:off x="6909625" y="1219475"/>
            <a:ext cx="1446900" cy="1446900"/>
          </a:xfrm>
          <a:prstGeom prst="ellipse">
            <a:avLst/>
          </a:prstGeom>
          <a:solidFill>
            <a:srgbClr val="9BBB59">
              <a:alpha val="36710"/>
            </a:srgbClr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Generative AI model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0" name="Google Shape;1200;p67"/>
          <p:cNvSpPr/>
          <p:nvPr/>
        </p:nvSpPr>
        <p:spPr>
          <a:xfrm>
            <a:off x="262325" y="3118000"/>
            <a:ext cx="1446900" cy="1446900"/>
          </a:xfrm>
          <a:prstGeom prst="ellipse">
            <a:avLst/>
          </a:prstGeom>
          <a:solidFill>
            <a:srgbClr val="E6B8AF"/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Generative AI model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1" name="Google Shape;1201;p67"/>
          <p:cNvCxnSpPr/>
          <p:nvPr/>
        </p:nvCxnSpPr>
        <p:spPr>
          <a:xfrm>
            <a:off x="1952375" y="3841450"/>
            <a:ext cx="1469700" cy="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2" name="Google Shape;1202;p67"/>
          <p:cNvSpPr txBox="1"/>
          <p:nvPr/>
        </p:nvSpPr>
        <p:spPr>
          <a:xfrm>
            <a:off x="3666575" y="280315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The ‘outs’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3" name="Google Shape;1203;p67"/>
          <p:cNvSpPr txBox="1"/>
          <p:nvPr/>
        </p:nvSpPr>
        <p:spPr>
          <a:xfrm>
            <a:off x="1817275" y="3841450"/>
            <a:ext cx="173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generate/infer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4" name="Google Shape;1204;p67"/>
          <p:cNvSpPr txBox="1"/>
          <p:nvPr/>
        </p:nvSpPr>
        <p:spPr>
          <a:xfrm>
            <a:off x="5703475" y="1942925"/>
            <a:ext cx="956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5" name="Google Shape;1205;p67"/>
          <p:cNvSpPr/>
          <p:nvPr/>
        </p:nvSpPr>
        <p:spPr>
          <a:xfrm>
            <a:off x="4131450" y="1351325"/>
            <a:ext cx="1332600" cy="1183200"/>
          </a:xfrm>
          <a:prstGeom prst="roundRect">
            <a:avLst>
              <a:gd fmla="val 16667" name="adj"/>
            </a:avLst>
          </a:prstGeom>
          <a:solidFill>
            <a:srgbClr val="9BBB59">
              <a:alpha val="36710"/>
            </a:srgbClr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67"/>
          <p:cNvSpPr txBox="1"/>
          <p:nvPr/>
        </p:nvSpPr>
        <p:spPr>
          <a:xfrm>
            <a:off x="4211375" y="1464375"/>
            <a:ext cx="1184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Improved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data and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labels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07" name="Google Shape;1207;p67"/>
          <p:cNvCxnSpPr/>
          <p:nvPr/>
        </p:nvCxnSpPr>
        <p:spPr>
          <a:xfrm>
            <a:off x="3095375" y="1942925"/>
            <a:ext cx="698700" cy="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8" name="Google Shape;1208;p67"/>
          <p:cNvSpPr/>
          <p:nvPr/>
        </p:nvSpPr>
        <p:spPr>
          <a:xfrm>
            <a:off x="6943975" y="3345925"/>
            <a:ext cx="1412700" cy="1183200"/>
          </a:xfrm>
          <a:prstGeom prst="roundRect">
            <a:avLst>
              <a:gd fmla="val 16667" name="adj"/>
            </a:avLst>
          </a:prstGeom>
          <a:solidFill>
            <a:srgbClr val="9BBB59">
              <a:alpha val="36710"/>
            </a:srgbClr>
          </a:solidFill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67"/>
          <p:cNvSpPr txBox="1"/>
          <p:nvPr/>
        </p:nvSpPr>
        <p:spPr>
          <a:xfrm>
            <a:off x="6944275" y="3498925"/>
            <a:ext cx="144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Improved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data and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label outputs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10" name="Google Shape;1210;p67"/>
          <p:cNvCxnSpPr/>
          <p:nvPr/>
        </p:nvCxnSpPr>
        <p:spPr>
          <a:xfrm>
            <a:off x="6018525" y="3841450"/>
            <a:ext cx="698700" cy="0"/>
          </a:xfrm>
          <a:prstGeom prst="straightConnector1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1" name="Google Shape;1211;p67"/>
          <p:cNvSpPr txBox="1"/>
          <p:nvPr/>
        </p:nvSpPr>
        <p:spPr>
          <a:xfrm>
            <a:off x="2852250" y="1504325"/>
            <a:ext cx="1284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 Confident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Learning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2" name="Google Shape;1212;p67"/>
          <p:cNvSpPr txBox="1"/>
          <p:nvPr/>
        </p:nvSpPr>
        <p:spPr>
          <a:xfrm>
            <a:off x="5703475" y="3402850"/>
            <a:ext cx="1284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 Confident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Learning</a:t>
            </a:r>
            <a:endParaRPr sz="150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6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AI: Image (e.g. Dall-E, GPT-4)</a:t>
            </a:r>
            <a:endParaRPr/>
          </a:p>
        </p:txBody>
      </p:sp>
      <p:sp>
        <p:nvSpPr>
          <p:cNvPr id="1218" name="Google Shape;1218;p6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For improving reliability in Image generation, ideally run confident learning on the data prior to training to avoid this issue we saw in the first lecture:</a:t>
            </a:r>
            <a:endParaRPr/>
          </a:p>
        </p:txBody>
      </p:sp>
      <p:sp>
        <p:nvSpPr>
          <p:cNvPr id="1219" name="Google Shape;1219;p6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0" name="Google Shape;122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50" y="1791475"/>
            <a:ext cx="4734800" cy="27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68"/>
          <p:cNvPicPr preferRelativeResize="0"/>
          <p:nvPr/>
        </p:nvPicPr>
        <p:blipFill rotWithShape="1">
          <a:blip r:embed="rId4">
            <a:alphaModFix/>
          </a:blip>
          <a:srcRect b="0" l="18506" r="22004" t="33836"/>
          <a:stretch/>
        </p:blipFill>
        <p:spPr>
          <a:xfrm>
            <a:off x="5283450" y="1985150"/>
            <a:ext cx="3474801" cy="238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3875" y="4062700"/>
            <a:ext cx="1455200" cy="27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6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AI: Image (e.g. Dall-E, GPT-4)</a:t>
            </a:r>
            <a:endParaRPr/>
          </a:p>
        </p:txBody>
      </p:sp>
      <p:sp>
        <p:nvSpPr>
          <p:cNvPr id="1228" name="Google Shape;1228;p6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need to improve outputs from generative AI models, the key is to </a:t>
            </a:r>
            <a:r>
              <a:rPr b="1" lang="en"/>
              <a:t>work backwards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Let’s look at an example of a cat/dog generated dataset where we want to improve the reliability of our dataset, post generation.</a:t>
            </a:r>
            <a:endParaRPr/>
          </a:p>
        </p:txBody>
      </p:sp>
      <p:sp>
        <p:nvSpPr>
          <p:cNvPr id="1229" name="Google Shape;1229;p6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7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AI: Image (e.g. Dall-E, GPT-4)</a:t>
            </a:r>
            <a:endParaRPr/>
          </a:p>
        </p:txBody>
      </p:sp>
      <p:sp>
        <p:nvSpPr>
          <p:cNvPr id="1235" name="Google Shape;1235;p7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7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7" name="Google Shape;123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737" y="815475"/>
            <a:ext cx="4863977" cy="39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7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AI: Image (e.g. Dall-E, GPT-4)</a:t>
            </a:r>
            <a:endParaRPr/>
          </a:p>
        </p:txBody>
      </p:sp>
      <p:sp>
        <p:nvSpPr>
          <p:cNvPr id="1243" name="Google Shape;1243;p7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7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5" name="Google Shape;1245;p71"/>
          <p:cNvPicPr preferRelativeResize="0"/>
          <p:nvPr/>
        </p:nvPicPr>
        <p:blipFill rotWithShape="1">
          <a:blip r:embed="rId3">
            <a:alphaModFix/>
          </a:blip>
          <a:srcRect b="4634" l="0" r="0" t="0"/>
          <a:stretch/>
        </p:blipFill>
        <p:spPr>
          <a:xfrm>
            <a:off x="2292475" y="846750"/>
            <a:ext cx="4054650" cy="40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 (in 10 seconds)</a:t>
            </a:r>
            <a:endParaRPr/>
          </a:p>
        </p:txBody>
      </p:sp>
      <p:sp>
        <p:nvSpPr>
          <p:cNvPr id="111" name="Google Shape;111;p1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5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6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7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8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16" name="Google Shape;116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0" name="Google Shape;120;p18"/>
            <p:cNvCxnSpPr>
              <a:stCxn id="11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1" name="Google Shape;121;p1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2" name="Google Shape;122;p1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3" name="Google Shape;123;p18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4" name="Google Shape;124;p1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5" name="Google Shape;125;p18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26" name="Google Shape;126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0" name="Google Shape;130;p18"/>
            <p:cNvCxnSpPr>
              <a:stCxn id="12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1" name="Google Shape;131;p1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2" name="Google Shape;132;p1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3" name="Google Shape;133;p18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34" name="Google Shape;134;p1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35" name="Google Shape;135;p18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36" name="Google Shape;136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7" name="Google Shape;137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9" name="Google Shape;139;p18"/>
            <p:cNvCxnSpPr>
              <a:stCxn id="14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1" name="Google Shape;141;p1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42" name="Google Shape;142;p18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44" name="Google Shape;144;p18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45" name="Google Shape;145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48" name="Google Shape;148;p18"/>
            <p:cNvCxnSpPr>
              <a:stCxn id="14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9" name="Google Shape;149;p1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1" name="Google Shape;151;p18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52" name="Google Shape;152;p18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53" name="Google Shape;153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6" name="Google Shape;156;p18"/>
            <p:cNvCxnSpPr>
              <a:stCxn id="15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7" name="Google Shape;157;p1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8" name="Google Shape;158;p18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59" name="Google Shape;159;p18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60" name="Google Shape;160;p1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61" name="Google Shape;161;p18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62" name="Google Shape;162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65" name="Google Shape;165;p18"/>
            <p:cNvCxnSpPr>
              <a:stCxn id="16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6" name="Google Shape;166;p1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8" name="Google Shape;168;p1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69" name="Google Shape;16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18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71" name="Google Shape;171;p18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72" name="Google Shape;172;p18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73" name="Google Shape;173;p18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74" name="Google Shape;174;p18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75" name="Google Shape;175;p18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6" name="Google Shape;176;p18"/>
              <p:cNvCxnSpPr>
                <a:stCxn id="17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78" name="Google Shape;178;p18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79" name="Google Shape;179;p18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77" name="Google Shape;177;p18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8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81" name="Google Shape;181;p18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2" name="Google Shape;182;p18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83" name="Google Shape;183;p1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4" name="Google Shape;184;p1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6" name="Google Shape;186;p18"/>
            <p:cNvCxnSpPr>
              <a:stCxn id="18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8" name="Google Shape;188;p18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89" name="Google Shape;189;p1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8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91" name="Google Shape;191;p18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92" name="Google Shape;192;p18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94" name="Google Shape;194;p18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95" name="Google Shape;195;p18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8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97" name="Google Shape;197;p18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99" name="Google Shape;199;p18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200" name="Google Shape;200;p18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18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202" name="Google Shape;202;p18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8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204" name="Google Shape;204;p18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205" name="Google Shape;205;p18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207" name="Google Shape;207;p18"/>
          <p:cNvPicPr preferRelativeResize="0"/>
          <p:nvPr/>
        </p:nvPicPr>
        <p:blipFill rotWithShape="1">
          <a:blip r:embed="rId8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8" name="Google Shape;208;p18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{90D618CF-6444-4D7F-8D6D-D12808481B4B}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12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 sz="18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209" name="Google Shape;209;p18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210" name="Google Shape;210;p18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11" name="Google Shape;211;p18"/>
            <p:cNvPicPr preferRelativeResize="0"/>
            <p:nvPr/>
          </p:nvPicPr>
          <p:blipFill rotWithShape="1">
            <a:blip r:embed="rId9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3" name="Google Shape;213;p18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214" name="Google Shape;214;p1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6" name="Google Shape;216;p18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217" name="Google Shape;217;p18"/>
            <p:cNvPicPr preferRelativeResize="0"/>
            <p:nvPr/>
          </p:nvPicPr>
          <p:blipFill rotWithShape="1">
            <a:blip r:embed="rId9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" name="Google Shape;218;p18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219" name="Google Shape;219;p18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0" name="Google Shape;220;p18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1" name="Google Shape;221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8"/>
          <p:cNvPicPr preferRelativeResize="0"/>
          <p:nvPr/>
        </p:nvPicPr>
        <p:blipFill rotWithShape="1">
          <a:blip r:embed="rId3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8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8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8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31" name="Google Shape;231;p18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32" name="Google Shape;232;p18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33" name="Google Shape;233;p18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34" name="Google Shape;234;p18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35" name="Google Shape;235;p18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36" name="Google Shape;236;p18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37" name="Google Shape;237;p18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pic>
        <p:nvPicPr>
          <p:cNvPr id="239" name="Google Shape;239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55701" y="3358413"/>
            <a:ext cx="404400" cy="33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43950" y="3395930"/>
            <a:ext cx="371400" cy="26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16964" y="3770471"/>
            <a:ext cx="404400" cy="3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46171" y="3764827"/>
            <a:ext cx="190500" cy="34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39200" y="3773688"/>
            <a:ext cx="190500" cy="3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32225" y="3735321"/>
            <a:ext cx="113300" cy="39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19775" y="4202922"/>
            <a:ext cx="404400" cy="34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18"/>
          <p:cNvCxnSpPr/>
          <p:nvPr/>
        </p:nvCxnSpPr>
        <p:spPr>
          <a:xfrm>
            <a:off x="2906900" y="1524000"/>
            <a:ext cx="4437900" cy="2384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18"/>
          <p:cNvCxnSpPr/>
          <p:nvPr/>
        </p:nvCxnSpPr>
        <p:spPr>
          <a:xfrm>
            <a:off x="1753150" y="1523363"/>
            <a:ext cx="5394000" cy="2463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18"/>
          <p:cNvCxnSpPr/>
          <p:nvPr/>
        </p:nvCxnSpPr>
        <p:spPr>
          <a:xfrm>
            <a:off x="3803475" y="1327863"/>
            <a:ext cx="3689400" cy="2644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18"/>
          <p:cNvCxnSpPr/>
          <p:nvPr/>
        </p:nvCxnSpPr>
        <p:spPr>
          <a:xfrm>
            <a:off x="868875" y="1446825"/>
            <a:ext cx="6413400" cy="2049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0" name="Google Shape;250;p18"/>
          <p:cNvCxnSpPr/>
          <p:nvPr/>
        </p:nvCxnSpPr>
        <p:spPr>
          <a:xfrm>
            <a:off x="6350000" y="1559275"/>
            <a:ext cx="218700" cy="1876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18"/>
          <p:cNvCxnSpPr/>
          <p:nvPr/>
        </p:nvCxnSpPr>
        <p:spPr>
          <a:xfrm>
            <a:off x="5122325" y="1488725"/>
            <a:ext cx="1378500" cy="236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18"/>
          <p:cNvCxnSpPr/>
          <p:nvPr/>
        </p:nvCxnSpPr>
        <p:spPr>
          <a:xfrm>
            <a:off x="7584725" y="1601600"/>
            <a:ext cx="423300" cy="2667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3" name="Google Shape;253;p18"/>
          <p:cNvSpPr txBox="1"/>
          <p:nvPr/>
        </p:nvSpPr>
        <p:spPr>
          <a:xfrm>
            <a:off x="4099275" y="4136125"/>
            <a:ext cx="1590900" cy="831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Off diagonals are CL-guessed label errors</a:t>
            </a:r>
            <a:endParaRPr b="1">
              <a:solidFill>
                <a:srgbClr val="0000FF"/>
              </a:solidFill>
            </a:endParaRPr>
          </a:p>
        </p:txBody>
      </p:sp>
      <p:grpSp>
        <p:nvGrpSpPr>
          <p:cNvPr id="254" name="Google Shape;254;p18"/>
          <p:cNvGrpSpPr/>
          <p:nvPr/>
        </p:nvGrpSpPr>
        <p:grpSpPr>
          <a:xfrm>
            <a:off x="83150" y="809675"/>
            <a:ext cx="7047925" cy="3399600"/>
            <a:chOff x="83150" y="809675"/>
            <a:chExt cx="7047925" cy="3399600"/>
          </a:xfrm>
        </p:grpSpPr>
        <p:sp>
          <p:nvSpPr>
            <p:cNvPr id="255" name="Google Shape;255;p18"/>
            <p:cNvSpPr/>
            <p:nvPr/>
          </p:nvSpPr>
          <p:spPr>
            <a:xfrm>
              <a:off x="83150" y="809675"/>
              <a:ext cx="1277400" cy="14133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6262875" y="3654575"/>
              <a:ext cx="868200" cy="5547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7" name="Google Shape;257;p18"/>
          <p:cNvGrpSpPr/>
          <p:nvPr/>
        </p:nvGrpSpPr>
        <p:grpSpPr>
          <a:xfrm>
            <a:off x="4475950" y="809675"/>
            <a:ext cx="3320550" cy="2943950"/>
            <a:chOff x="4475950" y="809675"/>
            <a:chExt cx="3320550" cy="2943950"/>
          </a:xfrm>
        </p:grpSpPr>
        <p:sp>
          <p:nvSpPr>
            <p:cNvPr id="258" name="Google Shape;258;p18"/>
            <p:cNvSpPr/>
            <p:nvPr/>
          </p:nvSpPr>
          <p:spPr>
            <a:xfrm>
              <a:off x="6970900" y="3266725"/>
              <a:ext cx="825600" cy="4869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4475950" y="809675"/>
              <a:ext cx="1277400" cy="14133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7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dataset post generation</a:t>
            </a:r>
            <a:endParaRPr/>
          </a:p>
        </p:txBody>
      </p:sp>
      <p:sp>
        <p:nvSpPr>
          <p:cNvPr id="1251" name="Google Shape;1251;p7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Generate 1000 cats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Generate 1000 dogs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Run the 2000 images through confident learning with the labels (dog, cat) from generation time.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Auto-remove/fix errors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In practice, this doesn’t matter a lot for cat/dog images, but it does for more challenging images… Let’s look at one.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7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7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image dataset – post generation</a:t>
            </a:r>
            <a:endParaRPr/>
          </a:p>
        </p:txBody>
      </p:sp>
      <p:sp>
        <p:nvSpPr>
          <p:cNvPr id="1258" name="Google Shape;1258;p73"/>
          <p:cNvSpPr txBox="1"/>
          <p:nvPr>
            <p:ph idx="1" type="body"/>
          </p:nvPr>
        </p:nvSpPr>
        <p:spPr>
          <a:xfrm>
            <a:off x="5290450" y="4240200"/>
            <a:ext cx="3597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Actual ion trapping quantum computer </a:t>
            </a:r>
            <a:br>
              <a:rPr lang="en" sz="1400"/>
            </a:br>
            <a:r>
              <a:rPr lang="en" sz="1400"/>
              <a:t>(Ike Chuang lab, MIT) </a:t>
            </a:r>
            <a:endParaRPr sz="1400"/>
          </a:p>
        </p:txBody>
      </p:sp>
      <p:sp>
        <p:nvSpPr>
          <p:cNvPr id="1259" name="Google Shape;1259;p7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0" name="Google Shape;126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300" y="815475"/>
            <a:ext cx="3371450" cy="33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48900"/>
            <a:ext cx="4921500" cy="39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7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AI for Text </a:t>
            </a:r>
            <a:r>
              <a:rPr lang="en" sz="2000"/>
              <a:t>(e.g. Large Language Models - LLMs</a:t>
            </a:r>
            <a:r>
              <a:rPr lang="en"/>
              <a:t>)</a:t>
            </a:r>
            <a:endParaRPr/>
          </a:p>
        </p:txBody>
      </p:sp>
      <p:sp>
        <p:nvSpPr>
          <p:cNvPr id="1267" name="Google Shape;1267;p7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same concepts apply as with image. Preferably, improve the data with confident learning prior to training the language model.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 practice, you likely will download an open-source LLM from the internet with no way to retrain a massive 1B+ model yourself from scratch. So reliability/acc improvement will be on inference side.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We’ll consider two use cases: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LLM + RAG + CL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TLM</a:t>
            </a:r>
            <a:endParaRPr/>
          </a:p>
        </p:txBody>
      </p:sp>
      <p:sp>
        <p:nvSpPr>
          <p:cNvPr id="1268" name="Google Shape;1268;p7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7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LLM + RAG + CL</a:t>
            </a:r>
            <a:endParaRPr/>
          </a:p>
        </p:txBody>
      </p:sp>
      <p:sp>
        <p:nvSpPr>
          <p:cNvPr id="1274" name="Google Shape;1274;p7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RAG? Look up answers from a database using an LLM (retrieval augmented generation)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Use LLM queries to find labels from an imperfect database (1000s of times)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Use CL to improve the resulting labels found</a:t>
            </a:r>
            <a:endParaRPr/>
          </a:p>
        </p:txBody>
      </p:sp>
      <p:sp>
        <p:nvSpPr>
          <p:cNvPr id="1275" name="Google Shape;1275;p7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7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TLM (Trustworthy Language Model)</a:t>
            </a:r>
            <a:endParaRPr/>
          </a:p>
        </p:txBody>
      </p:sp>
      <p:sp>
        <p:nvSpPr>
          <p:cNvPr id="1281" name="Google Shape;1281;p7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Generate a quality/confidence score for every output from a LLM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Demo: (in lecture)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Ref: (Chen &amp; Mueller, 2023, arXiv)</a:t>
            </a:r>
            <a:endParaRPr/>
          </a:p>
        </p:txBody>
      </p:sp>
      <p:sp>
        <p:nvSpPr>
          <p:cNvPr id="1282" name="Google Shape;1282;p7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77"/>
          <p:cNvSpPr txBox="1"/>
          <p:nvPr>
            <p:ph idx="1" type="body"/>
          </p:nvPr>
        </p:nvSpPr>
        <p:spPr>
          <a:xfrm>
            <a:off x="237650" y="1654500"/>
            <a:ext cx="8520600" cy="18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THIS SLIDE</a:t>
            </a:r>
            <a:endParaRPr sz="4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/>
              <a:t>INTENTIONALLY LEFT BLANK</a:t>
            </a:r>
            <a:endParaRPr sz="4000"/>
          </a:p>
        </p:txBody>
      </p:sp>
      <p:sp>
        <p:nvSpPr>
          <p:cNvPr id="1288" name="Google Shape;1288;p7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78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label errors in your own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1294" name="Google Shape;1294;p7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5" name="Google Shape;1295;p78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1296" name="Google Shape;1296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200" y="914014"/>
            <a:ext cx="7064776" cy="33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79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data errors in your own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1302" name="Google Shape;1302;p7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3" name="Google Shape;1303;p79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1304" name="Google Shape;130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76" y="1095853"/>
            <a:ext cx="6608973" cy="31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79"/>
          <p:cNvSpPr/>
          <p:nvPr/>
        </p:nvSpPr>
        <p:spPr>
          <a:xfrm>
            <a:off x="1202475" y="1646975"/>
            <a:ext cx="1416900" cy="3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0"/>
          <p:cNvSpPr txBox="1"/>
          <p:nvPr>
            <p:ph type="title"/>
          </p:nvPr>
        </p:nvSpPr>
        <p:spPr>
          <a:xfrm>
            <a:off x="55575" y="203175"/>
            <a:ext cx="9088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consensus labels for your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1311" name="Google Shape;1311;p8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2" name="Google Shape;1312;p80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1313" name="Google Shape;131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501" y="982828"/>
            <a:ext cx="6792776" cy="32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80"/>
          <p:cNvSpPr/>
          <p:nvPr/>
        </p:nvSpPr>
        <p:spPr>
          <a:xfrm>
            <a:off x="1340325" y="2407050"/>
            <a:ext cx="2366400" cy="3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looking through the entire dataset, we have:</a:t>
            </a:r>
            <a:endParaRPr/>
          </a:p>
        </p:txBody>
      </p:sp>
      <p:sp>
        <p:nvSpPr>
          <p:cNvPr id="265" name="Google Shape;265;p1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475" y="866950"/>
            <a:ext cx="7130277" cy="401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/>
          <p:nvPr>
            <p:ph type="title"/>
          </p:nvPr>
        </p:nvSpPr>
        <p:spPr>
          <a:xfrm>
            <a:off x="0" y="203175"/>
            <a:ext cx="9207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        we obtain the joint distribution of label noise</a:t>
            </a:r>
            <a:endParaRPr/>
          </a:p>
        </p:txBody>
      </p:sp>
      <p:sp>
        <p:nvSpPr>
          <p:cNvPr id="272" name="Google Shape;272;p2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3" name="Google Shape;2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000" y="312525"/>
            <a:ext cx="708471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0"/>
          <p:cNvCxnSpPr/>
          <p:nvPr/>
        </p:nvCxnSpPr>
        <p:spPr>
          <a:xfrm flipH="1" rot="10800000">
            <a:off x="585600" y="1481625"/>
            <a:ext cx="472800" cy="51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5" name="Google Shape;275;p20"/>
          <p:cNvSpPr txBox="1"/>
          <p:nvPr/>
        </p:nvSpPr>
        <p:spPr>
          <a:xfrm>
            <a:off x="28200" y="1996725"/>
            <a:ext cx="103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Estimated</a:t>
            </a:r>
            <a:endParaRPr/>
          </a:p>
        </p:txBody>
      </p:sp>
      <p:grpSp>
        <p:nvGrpSpPr>
          <p:cNvPr id="276" name="Google Shape;276;p20"/>
          <p:cNvGrpSpPr/>
          <p:nvPr/>
        </p:nvGrpSpPr>
        <p:grpSpPr>
          <a:xfrm>
            <a:off x="942250" y="869400"/>
            <a:ext cx="7111402" cy="4012629"/>
            <a:chOff x="942250" y="869400"/>
            <a:chExt cx="7111402" cy="4012629"/>
          </a:xfrm>
        </p:grpSpPr>
        <p:grpSp>
          <p:nvGrpSpPr>
            <p:cNvPr id="277" name="Google Shape;277;p20"/>
            <p:cNvGrpSpPr/>
            <p:nvPr/>
          </p:nvGrpSpPr>
          <p:grpSpPr>
            <a:xfrm>
              <a:off x="942250" y="869400"/>
              <a:ext cx="7111402" cy="4012629"/>
              <a:chOff x="942250" y="869400"/>
              <a:chExt cx="7111402" cy="4012629"/>
            </a:xfrm>
          </p:grpSpPr>
          <p:pic>
            <p:nvPicPr>
              <p:cNvPr id="278" name="Google Shape;278;p2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42250" y="869400"/>
                <a:ext cx="7111402" cy="401262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79" name="Google Shape;279;p20"/>
              <p:cNvGrpSpPr/>
              <p:nvPr/>
            </p:nvGrpSpPr>
            <p:grpSpPr>
              <a:xfrm>
                <a:off x="1199456" y="986156"/>
                <a:ext cx="296325" cy="113100"/>
                <a:chOff x="1192400" y="966400"/>
                <a:chExt cx="296325" cy="113100"/>
              </a:xfrm>
            </p:grpSpPr>
            <p:cxnSp>
              <p:nvCxnSpPr>
                <p:cNvPr id="280" name="Google Shape;280;p20"/>
                <p:cNvCxnSpPr/>
                <p:nvPr/>
              </p:nvCxnSpPr>
              <p:spPr>
                <a:xfrm flipH="1" rot="10800000">
                  <a:off x="1192400" y="966700"/>
                  <a:ext cx="162300" cy="1128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81" name="Google Shape;281;p20"/>
                <p:cNvCxnSpPr/>
                <p:nvPr/>
              </p:nvCxnSpPr>
              <p:spPr>
                <a:xfrm rot="10800000">
                  <a:off x="1333325" y="966400"/>
                  <a:ext cx="155400" cy="1131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282" name="Google Shape;282;p20"/>
            <p:cNvSpPr/>
            <p:nvPr/>
          </p:nvSpPr>
          <p:spPr>
            <a:xfrm>
              <a:off x="961175" y="878800"/>
              <a:ext cx="1772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3" name="Google Shape;28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61175" y="1271287"/>
              <a:ext cx="1772100" cy="5871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do this in 1 import and 1 line of code</a:t>
            </a:r>
            <a:endParaRPr sz="1800"/>
          </a:p>
        </p:txBody>
      </p:sp>
      <p:sp>
        <p:nvSpPr>
          <p:cNvPr id="289" name="Google Shape;289;p2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806825" y="1568850"/>
            <a:ext cx="76200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1300"/>
              <a:t> </a:t>
            </a:r>
            <a:endParaRPr sz="1300"/>
          </a:p>
        </p:txBody>
      </p:sp>
      <p:pic>
        <p:nvPicPr>
          <p:cNvPr id="291" name="Google Shape;2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200" y="914014"/>
            <a:ext cx="7064776" cy="33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1988" y="1651425"/>
            <a:ext cx="3657500" cy="2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2000" y="2162400"/>
            <a:ext cx="5995100" cy="4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