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</p:sldIdLst>
  <p:sldSz cy="5143500" cx="9144000"/>
  <p:notesSz cx="6858000" cy="9144000"/>
  <p:embeddedFontLst>
    <p:embeddedFont>
      <p:font typeface="Proxima Nova"/>
      <p:regular r:id="rId74"/>
      <p:bold r:id="rId75"/>
      <p:italic r:id="rId76"/>
      <p:boldItalic r:id="rId7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font" Target="fonts/ProximaNova-bold.fntdata"/><Relationship Id="rId30" Type="http://schemas.openxmlformats.org/officeDocument/2006/relationships/slide" Target="slides/slide26.xml"/><Relationship Id="rId74" Type="http://schemas.openxmlformats.org/officeDocument/2006/relationships/font" Target="fonts/ProximaNova-regular.fntdata"/><Relationship Id="rId33" Type="http://schemas.openxmlformats.org/officeDocument/2006/relationships/slide" Target="slides/slide29.xml"/><Relationship Id="rId77" Type="http://schemas.openxmlformats.org/officeDocument/2006/relationships/font" Target="fonts/ProximaNova-boldItalic.fntdata"/><Relationship Id="rId32" Type="http://schemas.openxmlformats.org/officeDocument/2006/relationships/slide" Target="slides/slide28.xml"/><Relationship Id="rId76" Type="http://schemas.openxmlformats.org/officeDocument/2006/relationships/font" Target="fonts/ProximaNova-italic.fntdata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a91453489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1a91453489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f86ab61ad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f86ab61ad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f86ab61ad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f86ab61ad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f86ab61adb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f86ab61adb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f86ab61adb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f86ab61adb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86ab61adb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f86ab61adb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f86ab61adb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f86ab61adb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f8741c3a67_1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f8741c3a67_1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f8741c3a67_1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f8741c3a67_1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f86ab61adb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f86ab61adb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f86ab61adb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f86ab61adb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86ab61ad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86ab61ad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see a real-world result. Use color coded.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f86ab61adb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f86ab61adb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f86ab61adb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f86ab61adb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f86ab61adb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f86ab61adb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f86ab61adb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f86ab61adb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f8741c3a67_1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f8741c3a67_1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ef8fc46d4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ef8fc46d4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f8fc46d4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f8fc46d4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ef8fc46d4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ef8fc46d4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ef8fc46d4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ef8fc46d4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6ab61adb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6ab61adb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f86ab61ad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f86ab61ad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see a real-world result. Use color coded.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f86ab61adb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f86ab61adb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f86ab61adb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f86ab61adb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f86ab61adb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f86ab61adb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f86ab61adb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f86ab61adb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86ab61adb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f86ab61adb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f86ab61adb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f86ab61adb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f86ab61adb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f86ab61adb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f8741c3a67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f8741c3a67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f8741c3a67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f8741c3a67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f8741c3a67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f8741c3a67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f86ab61ad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f86ab61ad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see a real-world result. Use color coded.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f86ab61adb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f86ab61adb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f86ab61adb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f86ab61adb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f86ab61adb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f86ab61adb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f86ab61adb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f86ab61adb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f8741c3a67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f8741c3a67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f8741c3a67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f8741c3a67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f8741c3a67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f8741c3a67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f8741c3a67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f8741c3a67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f8741c3a67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f8741c3a67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f8741c3a67_1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f8741c3a67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f86ab61adb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f86ab61adb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see a real-world result. Use color coded.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f8741c3a67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f8741c3a67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f8741c3a67_1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f8741c3a67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f8741c3a67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f8741c3a67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f8741c3a67_1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f8741c3a67_1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f86ab61adb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f86ab61adb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f8741c3a67_1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f8741c3a67_1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f8741c3a67_1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f8741c3a67_1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f8741c3a67_1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f8741c3a67_1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f8741c3a67_1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f8741c3a67_1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f8741c3a67_1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f8741c3a67_1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f86ab61ad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f86ab61ad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f8741c3a67_1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f8741c3a67_1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f8741c3a67_1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f8741c3a67_1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f8741c3a67_1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f8741c3a67_1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f8741c3a67_1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f8741c3a67_1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f8741c3a67_1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f8741c3a67_1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f8741c3a67_1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f8741c3a67_1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f8741c3a67_1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f8741c3a67_1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f8741c3a67_1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1f8741c3a67_1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f8741c3a67_1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f8741c3a67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f8741c3a67_1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f8741c3a67_1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86ab61ad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86ab61ad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f86ab61adb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f86ab61adb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f86ab61adb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f86ab61adb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" name="Google Shape;18;p2"/>
          <p:cNvSpPr txBox="1"/>
          <p:nvPr/>
        </p:nvSpPr>
        <p:spPr>
          <a:xfrm>
            <a:off x="4752975" y="48928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5E68"/>
                </a:solidFill>
              </a:rPr>
              <a:t>MIT IAP 2023</a:t>
            </a:r>
            <a:endParaRPr b="1" sz="800">
              <a:solidFill>
                <a:srgbClr val="005E68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/>
        </p:nvSpPr>
        <p:spPr>
          <a:xfrm>
            <a:off x="4743450" y="49023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5E68"/>
                </a:solidFill>
              </a:rPr>
              <a:t>MIT IAP 2024</a:t>
            </a:r>
            <a:endParaRPr b="1" sz="800">
              <a:solidFill>
                <a:srgbClr val="005E68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6877050" y="4981575"/>
            <a:ext cx="866700" cy="25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6877050" y="4981575"/>
            <a:ext cx="866700" cy="25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203175"/>
            <a:ext cx="9144000" cy="612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85200C"/>
              </a:solidFill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0" y="4940250"/>
            <a:ext cx="2800500" cy="203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lt2"/>
                </a:solidFill>
              </a:rPr>
              <a:t>Data-centric Evaluation</a:t>
            </a:r>
            <a:endParaRPr b="1" sz="800">
              <a:solidFill>
                <a:schemeClr val="lt2"/>
              </a:solidFill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6195350" y="4940250"/>
            <a:ext cx="2948400" cy="203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" name="Google Shape;9;p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5E68"/>
              </a:buClr>
              <a:buSzPts val="2800"/>
              <a:buNone/>
              <a:defRPr sz="2800">
                <a:solidFill>
                  <a:srgbClr val="005E6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 sz="1800">
                <a:solidFill>
                  <a:srgbClr val="434343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6877050" y="4981575"/>
            <a:ext cx="8667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1pPr>
            <a:lvl2pPr lvl="1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2pPr>
            <a:lvl3pPr lvl="2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3pPr>
            <a:lvl4pPr lvl="3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4pPr>
            <a:lvl5pPr lvl="4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5pPr>
            <a:lvl6pPr lvl="5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6pPr>
            <a:lvl7pPr lvl="6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7pPr>
            <a:lvl8pPr lvl="7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8pPr>
            <a:lvl9pPr lvl="8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MIT IAP 2023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0" y="0"/>
            <a:ext cx="4578600" cy="203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EFEFEF"/>
              </a:solidFill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4578600" y="0"/>
            <a:ext cx="4565400" cy="203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2800550" y="4940250"/>
            <a:ext cx="3394800" cy="203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434343"/>
                </a:solidFill>
              </a:rPr>
              <a:t>Introduction to Data-centric AI</a:t>
            </a:r>
            <a:endParaRPr b="1" sz="800">
              <a:solidFill>
                <a:srgbClr val="434343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0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/>
          <p:nvPr/>
        </p:nvSpPr>
        <p:spPr>
          <a:xfrm>
            <a:off x="111400" y="2590325"/>
            <a:ext cx="6359700" cy="622200"/>
          </a:xfrm>
          <a:prstGeom prst="rect">
            <a:avLst/>
          </a:prstGeom>
          <a:solidFill>
            <a:srgbClr val="0E10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Lecture 3 - Dataset Curation</a:t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143797" y="2553175"/>
            <a:ext cx="8871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Data-centric </a:t>
            </a:r>
            <a:r>
              <a:rPr b="1"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Evaluation </a:t>
            </a:r>
            <a:r>
              <a:rPr b="1"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of ML Models</a:t>
            </a:r>
            <a:endParaRPr b="1" sz="3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Assumptions</a:t>
            </a:r>
            <a:endParaRPr/>
          </a:p>
        </p:txBody>
      </p:sp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813" y="1579951"/>
            <a:ext cx="8296274" cy="126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Evaluation of ML models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164425" y="934775"/>
            <a:ext cx="88392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Loss function evaluates model predictions for a new example vs its given label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/>
              <a:t>Loss may be function of: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82600"/>
            <a:ext cx="7591427" cy="3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 of ML models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4"/>
          <p:cNvSpPr txBox="1"/>
          <p:nvPr>
            <p:ph idx="1" type="body"/>
          </p:nvPr>
        </p:nvSpPr>
        <p:spPr>
          <a:xfrm>
            <a:off x="164425" y="934775"/>
            <a:ext cx="88392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Loss function evaluates model predictions for a new example vs its given label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/>
              <a:t>Loss may be function of: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      Examples of such classification losses: accuracy, balanced accuracy, precision, recall, …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82600"/>
            <a:ext cx="7591427" cy="3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 of ML models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5"/>
          <p:cNvSpPr txBox="1"/>
          <p:nvPr>
            <p:ph idx="1" type="body"/>
          </p:nvPr>
        </p:nvSpPr>
        <p:spPr>
          <a:xfrm>
            <a:off x="164425" y="934775"/>
            <a:ext cx="88392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Loss function evaluates model predictions for a new example vs its given label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/>
              <a:t>Loss may be function of: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      Examples of such classification losses: accuracy, balanced accuracy, precision, recall, …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82600"/>
            <a:ext cx="7591427" cy="3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650" y="3232750"/>
            <a:ext cx="7963377" cy="4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 of ML models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164425" y="934775"/>
            <a:ext cx="88392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Loss function evaluates model predictions for a new example vs its given label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/>
              <a:t>Loss may be function of: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      Examples of such classification losses: accuracy, balanced accuracy, precision, recall, …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       Examples of such classification losses include: log loss, AUROC, calibration error,…</a:t>
            </a:r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82600"/>
            <a:ext cx="7591427" cy="3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650" y="3232750"/>
            <a:ext cx="7963377" cy="4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Reporting Model Performance</a:t>
            </a:r>
            <a:endParaRPr/>
          </a:p>
        </p:txBody>
      </p:sp>
      <p:sp>
        <p:nvSpPr>
          <p:cNvPr id="151" name="Google Shape;151;p27"/>
          <p:cNvSpPr txBox="1"/>
          <p:nvPr>
            <p:ph idx="1" type="body"/>
          </p:nvPr>
        </p:nvSpPr>
        <p:spPr>
          <a:xfrm>
            <a:off x="164425" y="934775"/>
            <a:ext cx="87570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Not ideal to rely on a single score to summarize how good your model is overall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But what everybody does </a:t>
            </a: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</a:rPr>
              <a:t>🤷‍♂️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Reporting Model Performance</a:t>
            </a:r>
            <a:endParaRPr/>
          </a:p>
        </p:txBody>
      </p:sp>
      <p:sp>
        <p:nvSpPr>
          <p:cNvPr id="157" name="Google Shape;157;p28"/>
          <p:cNvSpPr txBox="1"/>
          <p:nvPr>
            <p:ph idx="1" type="body"/>
          </p:nvPr>
        </p:nvSpPr>
        <p:spPr>
          <a:xfrm>
            <a:off x="164425" y="934775"/>
            <a:ext cx="87570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Not ideal to rely on a single score to summarize how good your model is overall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But what everybody does </a:t>
            </a: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</a:rPr>
              <a:t>🤷‍♂️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Typical score = average of                           over many examples held-out during training </a:t>
            </a:r>
            <a:b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</a:br>
            <a:b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3625" y="2433513"/>
            <a:ext cx="1425624" cy="2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Reporting Model Performance</a:t>
            </a:r>
            <a:endParaRPr/>
          </a:p>
        </p:txBody>
      </p:sp>
      <p:sp>
        <p:nvSpPr>
          <p:cNvPr id="164" name="Google Shape;164;p29"/>
          <p:cNvSpPr txBox="1"/>
          <p:nvPr>
            <p:ph idx="1" type="body"/>
          </p:nvPr>
        </p:nvSpPr>
        <p:spPr>
          <a:xfrm>
            <a:off x="164425" y="934775"/>
            <a:ext cx="87570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Not ideal to rely on a single score to summarize how good your model is overall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But what everybody does </a:t>
            </a: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</a:rPr>
              <a:t>🤷‍♂️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Typical score = average of                           over many examples held-out during training </a:t>
            </a:r>
            <a:b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</a:br>
            <a:b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Alternatives: 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Average Loss</a:t>
            </a:r>
            <a:r>
              <a:rPr lang="en" sz="185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for examples from each class separately (eg. per-class accuracy) 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Report complete confusion matrix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65" name="Google Shape;16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3625" y="2433513"/>
            <a:ext cx="1425624" cy="2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 about HOW</a:t>
            </a:r>
            <a:r>
              <a:rPr lang="en"/>
              <a:t> you will evaluate models</a:t>
            </a:r>
            <a:endParaRPr/>
          </a:p>
        </p:txBody>
      </p:sp>
      <p:sp>
        <p:nvSpPr>
          <p:cNvPr id="171" name="Google Shape;171;p3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Invest as much as time thinking about this as: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what models to apply </a:t>
            </a:r>
            <a:endParaRPr sz="18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/>
              <a:t>how to improve them</a:t>
            </a:r>
            <a:br>
              <a:rPr lang="en"/>
            </a:b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 </a:t>
            </a:r>
            <a:r>
              <a:rPr lang="en"/>
              <a:t>evaluation</a:t>
            </a:r>
            <a:r>
              <a:rPr lang="en"/>
              <a:t> has HUGE impact in real applications</a:t>
            </a:r>
            <a:br>
              <a:rPr lang="en"/>
            </a:br>
            <a:br>
              <a:rPr lang="en"/>
            </a:b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 about HOW you will evaluate models</a:t>
            </a:r>
            <a:endParaRPr/>
          </a:p>
        </p:txBody>
      </p:sp>
      <p:sp>
        <p:nvSpPr>
          <p:cNvPr id="177" name="Google Shape;177;p3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Invest as much as time thinking about this as: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what models to apply </a:t>
            </a:r>
            <a:endParaRPr sz="18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/>
              <a:t>how to improve them</a:t>
            </a:r>
            <a:br>
              <a:rPr lang="en"/>
            </a:b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 evaluation has HUGE impact in real applications</a:t>
            </a:r>
            <a:br>
              <a:rPr lang="en"/>
            </a:b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Consider </a:t>
            </a:r>
            <a:r>
              <a:rPr b="1" lang="en"/>
              <a:t>Fraud</a:t>
            </a:r>
            <a:r>
              <a:rPr lang="en"/>
              <a:t> vs </a:t>
            </a:r>
            <a:r>
              <a:rPr b="1" lang="en"/>
              <a:t>Not-Fraud</a:t>
            </a:r>
            <a:r>
              <a:rPr lang="en"/>
              <a:t> classification of credit card transactions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why not choose overall accuracy as the evaluation metric?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Machine Learning applications</a:t>
            </a:r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0" y="1073250"/>
            <a:ext cx="9144000" cy="23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Collect data and define the appropriate ML task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Explore data to see if it has problems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Preprocess data into a format suitable for ML modeling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Train a straightforward ML model that is expected to perform reasonably.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 about HOW you will evaluate models</a:t>
            </a:r>
            <a:endParaRPr/>
          </a:p>
        </p:txBody>
      </p:sp>
      <p:sp>
        <p:nvSpPr>
          <p:cNvPr id="183" name="Google Shape;183;p3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Invest as much as time thinking about this as: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what models to apply </a:t>
            </a:r>
            <a:endParaRPr sz="18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/>
              <a:t>how to improve them</a:t>
            </a:r>
            <a:br>
              <a:rPr lang="en"/>
            </a:b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 evaluation has HUGE impact in real applications</a:t>
            </a:r>
            <a:br>
              <a:rPr lang="en"/>
            </a:b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Consider </a:t>
            </a:r>
            <a:r>
              <a:rPr b="1" lang="en"/>
              <a:t>Fraud</a:t>
            </a:r>
            <a:r>
              <a:rPr lang="en"/>
              <a:t> vs </a:t>
            </a:r>
            <a:r>
              <a:rPr b="1" lang="en"/>
              <a:t>Not-Fraud</a:t>
            </a:r>
            <a:r>
              <a:rPr lang="en"/>
              <a:t> classification of credit card transactions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why not choose overall accuracy as the evaluation metric?</a:t>
            </a:r>
            <a:endParaRPr sz="1800"/>
          </a:p>
        </p:txBody>
      </p:sp>
      <p:pic>
        <p:nvPicPr>
          <p:cNvPr id="184" name="Google Shape;1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3075" y="815475"/>
            <a:ext cx="2199725" cy="295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pitfalls when evaluating models</a:t>
            </a:r>
            <a:endParaRPr/>
          </a:p>
        </p:txBody>
      </p:sp>
      <p:sp>
        <p:nvSpPr>
          <p:cNvPr id="190" name="Google Shape;190;p33"/>
          <p:cNvSpPr txBox="1"/>
          <p:nvPr>
            <p:ph idx="1" type="body"/>
          </p:nvPr>
        </p:nvSpPr>
        <p:spPr>
          <a:xfrm>
            <a:off x="164425" y="885825"/>
            <a:ext cx="4578900" cy="40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Failing to use truly held-out data </a:t>
            </a:r>
            <a:br>
              <a:rPr lang="en"/>
            </a:br>
            <a:r>
              <a:rPr lang="en"/>
              <a:t>(data leakage)</a:t>
            </a:r>
            <a:br>
              <a:rPr lang="en"/>
            </a:b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725" y="1663200"/>
            <a:ext cx="4095877" cy="319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3900" y="934775"/>
            <a:ext cx="4219504" cy="5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0273" y="1332700"/>
            <a:ext cx="1033725" cy="3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pitfalls when evaluating models</a:t>
            </a:r>
            <a:endParaRPr/>
          </a:p>
        </p:txBody>
      </p:sp>
      <p:sp>
        <p:nvSpPr>
          <p:cNvPr id="199" name="Google Shape;199;p34"/>
          <p:cNvSpPr txBox="1"/>
          <p:nvPr>
            <p:ph idx="1" type="body"/>
          </p:nvPr>
        </p:nvSpPr>
        <p:spPr>
          <a:xfrm>
            <a:off x="164425" y="885825"/>
            <a:ext cx="4578900" cy="40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Failing to use truly held-out data </a:t>
            </a:r>
            <a:br>
              <a:rPr lang="en"/>
            </a:br>
            <a:r>
              <a:rPr lang="en"/>
              <a:t>(data leakage)</a:t>
            </a:r>
            <a:br>
              <a:rPr lang="en"/>
            </a:br>
            <a:endParaRPr sz="12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Reporting only average loss can under-represent severe failure cases for rare examples/subpopulations (misspecified metric)</a:t>
            </a:r>
            <a:br>
              <a:rPr lang="en"/>
            </a:b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725" y="1663200"/>
            <a:ext cx="4095877" cy="319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3900" y="934775"/>
            <a:ext cx="4219504" cy="5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0273" y="1332700"/>
            <a:ext cx="1033725" cy="3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pitfalls when evaluating models</a:t>
            </a:r>
            <a:endParaRPr/>
          </a:p>
        </p:txBody>
      </p:sp>
      <p:sp>
        <p:nvSpPr>
          <p:cNvPr id="208" name="Google Shape;208;p35"/>
          <p:cNvSpPr txBox="1"/>
          <p:nvPr>
            <p:ph idx="1" type="body"/>
          </p:nvPr>
        </p:nvSpPr>
        <p:spPr>
          <a:xfrm>
            <a:off x="164425" y="885825"/>
            <a:ext cx="4578900" cy="40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Failing to use truly held-out data </a:t>
            </a:r>
            <a:br>
              <a:rPr lang="en"/>
            </a:br>
            <a:r>
              <a:rPr lang="en"/>
              <a:t>(data leakage)</a:t>
            </a:r>
            <a:br>
              <a:rPr lang="en"/>
            </a:br>
            <a:endParaRPr sz="12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Reporting only average loss can under-represent severe failure cases for rare examples/subpopulations (misspecified metric)</a:t>
            </a:r>
            <a:br>
              <a:rPr lang="en"/>
            </a:br>
            <a:endParaRPr sz="12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Validation data not representative of deployment setting  (selection bias)</a:t>
            </a:r>
            <a:br>
              <a:rPr lang="en"/>
            </a:br>
            <a:endParaRPr sz="12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 labels incorrect </a:t>
            </a:r>
            <a:br>
              <a:rPr lang="en"/>
            </a:br>
            <a:r>
              <a:rPr lang="en"/>
              <a:t>(annotation error)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725" y="1663200"/>
            <a:ext cx="4095877" cy="319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3900" y="934775"/>
            <a:ext cx="4219504" cy="5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0273" y="1332700"/>
            <a:ext cx="1033725" cy="3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Common pitfalls when evaluating models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5975" y="815475"/>
            <a:ext cx="3463949" cy="4086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Aside: Evaluating Text Generation models</a:t>
            </a:r>
            <a:endParaRPr/>
          </a:p>
        </p:txBody>
      </p:sp>
      <p:sp>
        <p:nvSpPr>
          <p:cNvPr id="223" name="Google Shape;223;p37"/>
          <p:cNvSpPr txBox="1"/>
          <p:nvPr>
            <p:ph idx="1" type="body"/>
          </p:nvPr>
        </p:nvSpPr>
        <p:spPr>
          <a:xfrm>
            <a:off x="164425" y="934775"/>
            <a:ext cx="52512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Human Eval:  👍 vs 👎 (or Likert scale 1-5)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i="1" lang="en"/>
              <a:t>‘vibes’</a:t>
            </a:r>
            <a:br>
              <a:rPr i="1" lang="en"/>
            </a:br>
            <a:endParaRPr i="1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Aside: Evaluating Text Generation models</a:t>
            </a:r>
            <a:endParaRPr/>
          </a:p>
        </p:txBody>
      </p:sp>
      <p:sp>
        <p:nvSpPr>
          <p:cNvPr id="229" name="Google Shape;229;p38"/>
          <p:cNvSpPr txBox="1"/>
          <p:nvPr>
            <p:ph idx="1" type="body"/>
          </p:nvPr>
        </p:nvSpPr>
        <p:spPr>
          <a:xfrm>
            <a:off x="164425" y="934775"/>
            <a:ext cx="52512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Human Eval:  👍 vs 👎 (or Likert scale 1-5)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i="1" lang="en"/>
              <a:t>‘vibes’</a:t>
            </a:r>
            <a:br>
              <a:rPr i="1" lang="en"/>
            </a:b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 (LLM) Eval: 👍 vs 👎 (or Likert scale 1-5)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give evaluator multiple binary criteria to assess</a:t>
            </a:r>
            <a:br>
              <a:rPr lang="en"/>
            </a:b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Aside: Evaluating Text Generation models</a:t>
            </a:r>
            <a:endParaRPr/>
          </a:p>
        </p:txBody>
      </p:sp>
      <p:sp>
        <p:nvSpPr>
          <p:cNvPr id="235" name="Google Shape;235;p39"/>
          <p:cNvSpPr txBox="1"/>
          <p:nvPr>
            <p:ph idx="1" type="body"/>
          </p:nvPr>
        </p:nvSpPr>
        <p:spPr>
          <a:xfrm>
            <a:off x="164425" y="934775"/>
            <a:ext cx="52512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Human Eval:  👍 vs 👎 (or Likert scale 1-5)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i="1" lang="en"/>
              <a:t>‘vibes’</a:t>
            </a:r>
            <a:br>
              <a:rPr i="1" lang="en"/>
            </a:b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 (LLM) Eval: 👍 vs 👎 (or Likert scale 1-5)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give evaluator multiple binary criteria to assess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Text similarity with target response </a:t>
            </a:r>
            <a:br>
              <a:rPr lang="en"/>
            </a:br>
            <a:r>
              <a:rPr lang="en"/>
              <a:t>(word overlap, ROUGE, BLEU)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LLM likelihood of target response: Perplexity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8025" y="1238975"/>
            <a:ext cx="3423575" cy="2887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Aside: Evaluating Text Generation models</a:t>
            </a:r>
            <a:endParaRPr/>
          </a:p>
        </p:txBody>
      </p:sp>
      <p:sp>
        <p:nvSpPr>
          <p:cNvPr id="242" name="Google Shape;242;p40"/>
          <p:cNvSpPr txBox="1"/>
          <p:nvPr>
            <p:ph idx="1" type="body"/>
          </p:nvPr>
        </p:nvSpPr>
        <p:spPr>
          <a:xfrm>
            <a:off x="164425" y="934775"/>
            <a:ext cx="52512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Human Eval:  👍 vs 👎 (or Likert scale 1-5)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i="1" lang="en"/>
              <a:t>‘vibes’</a:t>
            </a:r>
            <a:br>
              <a:rPr i="1" lang="en"/>
            </a:b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 (LLM) Eval: 👍 vs 👎 (or Likert scale 1-5)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give evaluator multiple binary criteria to assess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Text similarity with target response </a:t>
            </a:r>
            <a:br>
              <a:rPr lang="en"/>
            </a:br>
            <a:r>
              <a:rPr lang="en"/>
              <a:t>(word overlap, ROUGE, BLEU)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LLM likelihood of target response: Perplexity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Challenge</a:t>
            </a:r>
            <a:r>
              <a:rPr lang="en"/>
              <a:t>: Eval data seen during pre-training? (data leakage)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8025" y="1238975"/>
            <a:ext cx="3423575" cy="2887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Underperforming Subpopulations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625" y="934776"/>
            <a:ext cx="7200898" cy="34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Machine Learning applications</a:t>
            </a:r>
            <a:endParaRPr/>
          </a:p>
        </p:txBody>
      </p:sp>
      <p:sp>
        <p:nvSpPr>
          <p:cNvPr id="67" name="Google Shape;67;p15"/>
          <p:cNvSpPr txBox="1"/>
          <p:nvPr/>
        </p:nvSpPr>
        <p:spPr>
          <a:xfrm>
            <a:off x="0" y="1073250"/>
            <a:ext cx="9144000" cy="28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Collect data and define the appropriate ML task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Explore data to see if it has problems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Preprocess data into a format suitable for ML modeling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Train a straightforward ML model that is expected to perform reasonably.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Investigate shortcomings of the model and the dataset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Underperforming Subpopulations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2"/>
          <p:cNvSpPr txBox="1"/>
          <p:nvPr>
            <p:ph idx="1" type="body"/>
          </p:nvPr>
        </p:nvSpPr>
        <p:spPr>
          <a:xfrm>
            <a:off x="164425" y="934775"/>
            <a:ext cx="8520600" cy="3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data slice</a:t>
            </a:r>
            <a:r>
              <a:rPr lang="en"/>
              <a:t> = a subset of the dataset that shares a common characteristic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500"/>
              <a:t>cohorts, subpopulation, or subgroup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captured via: one sensor vs another, one location vs another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Underperforming Subpopulations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43"/>
          <p:cNvSpPr txBox="1"/>
          <p:nvPr>
            <p:ph idx="1" type="body"/>
          </p:nvPr>
        </p:nvSpPr>
        <p:spPr>
          <a:xfrm>
            <a:off x="164425" y="934775"/>
            <a:ext cx="8520600" cy="3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data slice</a:t>
            </a:r>
            <a:r>
              <a:rPr lang="en"/>
              <a:t> = a subset of the dataset that shares a common characteristic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500"/>
              <a:t>cohorts, subpopulation, or subgroup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captured via: one sensor vs another, one location vs another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factors in human-centric data like: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race, gender, socioeconomics, age, …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Underperforming Subpopulations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4"/>
          <p:cNvSpPr txBox="1"/>
          <p:nvPr>
            <p:ph idx="1" type="body"/>
          </p:nvPr>
        </p:nvSpPr>
        <p:spPr>
          <a:xfrm>
            <a:off x="164425" y="934775"/>
            <a:ext cx="8520600" cy="3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data slice</a:t>
            </a:r>
            <a:r>
              <a:rPr lang="en"/>
              <a:t> = a subset of the dataset that shares a common characteristic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500"/>
              <a:t>cohorts, subpopulation, or subgroup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captured via: one sensor vs another, one location vs another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factors in human-centric data like: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race, gender, socioeconomics, age, …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Model predictions should not depend on which slice a datapoint belongs to </a:t>
            </a:r>
            <a:endParaRPr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Can we just deleting slice information from our feature values before model training?</a:t>
            </a:r>
            <a:endParaRPr sz="16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Underperforming Subpopulations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5"/>
          <p:cNvSpPr txBox="1"/>
          <p:nvPr>
            <p:ph idx="1" type="body"/>
          </p:nvPr>
        </p:nvSpPr>
        <p:spPr>
          <a:xfrm>
            <a:off x="164425" y="934775"/>
            <a:ext cx="8520600" cy="3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data slice</a:t>
            </a:r>
            <a:r>
              <a:rPr lang="en"/>
              <a:t> = a subset of the dataset that shares a common characteristic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500"/>
              <a:t>cohorts, subpopulation, or subgroup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captured via: one sensor vs another, one location vs another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factors in human-centric data like: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race, gender, socioeconomics, age, …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Model predictions should not depend on which slice a datapoint belongs to </a:t>
            </a:r>
            <a:endParaRPr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Can we just deleting slice information from our feature values before model training?</a:t>
            </a:r>
            <a:br>
              <a:rPr lang="en" sz="1600"/>
            </a:br>
            <a:r>
              <a:rPr lang="en" sz="1500">
                <a:solidFill>
                  <a:srgbClr val="FF0000"/>
                </a:solidFill>
              </a:rPr>
              <a:t>NO slice information can be correlated with other feature values still being used as predictors</a:t>
            </a:r>
            <a:endParaRPr sz="15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r>
              <a:rPr lang="en"/>
              <a:t>mprove model performance for a particular slice</a:t>
            </a:r>
            <a:endParaRPr/>
          </a:p>
        </p:txBody>
      </p:sp>
      <p:sp>
        <p:nvSpPr>
          <p:cNvPr id="279" name="Google Shape;279;p4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Try a more flexible ML model that has higher fitting capacity</a:t>
            </a:r>
            <a:br>
              <a:rPr lang="en"/>
            </a:br>
            <a:br>
              <a:rPr lang="en"/>
            </a:br>
            <a:r>
              <a:rPr lang="en"/>
              <a:t>  </a:t>
            </a:r>
            <a:endParaRPr/>
          </a:p>
        </p:txBody>
      </p:sp>
      <p:pic>
        <p:nvPicPr>
          <p:cNvPr id="280" name="Google Shape;280;p46"/>
          <p:cNvPicPr preferRelativeResize="0"/>
          <p:nvPr/>
        </p:nvPicPr>
        <p:blipFill rotWithShape="1">
          <a:blip r:embed="rId3">
            <a:alphaModFix/>
          </a:blip>
          <a:srcRect b="35006" l="1041" r="91666" t="37507"/>
          <a:stretch/>
        </p:blipFill>
        <p:spPr>
          <a:xfrm>
            <a:off x="771525" y="1819275"/>
            <a:ext cx="2085975" cy="262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6"/>
          <p:cNvPicPr preferRelativeResize="0"/>
          <p:nvPr/>
        </p:nvPicPr>
        <p:blipFill rotWithShape="1">
          <a:blip r:embed="rId3">
            <a:alphaModFix/>
          </a:blip>
          <a:srcRect b="33442" l="18539" r="72814" t="34697"/>
          <a:stretch/>
        </p:blipFill>
        <p:spPr>
          <a:xfrm>
            <a:off x="3381746" y="1848663"/>
            <a:ext cx="2085975" cy="256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6"/>
          <p:cNvPicPr preferRelativeResize="0"/>
          <p:nvPr/>
        </p:nvPicPr>
        <p:blipFill rotWithShape="1">
          <a:blip r:embed="rId3">
            <a:alphaModFix/>
          </a:blip>
          <a:srcRect b="33442" l="63957" r="27396" t="34697"/>
          <a:stretch/>
        </p:blipFill>
        <p:spPr>
          <a:xfrm>
            <a:off x="6037650" y="1882663"/>
            <a:ext cx="2030700" cy="249555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6"/>
          <p:cNvSpPr txBox="1"/>
          <p:nvPr/>
        </p:nvSpPr>
        <p:spPr>
          <a:xfrm>
            <a:off x="3828300" y="4412225"/>
            <a:ext cx="531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Model</a:t>
            </a:r>
            <a:endParaRPr/>
          </a:p>
        </p:txBody>
      </p:sp>
      <p:sp>
        <p:nvSpPr>
          <p:cNvPr id="284" name="Google Shape;284;p46"/>
          <p:cNvSpPr txBox="1"/>
          <p:nvPr/>
        </p:nvSpPr>
        <p:spPr>
          <a:xfrm>
            <a:off x="6277550" y="4378225"/>
            <a:ext cx="256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 Model</a:t>
            </a:r>
            <a:endParaRPr/>
          </a:p>
        </p:txBody>
      </p:sp>
      <p:sp>
        <p:nvSpPr>
          <p:cNvPr id="285" name="Google Shape;285;p46"/>
          <p:cNvSpPr txBox="1"/>
          <p:nvPr/>
        </p:nvSpPr>
        <p:spPr>
          <a:xfrm>
            <a:off x="994425" y="4270525"/>
            <a:ext cx="1817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Binary classification</a:t>
            </a:r>
            <a:br>
              <a:rPr lang="en"/>
            </a:br>
            <a:r>
              <a:rPr lang="en"/>
              <a:t>Dataset </a:t>
            </a:r>
            <a:r>
              <a:rPr lang="en">
                <a:solidFill>
                  <a:schemeClr val="dk1"/>
                </a:solidFill>
              </a:rPr>
              <a:t>(red v blue) </a:t>
            </a:r>
            <a:endParaRPr/>
          </a:p>
        </p:txBody>
      </p:sp>
      <p:sp>
        <p:nvSpPr>
          <p:cNvPr id="286" name="Google Shape;286;p46"/>
          <p:cNvSpPr/>
          <p:nvPr/>
        </p:nvSpPr>
        <p:spPr>
          <a:xfrm>
            <a:off x="771525" y="1707075"/>
            <a:ext cx="866100" cy="2563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287" name="Google Shape;287;p46"/>
          <p:cNvSpPr txBox="1"/>
          <p:nvPr/>
        </p:nvSpPr>
        <p:spPr>
          <a:xfrm>
            <a:off x="865275" y="1703025"/>
            <a:ext cx="65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Slice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Improve model performance for a particular slice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2. Over-sample (up-weight) examples from minority subgroup</a:t>
            </a:r>
            <a:br>
              <a:rPr lang="en"/>
            </a:br>
            <a:r>
              <a:rPr lang="en"/>
              <a:t>    </a:t>
            </a:r>
            <a:r>
              <a:rPr lang="en"/>
              <a:t>that is </a:t>
            </a:r>
            <a:r>
              <a:rPr lang="en"/>
              <a:t>receiving poor predictions</a:t>
            </a:r>
            <a:endParaRPr/>
          </a:p>
        </p:txBody>
      </p:sp>
      <p:pic>
        <p:nvPicPr>
          <p:cNvPr id="294" name="Google Shape;294;p47"/>
          <p:cNvPicPr preferRelativeResize="0"/>
          <p:nvPr/>
        </p:nvPicPr>
        <p:blipFill rotWithShape="1">
          <a:blip r:embed="rId3">
            <a:alphaModFix/>
          </a:blip>
          <a:srcRect b="11619" l="13321" r="52867" t="54505"/>
          <a:stretch/>
        </p:blipFill>
        <p:spPr>
          <a:xfrm>
            <a:off x="2253250" y="1825300"/>
            <a:ext cx="3864576" cy="290389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7"/>
          <p:cNvSpPr txBox="1"/>
          <p:nvPr/>
        </p:nvSpPr>
        <p:spPr>
          <a:xfrm>
            <a:off x="4978100" y="3825275"/>
            <a:ext cx="2410500" cy="86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Improve model performance for a particular slice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Collect additional data from the subgroup with poor performance</a:t>
            </a:r>
            <a:br>
              <a:rPr lang="en"/>
            </a:br>
            <a:br>
              <a:rPr lang="en"/>
            </a:br>
            <a:r>
              <a:rPr lang="en"/>
              <a:t>To see if this has promise: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Re-fit model to </a:t>
            </a:r>
            <a:r>
              <a:rPr lang="en"/>
              <a:t>many </a:t>
            </a:r>
            <a:r>
              <a:rPr lang="en"/>
              <a:t>versions of dataset with this subgroup </a:t>
            </a:r>
            <a:r>
              <a:rPr lang="en"/>
              <a:t>down-subsampled</a:t>
            </a:r>
            <a:r>
              <a:rPr lang="en"/>
              <a:t> to varying degrees 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Extrapolate the resulting </a:t>
            </a:r>
            <a:r>
              <a:rPr lang="en"/>
              <a:t>model</a:t>
            </a:r>
            <a:r>
              <a:rPr lang="en"/>
              <a:t> performance (overall and for subgroup) expected if you had more data from this subgroup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model performance for a particular slice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4. Measure or engineer extra features that allow model to perform better for slice</a:t>
            </a:r>
            <a:br>
              <a:rPr lang="en"/>
            </a:b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model performance for a particular slice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5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Measure or engineer extra features that allow model to perform better for slice</a:t>
            </a:r>
            <a:br>
              <a:rPr lang="en"/>
            </a:br>
            <a:br>
              <a:rPr lang="en"/>
            </a:br>
            <a:br>
              <a:rPr lang="en"/>
            </a:br>
            <a:r>
              <a:rPr b="1" lang="en"/>
              <a:t>Example</a:t>
            </a:r>
            <a:r>
              <a:rPr lang="en"/>
              <a:t>: Classifying if customer will purchase some product or not, based on customer &amp; product features</a:t>
            </a:r>
            <a:br>
              <a:rPr lang="en"/>
            </a:br>
            <a:endParaRPr sz="2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Predictions for young customers may be worse (less available history)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model performance for a particular slice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5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Measure or engineer extra features that allow model to perform better for slice</a:t>
            </a:r>
            <a:br>
              <a:rPr lang="en"/>
            </a:br>
            <a:br>
              <a:rPr lang="en"/>
            </a:br>
            <a:br>
              <a:rPr lang="en"/>
            </a:br>
            <a:r>
              <a:rPr b="1" lang="en"/>
              <a:t>Example</a:t>
            </a:r>
            <a:r>
              <a:rPr lang="en"/>
              <a:t>: Classifying if customer will purchase some product or not, based on customer &amp; product features</a:t>
            </a:r>
            <a:br>
              <a:rPr lang="en"/>
            </a:br>
            <a:endParaRPr sz="2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Predictions for young customers may be worse (less available history)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Could add an extra feature to the dataset such as: </a:t>
            </a:r>
            <a:br>
              <a:rPr lang="en"/>
            </a:br>
            <a:r>
              <a:rPr lang="en"/>
              <a:t>“Popularity of this product among young customers”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Machine Learning applications</a:t>
            </a:r>
            <a:endParaRPr/>
          </a:p>
        </p:txBody>
      </p:sp>
      <p:sp>
        <p:nvSpPr>
          <p:cNvPr id="73" name="Google Shape;73;p16"/>
          <p:cNvSpPr txBox="1"/>
          <p:nvPr/>
        </p:nvSpPr>
        <p:spPr>
          <a:xfrm>
            <a:off x="0" y="1073250"/>
            <a:ext cx="9144000" cy="3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Collect data and define the appropriate ML task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Explore data to see if it has problems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Preprocess data into a format suitable for ML modeling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Train a straightforward ML model that is expected to perform reasonably.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Investigate shortcomings of the model and the dataset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Improve dataset to address its shortcomings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Improve model (architecture changes, regularization, hyperparameter tuning, ensembling different models)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Deploy model and monitor subsequent data for new issues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Discovering underperforming subpopulations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5" name="Google Shape;32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575" y="880975"/>
            <a:ext cx="4842051" cy="393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Discovering underperforming subpopulations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5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Sort examples in the validation data by their loss value, and look at the examples with high loss for which your model is making the worst predictions (Error Analysis)</a:t>
            </a:r>
            <a:br>
              <a:rPr lang="en"/>
            </a:b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Apply clustering to these examples with high loss to uncover clusters that share common themes amongst these examples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Discovering underperforming subpopulations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213" y="815475"/>
            <a:ext cx="7417481" cy="402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5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</a:t>
            </a:r>
            <a:r>
              <a:rPr lang="en"/>
              <a:t>iven label is incorrect (and our model actually made the right prediction)</a:t>
            </a:r>
            <a:br>
              <a:rPr lang="en"/>
            </a:br>
            <a:br>
              <a:rPr lang="en"/>
            </a:br>
            <a:r>
              <a:rPr lang="en"/>
              <a:t>Recommended action:  Correct the label </a:t>
            </a:r>
            <a:endParaRPr/>
          </a:p>
          <a:p>
            <a:pPr indent="0" lvl="0" marL="13716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5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Given label is incorrect (and our model actually made the right prediction)</a:t>
            </a:r>
            <a:br>
              <a:rPr lang="en"/>
            </a:br>
            <a:br>
              <a:rPr lang="en"/>
            </a:br>
            <a:r>
              <a:rPr lang="en"/>
              <a:t>Recommended action:  Correct the label </a:t>
            </a:r>
            <a:endParaRPr/>
          </a:p>
          <a:p>
            <a:pPr indent="0" lvl="0" marL="13716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Example does not belong to any of the </a:t>
            </a:r>
            <a:r>
              <a:rPr i="1" lang="en"/>
              <a:t>K</a:t>
            </a:r>
            <a:r>
              <a:rPr lang="en"/>
              <a:t> classes </a:t>
            </a:r>
            <a:br>
              <a:rPr lang="en"/>
            </a:br>
            <a:r>
              <a:rPr lang="en"/>
              <a:t>(or is fundamentally not predictable, e.g. a blurry image)</a:t>
            </a:r>
            <a:br>
              <a:rPr lang="en"/>
            </a:br>
            <a:br>
              <a:rPr lang="en"/>
            </a:br>
            <a:r>
              <a:rPr lang="en"/>
              <a:t>Recommended actions: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Toss this example from dataset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Consider adding an “Other” class if many such examples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5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Example is an outlier </a:t>
            </a:r>
            <a:br>
              <a:rPr lang="en"/>
            </a:br>
            <a:r>
              <a:rPr lang="en"/>
              <a:t>(no similar examples in the training data)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Recommended Actions: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??</a:t>
            </a:r>
            <a:endParaRPr/>
          </a:p>
        </p:txBody>
      </p:sp>
      <p:pic>
        <p:nvPicPr>
          <p:cNvPr id="356" name="Google Shape;356;p57"/>
          <p:cNvPicPr preferRelativeResize="0"/>
          <p:nvPr/>
        </p:nvPicPr>
        <p:blipFill rotWithShape="1">
          <a:blip r:embed="rId3">
            <a:alphaModFix/>
          </a:blip>
          <a:srcRect b="0" l="25811" r="19364" t="0"/>
          <a:stretch/>
        </p:blipFill>
        <p:spPr>
          <a:xfrm>
            <a:off x="6222625" y="815475"/>
            <a:ext cx="2803475" cy="20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Example is an outlier </a:t>
            </a:r>
            <a:br>
              <a:rPr lang="en"/>
            </a:br>
            <a:r>
              <a:rPr lang="en"/>
              <a:t>(no similar examples in the training data)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Recommended Actions: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Toss example if similar examples would never be seen in deployment.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58"/>
          <p:cNvPicPr preferRelativeResize="0"/>
          <p:nvPr/>
        </p:nvPicPr>
        <p:blipFill rotWithShape="1">
          <a:blip r:embed="rId3">
            <a:alphaModFix/>
          </a:blip>
          <a:srcRect b="0" l="25811" r="19364" t="0"/>
          <a:stretch/>
        </p:blipFill>
        <p:spPr>
          <a:xfrm>
            <a:off x="6222625" y="815475"/>
            <a:ext cx="2803475" cy="20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5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Example is an outlier </a:t>
            </a:r>
            <a:br>
              <a:rPr lang="en"/>
            </a:br>
            <a:r>
              <a:rPr lang="en"/>
              <a:t>(no similar examples in the training data)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Recommended Actions: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Toss example if similar examples would never be seen in deployment.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Otherwise collect additional training data that looks similar if you can.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0" name="Google Shape;370;p59"/>
          <p:cNvPicPr preferRelativeResize="0"/>
          <p:nvPr/>
        </p:nvPicPr>
        <p:blipFill rotWithShape="1">
          <a:blip r:embed="rId3">
            <a:alphaModFix/>
          </a:blip>
          <a:srcRect b="0" l="25811" r="19364" t="0"/>
          <a:stretch/>
        </p:blipFill>
        <p:spPr>
          <a:xfrm>
            <a:off x="6222625" y="815475"/>
            <a:ext cx="2803475" cy="20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6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Example is an outlier </a:t>
            </a:r>
            <a:br>
              <a:rPr lang="en"/>
            </a:br>
            <a:r>
              <a:rPr lang="en"/>
              <a:t>(no similar examples in the training data)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Recommended Actions: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Toss example if similar examples would never be seen in deployment.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Otherwise collect additional training data that looks similar if you can.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Otherwise apply data transformation to make outliers’ features more similar to other examples (eg. normalization of numeric feature, deleting a feature).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7" name="Google Shape;377;p60"/>
          <p:cNvPicPr preferRelativeResize="0"/>
          <p:nvPr/>
        </p:nvPicPr>
        <p:blipFill rotWithShape="1">
          <a:blip r:embed="rId3">
            <a:alphaModFix/>
          </a:blip>
          <a:srcRect b="0" l="25811" r="19364" t="0"/>
          <a:stretch/>
        </p:blipFill>
        <p:spPr>
          <a:xfrm>
            <a:off x="6222625" y="815475"/>
            <a:ext cx="2803475" cy="20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6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Example is an outlier </a:t>
            </a:r>
            <a:br>
              <a:rPr lang="en"/>
            </a:br>
            <a:r>
              <a:rPr lang="en"/>
              <a:t>(no similar examples in the training data)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Recommended Actions: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Toss example if similar examples would never be seen in deployment.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Otherwise collect additional training data that looks similar if you can.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Otherwise apply data transformation to make outliers’ features more similar to other examples (eg. normalization of numeric feature, deleting a feature).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Can add synthetic data (Data Augmentation) so model becomes invariant to difference that makes this outlier stand out from other examples.</a:t>
            </a:r>
            <a:endParaRPr/>
          </a:p>
        </p:txBody>
      </p:sp>
      <p:pic>
        <p:nvPicPr>
          <p:cNvPr id="384" name="Google Shape;384;p61"/>
          <p:cNvPicPr preferRelativeResize="0"/>
          <p:nvPr/>
        </p:nvPicPr>
        <p:blipFill rotWithShape="1">
          <a:blip r:embed="rId3">
            <a:alphaModFix/>
          </a:blip>
          <a:srcRect b="0" l="25811" r="19364" t="0"/>
          <a:stretch/>
        </p:blipFill>
        <p:spPr>
          <a:xfrm>
            <a:off x="6222625" y="815475"/>
            <a:ext cx="2803475" cy="20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Machine Learning applications</a:t>
            </a:r>
            <a:endParaRPr/>
          </a:p>
        </p:txBody>
      </p:sp>
      <p:sp>
        <p:nvSpPr>
          <p:cNvPr id="79" name="Google Shape;79;p17"/>
          <p:cNvSpPr txBox="1"/>
          <p:nvPr/>
        </p:nvSpPr>
        <p:spPr>
          <a:xfrm>
            <a:off x="0" y="1073250"/>
            <a:ext cx="9144000" cy="3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Collect data and define the appropriate ML task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Explore data to see if it has problems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Preprocess data into a format suitable for ML modeling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Train a straightforward ML model that is expected to perform reasonably.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Investigate shortcomings of the model and the dataset</a:t>
            </a:r>
            <a:b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b="1"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Improve dataset to address its shortcomings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Improve model (architecture changes, regularization, hyperparameter tuning, ensembling different models)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Deploy model and monitor subsequent data for new issues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6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Example is an outlier </a:t>
            </a:r>
            <a:br>
              <a:rPr lang="en"/>
            </a:br>
            <a:r>
              <a:rPr lang="en"/>
              <a:t>(no similar examples in the training data)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Recommended action if this example is important: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</a:t>
            </a:r>
            <a:r>
              <a:rPr lang="en"/>
              <a:t>p-weight it or duplicate it multiple times</a:t>
            </a:r>
            <a:br>
              <a:rPr lang="en"/>
            </a:br>
            <a:r>
              <a:rPr lang="en"/>
              <a:t>(perhaps with slight variants of its feature values)</a:t>
            </a:r>
            <a:endParaRPr/>
          </a:p>
        </p:txBody>
      </p:sp>
      <p:pic>
        <p:nvPicPr>
          <p:cNvPr id="391" name="Google Shape;391;p62"/>
          <p:cNvPicPr preferRelativeResize="0"/>
          <p:nvPr/>
        </p:nvPicPr>
        <p:blipFill rotWithShape="1">
          <a:blip r:embed="rId3">
            <a:alphaModFix/>
          </a:blip>
          <a:srcRect b="0" l="25811" r="19364" t="0"/>
          <a:stretch/>
        </p:blipFill>
        <p:spPr>
          <a:xfrm>
            <a:off x="6222625" y="815475"/>
            <a:ext cx="2803475" cy="20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63"/>
          <p:cNvSpPr txBox="1"/>
          <p:nvPr>
            <p:ph idx="1" type="body"/>
          </p:nvPr>
        </p:nvSpPr>
        <p:spPr>
          <a:xfrm>
            <a:off x="164425" y="934775"/>
            <a:ext cx="8520600" cy="3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Type of model you’re using is suboptimal for such examples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64"/>
          <p:cNvSpPr txBox="1"/>
          <p:nvPr>
            <p:ph idx="1" type="body"/>
          </p:nvPr>
        </p:nvSpPr>
        <p:spPr>
          <a:xfrm>
            <a:off x="164425" y="934775"/>
            <a:ext cx="8520600" cy="3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Type of model you’re using is suboptimal for such examples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To diagnose: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up-weight similar examples or duplicate them many times in dataset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</a:t>
            </a:r>
            <a:r>
              <a:rPr lang="en"/>
              <a:t>etrain model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</a:t>
            </a:r>
            <a:r>
              <a:rPr lang="en"/>
              <a:t>ee if new model can classify this example correctly</a:t>
            </a:r>
            <a:br>
              <a:rPr lang="en"/>
            </a:br>
            <a:endParaRPr sz="12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65"/>
          <p:cNvSpPr txBox="1"/>
          <p:nvPr>
            <p:ph idx="1" type="body"/>
          </p:nvPr>
        </p:nvSpPr>
        <p:spPr>
          <a:xfrm>
            <a:off x="164425" y="934775"/>
            <a:ext cx="8520600" cy="3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Type of model you’re using is suboptimal for such examples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To diagnose: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up-weight similar examples or duplicate them many times in dataset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retrain model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see if new model can classify this example correctly</a:t>
            </a:r>
            <a:br>
              <a:rPr lang="en"/>
            </a:b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Recommended Actions (model-centric &gt; data-centric in this case):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fit different types of models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hyperparameter tuning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feature engineering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6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5.  Dataset has other examples with (nearly) identical features but different label</a:t>
            </a:r>
            <a:br>
              <a:rPr lang="en"/>
            </a:br>
            <a:br>
              <a:rPr lang="en"/>
            </a:br>
            <a:br>
              <a:rPr lang="en"/>
            </a:br>
            <a:endParaRPr/>
          </a:p>
        </p:txBody>
      </p:sp>
      <p:pic>
        <p:nvPicPr>
          <p:cNvPr id="416" name="Google Shape;416;p66"/>
          <p:cNvPicPr preferRelativeResize="0"/>
          <p:nvPr/>
        </p:nvPicPr>
        <p:blipFill rotWithShape="1">
          <a:blip r:embed="rId3">
            <a:alphaModFix/>
          </a:blip>
          <a:srcRect b="0" l="3948" r="1586" t="56876"/>
          <a:stretch/>
        </p:blipFill>
        <p:spPr>
          <a:xfrm>
            <a:off x="4179000" y="1672325"/>
            <a:ext cx="4729200" cy="221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6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  Dataset has other examples with (nearly) identical features but different label</a:t>
            </a:r>
            <a:br>
              <a:rPr lang="en"/>
            </a:br>
            <a:br>
              <a:rPr lang="en"/>
            </a:br>
            <a:br>
              <a:rPr lang="en"/>
            </a:br>
            <a:r>
              <a:rPr lang="en"/>
              <a:t>Recommended Actions: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Define classes more distinctly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Measure extra features </a:t>
            </a:r>
            <a:br>
              <a:rPr lang="en"/>
            </a:br>
            <a:r>
              <a:rPr lang="en"/>
              <a:t>  to enrich the data</a:t>
            </a:r>
            <a:endParaRPr/>
          </a:p>
        </p:txBody>
      </p:sp>
      <p:pic>
        <p:nvPicPr>
          <p:cNvPr id="423" name="Google Shape;423;p67"/>
          <p:cNvPicPr preferRelativeResize="0"/>
          <p:nvPr/>
        </p:nvPicPr>
        <p:blipFill rotWithShape="1">
          <a:blip r:embed="rId3">
            <a:alphaModFix/>
          </a:blip>
          <a:srcRect b="0" l="3948" r="1586" t="56876"/>
          <a:stretch/>
        </p:blipFill>
        <p:spPr>
          <a:xfrm>
            <a:off x="4179000" y="1672325"/>
            <a:ext cx="4729200" cy="221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Influence of individual datapoints on the model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6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30" name="Google Shape;43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5474"/>
            <a:ext cx="9144003" cy="395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Leave-one-out I</a:t>
            </a:r>
            <a:r>
              <a:rPr lang="en"/>
              <a:t>nfluence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6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</a:t>
            </a:r>
            <a:r>
              <a:rPr lang="en"/>
              <a:t>ow would model change if retrained after omitting datapoint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 from dataset?</a:t>
            </a:r>
            <a:endParaRPr/>
          </a:p>
        </p:txBody>
      </p:sp>
      <p:pic>
        <p:nvPicPr>
          <p:cNvPr id="437" name="Google Shape;437;p69"/>
          <p:cNvPicPr preferRelativeResize="0"/>
          <p:nvPr/>
        </p:nvPicPr>
        <p:blipFill rotWithShape="1">
          <a:blip r:embed="rId3">
            <a:alphaModFix/>
          </a:blip>
          <a:srcRect b="12896" l="14658" r="11605" t="12732"/>
          <a:stretch/>
        </p:blipFill>
        <p:spPr>
          <a:xfrm>
            <a:off x="531225" y="1550450"/>
            <a:ext cx="2848650" cy="2154924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69"/>
          <p:cNvSpPr txBox="1"/>
          <p:nvPr/>
        </p:nvSpPr>
        <p:spPr>
          <a:xfrm>
            <a:off x="300575" y="4073575"/>
            <a:ext cx="38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Trained Model has 98.5% validation accuracy</a:t>
            </a:r>
            <a:endParaRPr/>
          </a:p>
        </p:txBody>
      </p:sp>
      <p:sp>
        <p:nvSpPr>
          <p:cNvPr id="439" name="Google Shape;439;p69"/>
          <p:cNvSpPr txBox="1"/>
          <p:nvPr/>
        </p:nvSpPr>
        <p:spPr>
          <a:xfrm>
            <a:off x="3995575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440" name="Google Shape;440;p69"/>
          <p:cNvSpPr txBox="1"/>
          <p:nvPr/>
        </p:nvSpPr>
        <p:spPr>
          <a:xfrm>
            <a:off x="237650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441" name="Google Shape;441;p69"/>
          <p:cNvSpPr txBox="1"/>
          <p:nvPr/>
        </p:nvSpPr>
        <p:spPr>
          <a:xfrm>
            <a:off x="7611300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Leave-one-out Influence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7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How would model change if retrained after omitting datapoint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 from dataset?</a:t>
            </a:r>
            <a:endParaRPr/>
          </a:p>
        </p:txBody>
      </p:sp>
      <p:pic>
        <p:nvPicPr>
          <p:cNvPr id="448" name="Google Shape;448;p70"/>
          <p:cNvPicPr preferRelativeResize="0"/>
          <p:nvPr/>
        </p:nvPicPr>
        <p:blipFill rotWithShape="1">
          <a:blip r:embed="rId3">
            <a:alphaModFix/>
          </a:blip>
          <a:srcRect b="12896" l="14658" r="11605" t="12732"/>
          <a:stretch/>
        </p:blipFill>
        <p:spPr>
          <a:xfrm>
            <a:off x="531225" y="1550450"/>
            <a:ext cx="2848650" cy="215492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70"/>
          <p:cNvSpPr txBox="1"/>
          <p:nvPr/>
        </p:nvSpPr>
        <p:spPr>
          <a:xfrm>
            <a:off x="300575" y="4073575"/>
            <a:ext cx="38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Trained Model has 98.5% validation accuracy</a:t>
            </a:r>
            <a:endParaRPr/>
          </a:p>
        </p:txBody>
      </p:sp>
      <p:pic>
        <p:nvPicPr>
          <p:cNvPr id="450" name="Google Shape;450;p70"/>
          <p:cNvPicPr preferRelativeResize="0"/>
          <p:nvPr/>
        </p:nvPicPr>
        <p:blipFill rotWithShape="1">
          <a:blip r:embed="rId3">
            <a:alphaModFix/>
          </a:blip>
          <a:srcRect b="12896" l="14658" r="11605" t="12732"/>
          <a:stretch/>
        </p:blipFill>
        <p:spPr>
          <a:xfrm>
            <a:off x="4888825" y="1550450"/>
            <a:ext cx="2848650" cy="2154924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70"/>
          <p:cNvSpPr txBox="1"/>
          <p:nvPr/>
        </p:nvSpPr>
        <p:spPr>
          <a:xfrm>
            <a:off x="4658175" y="4073575"/>
            <a:ext cx="38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Trained Model has 98.3% validation accuracy</a:t>
            </a:r>
            <a:endParaRPr/>
          </a:p>
        </p:txBody>
      </p:sp>
      <p:sp>
        <p:nvSpPr>
          <p:cNvPr id="452" name="Google Shape;452;p70"/>
          <p:cNvSpPr txBox="1"/>
          <p:nvPr/>
        </p:nvSpPr>
        <p:spPr>
          <a:xfrm>
            <a:off x="3995575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453" name="Google Shape;453;p70"/>
          <p:cNvSpPr txBox="1"/>
          <p:nvPr/>
        </p:nvSpPr>
        <p:spPr>
          <a:xfrm>
            <a:off x="237650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454" name="Google Shape;454;p70"/>
          <p:cNvSpPr txBox="1"/>
          <p:nvPr/>
        </p:nvSpPr>
        <p:spPr>
          <a:xfrm>
            <a:off x="7611300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Leave-one-out Influence (LOO)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7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How would model change if retrained after omitting datapoint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 from dataset?</a:t>
            </a:r>
            <a:endParaRPr/>
          </a:p>
        </p:txBody>
      </p:sp>
      <p:pic>
        <p:nvPicPr>
          <p:cNvPr id="461" name="Google Shape;461;p71"/>
          <p:cNvPicPr preferRelativeResize="0"/>
          <p:nvPr/>
        </p:nvPicPr>
        <p:blipFill rotWithShape="1">
          <a:blip r:embed="rId3">
            <a:alphaModFix/>
          </a:blip>
          <a:srcRect b="12896" l="14658" r="11605" t="12732"/>
          <a:stretch/>
        </p:blipFill>
        <p:spPr>
          <a:xfrm>
            <a:off x="531225" y="1550450"/>
            <a:ext cx="2848650" cy="2154924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71"/>
          <p:cNvSpPr txBox="1"/>
          <p:nvPr/>
        </p:nvSpPr>
        <p:spPr>
          <a:xfrm>
            <a:off x="300575" y="4073575"/>
            <a:ext cx="38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Trained Model has 98.5% validation accuracy</a:t>
            </a:r>
            <a:endParaRPr/>
          </a:p>
        </p:txBody>
      </p:sp>
      <p:pic>
        <p:nvPicPr>
          <p:cNvPr id="463" name="Google Shape;463;p71"/>
          <p:cNvPicPr preferRelativeResize="0"/>
          <p:nvPr/>
        </p:nvPicPr>
        <p:blipFill rotWithShape="1">
          <a:blip r:embed="rId3">
            <a:alphaModFix/>
          </a:blip>
          <a:srcRect b="12896" l="14658" r="11605" t="12732"/>
          <a:stretch/>
        </p:blipFill>
        <p:spPr>
          <a:xfrm>
            <a:off x="4888825" y="1550450"/>
            <a:ext cx="2848650" cy="2154924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71"/>
          <p:cNvSpPr txBox="1"/>
          <p:nvPr/>
        </p:nvSpPr>
        <p:spPr>
          <a:xfrm>
            <a:off x="4658175" y="4073575"/>
            <a:ext cx="38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Trained Model has 98.3% validation accuracy</a:t>
            </a:r>
            <a:endParaRPr/>
          </a:p>
        </p:txBody>
      </p:sp>
      <p:sp>
        <p:nvSpPr>
          <p:cNvPr id="465" name="Google Shape;465;p71"/>
          <p:cNvSpPr txBox="1"/>
          <p:nvPr/>
        </p:nvSpPr>
        <p:spPr>
          <a:xfrm>
            <a:off x="3995575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466" name="Google Shape;466;p71"/>
          <p:cNvSpPr txBox="1"/>
          <p:nvPr/>
        </p:nvSpPr>
        <p:spPr>
          <a:xfrm>
            <a:off x="237650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467" name="Google Shape;467;p71"/>
          <p:cNvSpPr txBox="1"/>
          <p:nvPr/>
        </p:nvSpPr>
        <p:spPr>
          <a:xfrm>
            <a:off x="7611300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468" name="Google Shape;468;p71"/>
          <p:cNvSpPr txBox="1"/>
          <p:nvPr/>
        </p:nvSpPr>
        <p:spPr>
          <a:xfrm>
            <a:off x="3288950" y="1755425"/>
            <a:ext cx="241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 = 0.2%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Topics of this lecture</a:t>
            </a:r>
            <a:endParaRPr/>
          </a:p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164425" y="1164375"/>
            <a:ext cx="8520600" cy="27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Evaluation of ML models (a prerequisite for improving them)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Handling poor model performance for some particular subpopulation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Measuring the influence of individual datapoints on the model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Shapely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7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Compute</a:t>
            </a:r>
            <a:r>
              <a:rPr lang="en"/>
              <a:t> LOO influence of datapoint </a:t>
            </a:r>
            <a:r>
              <a:rPr lang="en"/>
              <a:t>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</a:t>
            </a:r>
            <a:r>
              <a:rPr lang="en"/>
              <a:t> in a subset of the dataset that contains </a:t>
            </a:r>
            <a:r>
              <a:rPr lang="en"/>
              <a:t>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). Then average these values over </a:t>
            </a:r>
            <a:r>
              <a:rPr b="1" lang="en"/>
              <a:t>all</a:t>
            </a:r>
            <a:r>
              <a:rPr lang="en"/>
              <a:t> such possible subsets.</a:t>
            </a:r>
            <a:br>
              <a:rPr lang="en"/>
            </a:b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Shapely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7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Compute LOO influence of datapoint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 in a subset of the dataset that contains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). Then average these values over </a:t>
            </a:r>
            <a:r>
              <a:rPr b="1" lang="en"/>
              <a:t>all</a:t>
            </a:r>
            <a:r>
              <a:rPr lang="en"/>
              <a:t> such possible subsets.</a:t>
            </a:r>
            <a:br>
              <a:rPr lang="en"/>
            </a:br>
            <a:br>
              <a:rPr lang="en"/>
            </a:br>
            <a:r>
              <a:rPr b="1" lang="en"/>
              <a:t>Example</a:t>
            </a:r>
            <a:r>
              <a:rPr lang="en"/>
              <a:t>: Suppose there are two identical datapoints in dataset and omitting both severely harms model accuracy but omitting one does not.</a:t>
            </a:r>
            <a:br>
              <a:rPr lang="en"/>
            </a:b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Shapely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7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Compute LOO influence of datapoint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 in a subset of the dataset that contains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). Then average these values over </a:t>
            </a:r>
            <a:r>
              <a:rPr b="1" lang="en"/>
              <a:t>all</a:t>
            </a:r>
            <a:r>
              <a:rPr lang="en"/>
              <a:t> such possible subsets.</a:t>
            </a:r>
            <a:br>
              <a:rPr lang="en"/>
            </a:br>
            <a:br>
              <a:rPr lang="en"/>
            </a:br>
            <a:r>
              <a:rPr b="1" lang="en"/>
              <a:t>Example</a:t>
            </a:r>
            <a:r>
              <a:rPr lang="en"/>
              <a:t>: Suppose there are two identical datapoints in dataset and omitting both severely harms model accuracy but omitting one does not.</a:t>
            </a:r>
            <a:br>
              <a:rPr lang="en"/>
            </a:br>
            <a:br>
              <a:rPr lang="en"/>
            </a:br>
            <a:r>
              <a:rPr lang="en"/>
              <a:t>LOO Influence: ??</a:t>
            </a:r>
            <a:r>
              <a:rPr lang="en"/>
              <a:t> </a:t>
            </a:r>
            <a:br>
              <a:rPr lang="en"/>
            </a:br>
            <a:br>
              <a:rPr lang="en"/>
            </a:br>
            <a:r>
              <a:rPr lang="en"/>
              <a:t>Data Shapely: ??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Shapely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7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Compute LOO influence of datapoint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 in a subset of the dataset that contains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). Then average these values over </a:t>
            </a:r>
            <a:r>
              <a:rPr b="1" lang="en"/>
              <a:t>all</a:t>
            </a:r>
            <a:r>
              <a:rPr lang="en"/>
              <a:t> such possible subsets.</a:t>
            </a:r>
            <a:br>
              <a:rPr lang="en"/>
            </a:br>
            <a:br>
              <a:rPr lang="en"/>
            </a:br>
            <a:r>
              <a:rPr b="1" lang="en"/>
              <a:t>Example</a:t>
            </a:r>
            <a:r>
              <a:rPr lang="en"/>
              <a:t>: Suppose there are two identical datapoints in dataset and omitting both severely harms model accuracy but omitting one does not.</a:t>
            </a:r>
            <a:br>
              <a:rPr lang="en"/>
            </a:br>
            <a:br>
              <a:rPr lang="en"/>
            </a:br>
            <a:r>
              <a:rPr lang="en"/>
              <a:t>LOO Influence: </a:t>
            </a:r>
            <a:r>
              <a:rPr lang="en"/>
              <a:t>neither datapoint is too influential </a:t>
            </a:r>
            <a:br>
              <a:rPr lang="en"/>
            </a:br>
            <a:br>
              <a:rPr lang="en"/>
            </a:br>
            <a:r>
              <a:rPr lang="en"/>
              <a:t>Data Shapely: both are fairly </a:t>
            </a:r>
            <a:r>
              <a:rPr lang="en"/>
              <a:t>influential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Approximating Influence via Monte Carlo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8" name="Google Shape;498;p76"/>
          <p:cNvPicPr preferRelativeResize="0"/>
          <p:nvPr/>
        </p:nvPicPr>
        <p:blipFill rotWithShape="1">
          <a:blip r:embed="rId3">
            <a:alphaModFix/>
          </a:blip>
          <a:srcRect b="69273" l="0" r="0" t="0"/>
          <a:stretch/>
        </p:blipFill>
        <p:spPr>
          <a:xfrm>
            <a:off x="451525" y="869275"/>
            <a:ext cx="7618249" cy="122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Approximating Influence via Monte Carlo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4" name="Google Shape;504;p77"/>
          <p:cNvPicPr preferRelativeResize="0"/>
          <p:nvPr/>
        </p:nvPicPr>
        <p:blipFill rotWithShape="1">
          <a:blip r:embed="rId3">
            <a:alphaModFix/>
          </a:blip>
          <a:srcRect b="6933" l="0" r="0" t="0"/>
          <a:stretch/>
        </p:blipFill>
        <p:spPr>
          <a:xfrm>
            <a:off x="451525" y="869275"/>
            <a:ext cx="7618249" cy="371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Approximating Influence via Monte Carlo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0" name="Google Shape;51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519" y="869275"/>
            <a:ext cx="7618254" cy="399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Closed-form Computation of Influence</a:t>
            </a:r>
            <a:endParaRPr/>
          </a:p>
        </p:txBody>
      </p:sp>
      <p:sp>
        <p:nvSpPr>
          <p:cNvPr id="516" name="Google Shape;516;p7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be done in regression (mean-squared-error loss) with linear regression model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Called </a:t>
            </a:r>
            <a:r>
              <a:rPr i="1" lang="en"/>
              <a:t>Cook’s Distance</a:t>
            </a:r>
            <a:endParaRPr i="1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Can be done for K-Nearest Neighbors classifier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 in </a:t>
            </a:r>
            <a:r>
              <a:rPr i="1" lang="en"/>
              <a:t>O</a:t>
            </a:r>
            <a:r>
              <a:rPr lang="en"/>
              <a:t>(</a:t>
            </a:r>
            <a:r>
              <a:rPr i="1" lang="en"/>
              <a:t>n </a:t>
            </a:r>
            <a:r>
              <a:rPr lang="en"/>
              <a:t>log</a:t>
            </a:r>
            <a:r>
              <a:rPr i="1" lang="en"/>
              <a:t>n</a:t>
            </a:r>
            <a:r>
              <a:rPr lang="en"/>
              <a:t>) time</a:t>
            </a:r>
            <a:endParaRPr/>
          </a:p>
        </p:txBody>
      </p:sp>
      <p:pic>
        <p:nvPicPr>
          <p:cNvPr id="517" name="Google Shape;51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6200" y="2528350"/>
            <a:ext cx="3741900" cy="237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8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Reviewing Influential Samples</a:t>
            </a:r>
            <a:endParaRPr/>
          </a:p>
        </p:txBody>
      </p:sp>
      <p:sp>
        <p:nvSpPr>
          <p:cNvPr id="523" name="Google Shape;523;p80"/>
          <p:cNvSpPr txBox="1"/>
          <p:nvPr>
            <p:ph idx="1" type="body"/>
          </p:nvPr>
        </p:nvSpPr>
        <p:spPr>
          <a:xfrm>
            <a:off x="164425" y="1087325"/>
            <a:ext cx="8520600" cy="28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</a:t>
            </a:r>
            <a:r>
              <a:rPr lang="en"/>
              <a:t>nfluence reveals which data points have greatest impact on the model.</a:t>
            </a:r>
            <a:br>
              <a:rPr lang="en"/>
            </a:br>
            <a:endParaRPr sz="23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Correcting a mislabeled datapoint with high influence can boost model accuracy more than correcting a mislabeled datapoint with low influence</a:t>
            </a:r>
            <a:br>
              <a:rPr lang="en"/>
            </a:br>
            <a:endParaRPr sz="2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Reviewing Influential Samples</a:t>
            </a:r>
            <a:endParaRPr/>
          </a:p>
        </p:txBody>
      </p:sp>
      <p:sp>
        <p:nvSpPr>
          <p:cNvPr id="529" name="Google Shape;529;p81"/>
          <p:cNvSpPr txBox="1"/>
          <p:nvPr>
            <p:ph idx="1" type="body"/>
          </p:nvPr>
        </p:nvSpPr>
        <p:spPr>
          <a:xfrm>
            <a:off x="164425" y="1087325"/>
            <a:ext cx="8520600" cy="28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Influence reveals which datapoints have greatest impact on the model.</a:t>
            </a:r>
            <a:br>
              <a:rPr lang="en"/>
            </a:br>
            <a:endParaRPr sz="23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Correcting a mislabeled datapoint with high influence can boost model accuracy more than correcting a mislabeled datapoint with low influence</a:t>
            </a:r>
            <a:br>
              <a:rPr lang="en"/>
            </a:br>
            <a:endParaRPr sz="2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Finding mislabeled data may be hard sorting only by influence instead of using confident learning as well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Recap of Multi-class Classification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679" y="1091300"/>
            <a:ext cx="5919196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/>
          <p:nvPr/>
        </p:nvSpPr>
        <p:spPr>
          <a:xfrm>
            <a:off x="166775" y="1057250"/>
            <a:ext cx="9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Given: </a:t>
            </a:r>
            <a:endParaRPr b="1"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Recap of Multi-class Classification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679" y="1091300"/>
            <a:ext cx="5919196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000" y="1959600"/>
            <a:ext cx="8909998" cy="107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/>
        </p:nvSpPr>
        <p:spPr>
          <a:xfrm>
            <a:off x="166775" y="1057250"/>
            <a:ext cx="9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Given: </a:t>
            </a:r>
            <a:endParaRPr b="1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Recap of Multi-class Classification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679" y="1091300"/>
            <a:ext cx="5919196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000" y="1959600"/>
            <a:ext cx="8909998" cy="10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025" y="3345272"/>
            <a:ext cx="8811848" cy="139405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 txBox="1"/>
          <p:nvPr/>
        </p:nvSpPr>
        <p:spPr>
          <a:xfrm>
            <a:off x="166775" y="1057250"/>
            <a:ext cx="9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Given: </a:t>
            </a:r>
            <a:endParaRPr b="1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leanlab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