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</p:sldIdLst>
  <p:sldSz cy="5143500" cx="9144000"/>
  <p:notesSz cx="6858000" cy="9144000"/>
  <p:embeddedFontLst>
    <p:embeddedFont>
      <p:font typeface="Roboto"/>
      <p:regular r:id="rId101"/>
      <p:bold r:id="rId102"/>
      <p:italic r:id="rId103"/>
      <p:boldItalic r:id="rId10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F70952D-D49E-452F-B3F2-26B105584EAE}">
  <a:tblStyle styleId="{BF70952D-D49E-452F-B3F2-26B105584EAE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4" Type="http://schemas.openxmlformats.org/officeDocument/2006/relationships/font" Target="fonts/Roboto-boldItalic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font" Target="fonts/Roboto-italic.fntdata"/><Relationship Id="rId102" Type="http://schemas.openxmlformats.org/officeDocument/2006/relationships/font" Target="fonts/Roboto-bold.fntdata"/><Relationship Id="rId101" Type="http://schemas.openxmlformats.org/officeDocument/2006/relationships/font" Target="fonts/Roboto-regular.fntdata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proceedings.mlr.press/v97/recht19a/recht19a.pdf" TargetMode="Externa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a91453489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a91453489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ef4fc54468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ef4fc54468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d86c0c3f75_0_3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d86c0c3f75_0_3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d86c0c3f75_0_3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d86c0c3f75_0_3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d86c0c3f75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d86c0c3f75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d86c0c3f75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d86c0c3f75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d86c0c3f75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d86c0c3f75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d86c0c3f75_0_3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d86c0c3f75_0_3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d86c0c3f75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d86c0c3f75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d86c0c3f75_0_3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d86c0c3f75_0_3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other types of uncertainty – </a:t>
            </a:r>
            <a:r>
              <a:rPr lang="en"/>
              <a:t>correlated</a:t>
            </a:r>
            <a:r>
              <a:rPr lang="en"/>
              <a:t> and uncorrelated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d86c0c3f75_0_3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d86c0c3f75_0_3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ef4fc54468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ef4fc54468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d86c0c3f75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d86c0c3f75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d86c0c3f75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d86c0c3f75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d86c0c3f75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d86c0c3f75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d86c0c3f75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d86c0c3f75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d86c0c3f75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d86c0c3f75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Jacob Steinhardt, Pang Wei W Koh, and Percy S Liang. Certified defenses for data poisoning attacks. In Advances in neural information processing systems, 2017.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Chen Zhu, W Ronny Huang, Ali Shafahi, Hengduo Li, Gavin Taylor, Christoph Studer, and Tom Goldstein. Transferable clean-label poisoning attacks on deep neural nets. International Conference on Machine Learning, 2019.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@misc{huang2019understanding,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   title={Understanding Generalization through Visualizations},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   author={W. Ronny Huang and Zeyad Emam and Micah Goldblum and Liam Fowl and Justin K. Terry and Furong Huang and Tom Goldstein},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   year={2019},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   eprint={1906.03291},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   archivePrefix={arXiv},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   primaryClass={cs.LG}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}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d86c0c3f75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d86c0c3f75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d86c0c3f75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d86c0c3f75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 does other things besides being data-centric, but this is one aspect of confident learning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d86c0c3f75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d86c0c3f75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d86c0c3f75_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d86c0c3f75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</a:rPr>
              <a:t>From this statistic, we can:</a:t>
            </a:r>
            <a:br>
              <a:rPr lang="en" sz="1000">
                <a:solidFill>
                  <a:srgbClr val="222222"/>
                </a:solidFill>
              </a:rPr>
            </a:br>
            <a:r>
              <a:rPr lang="en" sz="1000">
                <a:solidFill>
                  <a:srgbClr val="222222"/>
                </a:solidFill>
              </a:rPr>
              <a:t>Find label errors</a:t>
            </a:r>
            <a:br>
              <a:rPr lang="en" sz="1000">
                <a:solidFill>
                  <a:srgbClr val="222222"/>
                </a:solidFill>
              </a:rPr>
            </a:br>
            <a:r>
              <a:rPr lang="en" sz="1000">
                <a:solidFill>
                  <a:srgbClr val="222222"/>
                </a:solidFill>
              </a:rPr>
              <a:t>Learn with noisy labels by providing clean data for training</a:t>
            </a:r>
            <a:br>
              <a:rPr lang="en" sz="1000">
                <a:solidFill>
                  <a:srgbClr val="222222"/>
                </a:solidFill>
              </a:rPr>
            </a:br>
            <a:r>
              <a:rPr lang="en" sz="1000">
                <a:solidFill>
                  <a:srgbClr val="222222"/>
                </a:solidFill>
              </a:rPr>
              <a:t>Find ontological issues in the way datasets are labeled.</a:t>
            </a:r>
            <a:endParaRPr sz="100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From the joint distribution, you can obtain via marginals and conditionals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Related work depends on the prior and transition matrix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This is the first work that solves the joint, providing those key statistics for noisy learning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This is the key contribution of confident learning</a:t>
            </a:r>
            <a:endParaRPr sz="1800">
              <a:solidFill>
                <a:srgbClr val="222222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d86c0c3f75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1d86c0c3f75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ef4fc5446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ef4fc5446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d86c0c3f75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1d86c0c3f75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d86c0c3f75_0_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1d86c0c3f75_0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1d86c0c3f75_0_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1d86c0c3f75_0_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1d86c0c3f75_0_6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1d86c0c3f75_0_6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1d86c0c3f75_0_8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1d86c0c3f75_0_8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1d86c0c3f75_0_9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1d86c0c3f75_0_9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1d86c0c3f75_0_1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1d86c0c3f75_0_1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1d86c0c3f75_0_1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1d86c0c3f75_0_1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g1d86c0c3f75_0_14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6" name="Google Shape;1516;g1d86c0c3f75_0_1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4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g1d86c0c3f75_0_15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6" name="Google Shape;1666;g1d86c0c3f75_0_1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ef4fc5446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ef4fc5446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4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1d86c0c3f75_0_17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6" name="Google Shape;1816;g1d86c0c3f75_0_17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4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Google Shape;1965;g1d86c0c3f75_0_18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6" name="Google Shape;1966;g1d86c0c3f75_0_18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5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1d86c0c3f75_0_20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7" name="Google Shape;2117;g1d86c0c3f75_0_20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g1d86c0c3f75_0_2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3" name="Google Shape;2273;g1d86c0c3f75_0_2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see a real-world result. Use color coded.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8" name="Shape 2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Google Shape;2279;g1d86c0c3f75_0_2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0" name="Google Shape;2280;g1d86c0c3f75_0_2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estimate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5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g1d86c0c3f75_0_3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7" name="Google Shape;2297;g1d86c0c3f75_0_3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5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Google Shape;2306;g1d86c0c3f75_0_3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7" name="Google Shape;2307;g1d86c0c3f75_0_3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2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Google Shape;2313;g1d86c0c3f75_0_2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4" name="Google Shape;2314;g1d86c0c3f75_0_2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5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Google Shape;2326;g1d86c0c3f75_0_2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7" name="Google Shape;2327;g1d86c0c3f75_0_2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ORDER TO PRESENT THINGS IN THIS SLIDE: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Noise 40% in cifar-10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Cl is robust to change in sparsity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Cl methods perform well compared to recent top performing approaches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(now hit enter and show how data-centric vs model-centric)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Show that the baseline which is simple actually does quite well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Evidence that data-centric thinking is fruitful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Data-centric vs model-centric? What about both?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In practice...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CL methods remove errors first, then use co-teaching for the final training to combine the benefits of both approaches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4" name="Shape 2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Google Shape;2355;g1d86c0c3f75_0_2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6" name="Google Shape;2356;g1d86c0c3f75_0_2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d86c0c3f75_0_3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d86c0c3f75_0_3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8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g1d86c0c3f75_0_2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0" name="Google Shape;2370;g1d86c0c3f75_0_2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7" name="Shape 2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" name="Google Shape;2378;g1d86c0c3f75_0_2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9" name="Google Shape;2379;g1d86c0c3f75_0_2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85200C"/>
                </a:solidFill>
              </a:rPr>
              <a:t>assembles prior work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4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" name="Google Shape;2385;g1d86c0c3f75_0_2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6" name="Google Shape;2386;g1d86c0c3f75_0_2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prove this in the paper, but here is the key idea.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1" name="Shape 2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" name="Google Shape;2422;g1d86c0c3f75_0_2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3" name="Google Shape;2423;g1d86c0c3f75_0_2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 the median of the means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concept is true of thresholds, counts, ranks -- allows you to avoid the effects of outliers.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 for the class of these methods - names for them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9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0" name="Google Shape;2450;g1d86c0c3f75_0_2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1" name="Google Shape;2451;g1d86c0c3f75_0_2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4" name="Shape 2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5" name="Google Shape;2465;g1d86c0c3f75_0_2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6" name="Google Shape;2466;g1d86c0c3f75_0_2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2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3" name="Google Shape;2483;g1d86c0c3f75_0_2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4" name="Google Shape;2484;g1d86c0c3f75_0_2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0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d86c0c3f75_0_2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d86c0c3f75_0_2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6" name="Shape 2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Google Shape;2527;g1d86c0c3f75_0_2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8" name="Google Shape;2528;g1d86c0c3f75_0_2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9" name="Shape 2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0" name="Google Shape;2550;g1d86c0c3f75_0_2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1" name="Google Shape;2551;g1d86c0c3f75_0_2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d86c0c3f75_0_3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d86c0c3f75_0_3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9" name="Shape 2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" name="Google Shape;2570;g1d86c0c3f75_0_2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1" name="Google Shape;2571;g1d86c0c3f75_0_2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2" name="Shape 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g1ef4fc54468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4" name="Google Shape;2594;g1ef4fc54468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9" name="Shape 2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" name="Google Shape;2600;g1d86c0c3f75_0_25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1" name="Google Shape;2601;g1d86c0c3f75_0_2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0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g1d86c0c3f75_0_26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2" name="Google Shape;2622;g1d86c0c3f75_0_2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7" name="Shape 2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8" name="Google Shape;2628;g1d86c0c3f75_0_26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9" name="Google Shape;2629;g1d86c0c3f75_0_2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6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7" name="Google Shape;2647;g1d86c0c3f75_0_26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8" name="Google Shape;2648;g1d86c0c3f75_0_26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8" name="Shape 2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9" name="Google Shape;2679;g1d86c0c3f75_0_26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0" name="Google Shape;2680;g1d86c0c3f75_0_26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8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Google Shape;2699;g1d86c0c3f75_0_26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0" name="Google Shape;2700;g1d86c0c3f75_0_26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4" name="Shape 2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5" name="Google Shape;2725;g1d86c0c3f75_0_27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6" name="Google Shape;2726;g1d86c0c3f75_0_2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5" name="Shape 2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6" name="Google Shape;2756;g1d86c0c3f75_0_27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7" name="Google Shape;2757;g1d86c0c3f75_0_27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d86c0c3f75_0_3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d86c0c3f75_0_3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4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" name="Google Shape;2775;g1d86c0c3f75_0_27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6" name="Google Shape;2776;g1d86c0c3f75_0_27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3" name="Shape 2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4" name="Google Shape;2794;g1d86c0c3f75_0_27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5" name="Google Shape;2795;g1d86c0c3f75_0_27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5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1d86c0c3f75_0_28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1d86c0c3f75_0_28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5" name="Shape 2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" name="Google Shape;2846;g1d86c0c3f75_0_28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7" name="Google Shape;2847;g1d86c0c3f75_0_28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8" name="Shape 2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9" name="Google Shape;2869;g1d86c0c3f75_0_28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0" name="Google Shape;2870;g1d86c0c3f75_0_28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4" name="Shape 2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5" name="Google Shape;2895;g1d86c0c3f75_0_28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6" name="Google Shape;2896;g1d86c0c3f75_0_28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1" name="Shape 2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2" name="Google Shape;2932;g1d86c0c3f75_0_29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3" name="Google Shape;2933;g1d86c0c3f75_0_29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6" name="Shape 2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Google Shape;2957;g1d86c0c3f75_0_29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8" name="Google Shape;2958;g1d86c0c3f75_0_29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0" name="Shape 3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1" name="Google Shape;3001;g1d86c0c3f75_0_29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2" name="Google Shape;3002;g1d86c0c3f75_0_29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3" name="Shape 3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4" name="Google Shape;3054;g1d86c0c3f75_0_30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5" name="Google Shape;3055;g1d86c0c3f75_0_30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d6e46d470c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d6e46d470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7" name="Shape 3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8" name="Google Shape;3068;g1d86c0c3f75_0_30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9" name="Google Shape;3069;g1d86c0c3f75_0_30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7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Google Shape;3078;g1d86c0c3f75_0_30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9" name="Google Shape;3079;g1d86c0c3f75_0_30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3" name="Shape 3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4" name="Google Shape;3094;g1d86c0c3f75_0_30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5" name="Google Shape;3095;g1d86c0c3f75_0_30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http://proceedings.mlr.press/v97/recht19a/recht19a.pdf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ImageNet Classifiers Generalize to ImageNet?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Benjamin Recht, Rebecca Roelofs,  Ludwig Schmidt,  Vaishaal Shankar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http://proceedings.mlr.press/v119/shankar20c/shankar20c.pdf</a:t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2" name="Shape 3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" name="Google Shape;3113;g1d86c0c3f75_0_30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4" name="Google Shape;3114;g1d86c0c3f75_0_30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1" name="Shape 3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2" name="Google Shape;3122;g1d86c0c3f75_0_3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3" name="Google Shape;3123;g1d86c0c3f75_0_3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9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Google Shape;3130;g1d86c0c3f75_0_3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1" name="Google Shape;3131;g1d86c0c3f75_0_3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2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" name="Google Shape;3153;g1d86c0c3f75_0_3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4" name="Google Shape;3154;g1d86c0c3f75_0_3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Explain how noise is increased on this slide (not later)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Interpolating toward the smaller subset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Define x axis at very beginning (context with suvrits work)</a:t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3" name="Shape 3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" name="Google Shape;3164;g1d86c0c3f75_0_3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5" name="Google Shape;3165;g1d86c0c3f75_0_3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2" name="Shape 3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3" name="Google Shape;3173;g1d86c0c3f75_0_3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4" name="Google Shape;3174;g1d86c0c3f75_0_3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3" name="Shape 3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" name="Google Shape;3184;g1d86c0c3f75_0_3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5" name="Google Shape;3185;g1d86c0c3f75_0_3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d86c0c3f75_0_3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d86c0c3f75_0_3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5" name="Shape 3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6" name="Google Shape;3196;g1d86c0c3f75_0_3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7" name="Google Shape;3197;g1d86c0c3f75_0_3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world deployment which can have dire consequences for self driving cars</a:t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7" name="Shape 3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8" name="Google Shape;3208;g1e02add609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9" name="Google Shape;3209;g1e02add609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6" name="Shape 3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7" name="Google Shape;3217;g1d86c0c3f75_0_3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8" name="Google Shape;3218;g1d86c0c3f75_0_3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2" name="Shape 3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3" name="Google Shape;3223;gfd5edf8852_0_1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4" name="Google Shape;3224;gfd5edf8852_0_1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0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1" name="Google Shape;3231;g187db60a05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2" name="Google Shape;3232;g187db60a05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9" name="Shape 3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0" name="Google Shape;3240;g187db60a05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1" name="Google Shape;3241;g187db60a05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7294246" y="4852375"/>
            <a:ext cx="812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/ MAX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1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203175"/>
            <a:ext cx="9144000" cy="612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85200C"/>
              </a:solidFill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0" y="4940250"/>
            <a:ext cx="2800500" cy="2031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lt2"/>
                </a:solidFill>
              </a:rPr>
              <a:t>Lecture 2 - Label Errors</a:t>
            </a:r>
            <a:endParaRPr b="1" sz="800">
              <a:solidFill>
                <a:schemeClr val="lt2"/>
              </a:solidFill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6195350" y="4940250"/>
            <a:ext cx="2948400" cy="203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" name="Google Shape;9;p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5E68"/>
              </a:buClr>
              <a:buSzPts val="2800"/>
              <a:buNone/>
              <a:defRPr sz="2800">
                <a:solidFill>
                  <a:srgbClr val="005E6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 sz="1800">
                <a:solidFill>
                  <a:srgbClr val="434343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b="1" sz="800">
                <a:solidFill>
                  <a:srgbClr val="005E68"/>
                </a:solidFill>
              </a:defRPr>
            </a:lvl1pPr>
            <a:lvl2pPr lvl="1" algn="r">
              <a:buNone/>
              <a:defRPr b="1" sz="800">
                <a:solidFill>
                  <a:srgbClr val="005E68"/>
                </a:solidFill>
              </a:defRPr>
            </a:lvl2pPr>
            <a:lvl3pPr lvl="2" algn="r">
              <a:buNone/>
              <a:defRPr b="1" sz="800">
                <a:solidFill>
                  <a:srgbClr val="005E68"/>
                </a:solidFill>
              </a:defRPr>
            </a:lvl3pPr>
            <a:lvl4pPr lvl="3" algn="r">
              <a:buNone/>
              <a:defRPr b="1" sz="800">
                <a:solidFill>
                  <a:srgbClr val="005E68"/>
                </a:solidFill>
              </a:defRPr>
            </a:lvl4pPr>
            <a:lvl5pPr lvl="4" algn="r">
              <a:buNone/>
              <a:defRPr b="1" sz="800">
                <a:solidFill>
                  <a:srgbClr val="005E68"/>
                </a:solidFill>
              </a:defRPr>
            </a:lvl5pPr>
            <a:lvl6pPr lvl="5" algn="r">
              <a:buNone/>
              <a:defRPr b="1" sz="800">
                <a:solidFill>
                  <a:srgbClr val="005E68"/>
                </a:solidFill>
              </a:defRPr>
            </a:lvl6pPr>
            <a:lvl7pPr lvl="6" algn="r">
              <a:buNone/>
              <a:defRPr b="1" sz="800">
                <a:solidFill>
                  <a:srgbClr val="005E68"/>
                </a:solidFill>
              </a:defRPr>
            </a:lvl7pPr>
            <a:lvl8pPr lvl="7" algn="r">
              <a:buNone/>
              <a:defRPr b="1" sz="800">
                <a:solidFill>
                  <a:srgbClr val="005E68"/>
                </a:solidFill>
              </a:defRPr>
            </a:lvl8pPr>
            <a:lvl9pPr lvl="8" algn="r">
              <a:buNone/>
              <a:defRPr b="1" sz="800">
                <a:solidFill>
                  <a:srgbClr val="005E6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/ max</a:t>
            </a:r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0" y="0"/>
            <a:ext cx="4578600" cy="203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EFEFEF"/>
              </a:solidFill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4578600" y="0"/>
            <a:ext cx="4565400" cy="2031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1"/>
          <p:cNvSpPr/>
          <p:nvPr/>
        </p:nvSpPr>
        <p:spPr>
          <a:xfrm>
            <a:off x="2800550" y="4940250"/>
            <a:ext cx="3394800" cy="203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434343"/>
                </a:solidFill>
              </a:rPr>
              <a:t>Introduction to Data-centric AI</a:t>
            </a:r>
            <a:endParaRPr b="1" sz="800">
              <a:solidFill>
                <a:srgbClr val="434343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arxiv.org/abs/1911.00068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13.png"/><Relationship Id="rId8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image" Target="../media/image17.png"/><Relationship Id="rId6" Type="http://schemas.openxmlformats.org/officeDocument/2006/relationships/image" Target="../media/image29.png"/><Relationship Id="rId7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5.png"/><Relationship Id="rId6" Type="http://schemas.openxmlformats.org/officeDocument/2006/relationships/image" Target="../media/image31.png"/><Relationship Id="rId7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Relationship Id="rId4" Type="http://schemas.openxmlformats.org/officeDocument/2006/relationships/image" Target="../media/image35.png"/><Relationship Id="rId5" Type="http://schemas.openxmlformats.org/officeDocument/2006/relationships/image" Target="../media/image40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png"/><Relationship Id="rId10" Type="http://schemas.openxmlformats.org/officeDocument/2006/relationships/image" Target="../media/image39.png"/><Relationship Id="rId13" Type="http://schemas.openxmlformats.org/officeDocument/2006/relationships/image" Target="../media/image38.png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41.png"/><Relationship Id="rId14" Type="http://schemas.openxmlformats.org/officeDocument/2006/relationships/image" Target="../media/image47.png"/><Relationship Id="rId5" Type="http://schemas.openxmlformats.org/officeDocument/2006/relationships/image" Target="../media/image43.png"/><Relationship Id="rId6" Type="http://schemas.openxmlformats.org/officeDocument/2006/relationships/image" Target="../media/image49.png"/><Relationship Id="rId7" Type="http://schemas.openxmlformats.org/officeDocument/2006/relationships/image" Target="../media/image32.png"/><Relationship Id="rId8" Type="http://schemas.openxmlformats.org/officeDocument/2006/relationships/image" Target="../media/image34.png"/></Relationships>
</file>

<file path=ppt/slides/_rels/slide32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png"/><Relationship Id="rId10" Type="http://schemas.openxmlformats.org/officeDocument/2006/relationships/image" Target="../media/image39.png"/><Relationship Id="rId13" Type="http://schemas.openxmlformats.org/officeDocument/2006/relationships/image" Target="../media/image47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41.png"/><Relationship Id="rId5" Type="http://schemas.openxmlformats.org/officeDocument/2006/relationships/image" Target="../media/image43.png"/><Relationship Id="rId6" Type="http://schemas.openxmlformats.org/officeDocument/2006/relationships/image" Target="../media/image49.png"/><Relationship Id="rId7" Type="http://schemas.openxmlformats.org/officeDocument/2006/relationships/image" Target="../media/image32.png"/><Relationship Id="rId8" Type="http://schemas.openxmlformats.org/officeDocument/2006/relationships/image" Target="../media/image34.png"/></Relationships>
</file>

<file path=ppt/slides/_rels/slide33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png"/><Relationship Id="rId10" Type="http://schemas.openxmlformats.org/officeDocument/2006/relationships/image" Target="../media/image39.png"/><Relationship Id="rId13" Type="http://schemas.openxmlformats.org/officeDocument/2006/relationships/image" Target="../media/image47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41.png"/><Relationship Id="rId5" Type="http://schemas.openxmlformats.org/officeDocument/2006/relationships/image" Target="../media/image43.png"/><Relationship Id="rId6" Type="http://schemas.openxmlformats.org/officeDocument/2006/relationships/image" Target="../media/image49.png"/><Relationship Id="rId7" Type="http://schemas.openxmlformats.org/officeDocument/2006/relationships/image" Target="../media/image32.png"/><Relationship Id="rId8" Type="http://schemas.openxmlformats.org/officeDocument/2006/relationships/image" Target="../media/image34.png"/></Relationships>
</file>

<file path=ppt/slides/_rels/slide34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png"/><Relationship Id="rId10" Type="http://schemas.openxmlformats.org/officeDocument/2006/relationships/image" Target="../media/image39.png"/><Relationship Id="rId13" Type="http://schemas.openxmlformats.org/officeDocument/2006/relationships/image" Target="../media/image47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41.png"/><Relationship Id="rId5" Type="http://schemas.openxmlformats.org/officeDocument/2006/relationships/image" Target="../media/image43.png"/><Relationship Id="rId6" Type="http://schemas.openxmlformats.org/officeDocument/2006/relationships/image" Target="../media/image49.png"/><Relationship Id="rId7" Type="http://schemas.openxmlformats.org/officeDocument/2006/relationships/image" Target="../media/image32.png"/><Relationship Id="rId8" Type="http://schemas.openxmlformats.org/officeDocument/2006/relationships/image" Target="../media/image34.png"/></Relationships>
</file>

<file path=ppt/slides/_rels/slide3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png"/><Relationship Id="rId10" Type="http://schemas.openxmlformats.org/officeDocument/2006/relationships/image" Target="../media/image39.png"/><Relationship Id="rId13" Type="http://schemas.openxmlformats.org/officeDocument/2006/relationships/image" Target="../media/image47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41.png"/><Relationship Id="rId5" Type="http://schemas.openxmlformats.org/officeDocument/2006/relationships/image" Target="../media/image43.png"/><Relationship Id="rId6" Type="http://schemas.openxmlformats.org/officeDocument/2006/relationships/image" Target="../media/image49.png"/><Relationship Id="rId7" Type="http://schemas.openxmlformats.org/officeDocument/2006/relationships/image" Target="../media/image32.png"/><Relationship Id="rId8" Type="http://schemas.openxmlformats.org/officeDocument/2006/relationships/image" Target="../media/image34.png"/></Relationships>
</file>

<file path=ppt/slides/_rels/slide36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png"/><Relationship Id="rId10" Type="http://schemas.openxmlformats.org/officeDocument/2006/relationships/image" Target="../media/image39.png"/><Relationship Id="rId13" Type="http://schemas.openxmlformats.org/officeDocument/2006/relationships/image" Target="../media/image47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41.png"/><Relationship Id="rId5" Type="http://schemas.openxmlformats.org/officeDocument/2006/relationships/image" Target="../media/image43.png"/><Relationship Id="rId6" Type="http://schemas.openxmlformats.org/officeDocument/2006/relationships/image" Target="../media/image49.png"/><Relationship Id="rId7" Type="http://schemas.openxmlformats.org/officeDocument/2006/relationships/image" Target="../media/image32.png"/><Relationship Id="rId8" Type="http://schemas.openxmlformats.org/officeDocument/2006/relationships/image" Target="../media/image34.png"/></Relationships>
</file>

<file path=ppt/slides/_rels/slide3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png"/><Relationship Id="rId10" Type="http://schemas.openxmlformats.org/officeDocument/2006/relationships/image" Target="../media/image39.png"/><Relationship Id="rId13" Type="http://schemas.openxmlformats.org/officeDocument/2006/relationships/image" Target="../media/image47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41.png"/><Relationship Id="rId5" Type="http://schemas.openxmlformats.org/officeDocument/2006/relationships/image" Target="../media/image43.png"/><Relationship Id="rId6" Type="http://schemas.openxmlformats.org/officeDocument/2006/relationships/image" Target="../media/image49.png"/><Relationship Id="rId7" Type="http://schemas.openxmlformats.org/officeDocument/2006/relationships/image" Target="../media/image32.png"/><Relationship Id="rId8" Type="http://schemas.openxmlformats.org/officeDocument/2006/relationships/image" Target="../media/image34.png"/></Relationships>
</file>

<file path=ppt/slides/_rels/slide3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png"/><Relationship Id="rId10" Type="http://schemas.openxmlformats.org/officeDocument/2006/relationships/image" Target="../media/image39.png"/><Relationship Id="rId13" Type="http://schemas.openxmlformats.org/officeDocument/2006/relationships/image" Target="../media/image47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41.png"/><Relationship Id="rId5" Type="http://schemas.openxmlformats.org/officeDocument/2006/relationships/image" Target="../media/image43.png"/><Relationship Id="rId6" Type="http://schemas.openxmlformats.org/officeDocument/2006/relationships/image" Target="../media/image49.png"/><Relationship Id="rId7" Type="http://schemas.openxmlformats.org/officeDocument/2006/relationships/image" Target="../media/image32.png"/><Relationship Id="rId8" Type="http://schemas.openxmlformats.org/officeDocument/2006/relationships/image" Target="../media/image34.png"/></Relationships>
</file>

<file path=ppt/slides/_rels/slide39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png"/><Relationship Id="rId10" Type="http://schemas.openxmlformats.org/officeDocument/2006/relationships/image" Target="../media/image39.png"/><Relationship Id="rId13" Type="http://schemas.openxmlformats.org/officeDocument/2006/relationships/image" Target="../media/image47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41.png"/><Relationship Id="rId5" Type="http://schemas.openxmlformats.org/officeDocument/2006/relationships/image" Target="../media/image43.png"/><Relationship Id="rId6" Type="http://schemas.openxmlformats.org/officeDocument/2006/relationships/image" Target="../media/image49.png"/><Relationship Id="rId7" Type="http://schemas.openxmlformats.org/officeDocument/2006/relationships/image" Target="../media/image32.png"/><Relationship Id="rId8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png"/><Relationship Id="rId10" Type="http://schemas.openxmlformats.org/officeDocument/2006/relationships/image" Target="../media/image39.png"/><Relationship Id="rId13" Type="http://schemas.openxmlformats.org/officeDocument/2006/relationships/image" Target="../media/image47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41.png"/><Relationship Id="rId5" Type="http://schemas.openxmlformats.org/officeDocument/2006/relationships/image" Target="../media/image43.png"/><Relationship Id="rId6" Type="http://schemas.openxmlformats.org/officeDocument/2006/relationships/image" Target="../media/image49.png"/><Relationship Id="rId7" Type="http://schemas.openxmlformats.org/officeDocument/2006/relationships/image" Target="../media/image32.png"/><Relationship Id="rId8" Type="http://schemas.openxmlformats.org/officeDocument/2006/relationships/image" Target="../media/image34.png"/></Relationships>
</file>

<file path=ppt/slides/_rels/slide4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png"/><Relationship Id="rId10" Type="http://schemas.openxmlformats.org/officeDocument/2006/relationships/image" Target="../media/image39.png"/><Relationship Id="rId13" Type="http://schemas.openxmlformats.org/officeDocument/2006/relationships/image" Target="../media/image47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41.png"/><Relationship Id="rId5" Type="http://schemas.openxmlformats.org/officeDocument/2006/relationships/image" Target="../media/image43.png"/><Relationship Id="rId6" Type="http://schemas.openxmlformats.org/officeDocument/2006/relationships/image" Target="../media/image49.png"/><Relationship Id="rId7" Type="http://schemas.openxmlformats.org/officeDocument/2006/relationships/image" Target="../media/image32.png"/><Relationship Id="rId8" Type="http://schemas.openxmlformats.org/officeDocument/2006/relationships/image" Target="../media/image34.png"/></Relationships>
</file>

<file path=ppt/slides/_rels/slide42.xml.rels><?xml version="1.0" encoding="UTF-8" standalone="yes"?><Relationships xmlns="http://schemas.openxmlformats.org/package/2006/relationships"><Relationship Id="rId20" Type="http://schemas.openxmlformats.org/officeDocument/2006/relationships/image" Target="../media/image55.png"/><Relationship Id="rId11" Type="http://schemas.openxmlformats.org/officeDocument/2006/relationships/image" Target="../media/image39.png"/><Relationship Id="rId10" Type="http://schemas.openxmlformats.org/officeDocument/2006/relationships/image" Target="../media/image41.png"/><Relationship Id="rId13" Type="http://schemas.openxmlformats.org/officeDocument/2006/relationships/image" Target="../media/image47.png"/><Relationship Id="rId1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8.png"/><Relationship Id="rId4" Type="http://schemas.openxmlformats.org/officeDocument/2006/relationships/image" Target="../media/image44.png"/><Relationship Id="rId9" Type="http://schemas.openxmlformats.org/officeDocument/2006/relationships/image" Target="../media/image34.png"/><Relationship Id="rId15" Type="http://schemas.openxmlformats.org/officeDocument/2006/relationships/image" Target="../media/image69.png"/><Relationship Id="rId14" Type="http://schemas.openxmlformats.org/officeDocument/2006/relationships/image" Target="../media/image53.png"/><Relationship Id="rId17" Type="http://schemas.openxmlformats.org/officeDocument/2006/relationships/image" Target="../media/image48.png"/><Relationship Id="rId16" Type="http://schemas.openxmlformats.org/officeDocument/2006/relationships/image" Target="../media/image52.png"/><Relationship Id="rId5" Type="http://schemas.openxmlformats.org/officeDocument/2006/relationships/image" Target="../media/image46.png"/><Relationship Id="rId19" Type="http://schemas.openxmlformats.org/officeDocument/2006/relationships/image" Target="../media/image54.png"/><Relationship Id="rId6" Type="http://schemas.openxmlformats.org/officeDocument/2006/relationships/image" Target="../media/image43.png"/><Relationship Id="rId18" Type="http://schemas.openxmlformats.org/officeDocument/2006/relationships/image" Target="../media/image57.png"/><Relationship Id="rId7" Type="http://schemas.openxmlformats.org/officeDocument/2006/relationships/image" Target="../media/image49.png"/><Relationship Id="rId8" Type="http://schemas.openxmlformats.org/officeDocument/2006/relationships/image" Target="../media/image3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5.png"/><Relationship Id="rId4" Type="http://schemas.openxmlformats.org/officeDocument/2006/relationships/image" Target="../media/image28.png"/><Relationship Id="rId5" Type="http://schemas.openxmlformats.org/officeDocument/2006/relationships/image" Target="../media/image6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github.com/cleanlab/cleanlab" TargetMode="External"/><Relationship Id="rId4" Type="http://schemas.openxmlformats.org/officeDocument/2006/relationships/image" Target="../media/image58.png"/><Relationship Id="rId5" Type="http://schemas.openxmlformats.org/officeDocument/2006/relationships/image" Target="../media/image6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0.png"/><Relationship Id="rId4" Type="http://schemas.openxmlformats.org/officeDocument/2006/relationships/image" Target="../media/image6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hyperlink" Target="https://labelerrors.com/" TargetMode="Externa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1.png"/><Relationship Id="rId4" Type="http://schemas.openxmlformats.org/officeDocument/2006/relationships/image" Target="../media/image6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1.png"/><Relationship Id="rId4" Type="http://schemas.openxmlformats.org/officeDocument/2006/relationships/image" Target="../media/image59.png"/><Relationship Id="rId5" Type="http://schemas.openxmlformats.org/officeDocument/2006/relationships/image" Target="../media/image5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4.png"/><Relationship Id="rId4" Type="http://schemas.openxmlformats.org/officeDocument/2006/relationships/image" Target="../media/image70.png"/><Relationship Id="rId5" Type="http://schemas.openxmlformats.org/officeDocument/2006/relationships/image" Target="../media/image68.png"/><Relationship Id="rId6" Type="http://schemas.openxmlformats.org/officeDocument/2006/relationships/image" Target="../media/image7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3.png"/><Relationship Id="rId4" Type="http://schemas.openxmlformats.org/officeDocument/2006/relationships/image" Target="../media/image7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7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2.png"/><Relationship Id="rId4" Type="http://schemas.openxmlformats.org/officeDocument/2006/relationships/image" Target="../media/image85.png"/><Relationship Id="rId5" Type="http://schemas.openxmlformats.org/officeDocument/2006/relationships/image" Target="../media/image72.png"/><Relationship Id="rId6" Type="http://schemas.openxmlformats.org/officeDocument/2006/relationships/image" Target="../media/image75.png"/><Relationship Id="rId7" Type="http://schemas.openxmlformats.org/officeDocument/2006/relationships/image" Target="../media/image7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hyperlink" Target="https://labelerrors.com/" TargetMode="Externa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2.png"/><Relationship Id="rId4" Type="http://schemas.openxmlformats.org/officeDocument/2006/relationships/image" Target="../media/image85.png"/><Relationship Id="rId5" Type="http://schemas.openxmlformats.org/officeDocument/2006/relationships/image" Target="../media/image76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79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1.png"/><Relationship Id="rId4" Type="http://schemas.openxmlformats.org/officeDocument/2006/relationships/hyperlink" Target="https://labelerrors.com/" TargetMode="Externa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hyperlink" Target="https://labelerrors.com/" TargetMode="Externa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hyperlink" Target="https://labelerrors.com/" TargetMode="Externa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4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0.png"/><Relationship Id="rId4" Type="http://schemas.openxmlformats.org/officeDocument/2006/relationships/image" Target="../media/image77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8.png"/><Relationship Id="rId4" Type="http://schemas.openxmlformats.org/officeDocument/2006/relationships/image" Target="../media/image90.png"/><Relationship Id="rId5" Type="http://schemas.openxmlformats.org/officeDocument/2006/relationships/image" Target="../media/image89.png"/><Relationship Id="rId6" Type="http://schemas.openxmlformats.org/officeDocument/2006/relationships/image" Target="../media/image95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96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4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8.png"/><Relationship Id="rId4" Type="http://schemas.openxmlformats.org/officeDocument/2006/relationships/image" Target="../media/image90.png"/><Relationship Id="rId5" Type="http://schemas.openxmlformats.org/officeDocument/2006/relationships/image" Target="../media/image96.png"/><Relationship Id="rId6" Type="http://schemas.openxmlformats.org/officeDocument/2006/relationships/image" Target="../media/image92.png"/><Relationship Id="rId7" Type="http://schemas.openxmlformats.org/officeDocument/2006/relationships/image" Target="../media/image91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7.png"/><Relationship Id="rId4" Type="http://schemas.openxmlformats.org/officeDocument/2006/relationships/image" Target="../media/image93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01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98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arxiv.org/abs/1911.00068" TargetMode="External"/><Relationship Id="rId4" Type="http://schemas.openxmlformats.org/officeDocument/2006/relationships/hyperlink" Target="https://arxiv.org/abs/2103.14749" TargetMode="Externa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Relationship Id="rId3" Type="http://schemas.openxmlformats.org/officeDocument/2006/relationships/hyperlink" Target="https://labelerrors.com" TargetMode="Externa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03.png"/><Relationship Id="rId4" Type="http://schemas.openxmlformats.org/officeDocument/2006/relationships/image" Target="../media/image100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Relationship Id="rId3" Type="http://schemas.openxmlformats.org/officeDocument/2006/relationships/hyperlink" Target="https://github.com/cleanlab/cleanlab" TargetMode="External"/><Relationship Id="rId4" Type="http://schemas.openxmlformats.org/officeDocument/2006/relationships/image" Target="../media/image58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Relationship Id="rId3" Type="http://schemas.openxmlformats.org/officeDocument/2006/relationships/hyperlink" Target="https://github.com/cleanlab/cleanlab" TargetMode="External"/><Relationship Id="rId4" Type="http://schemas.openxmlformats.org/officeDocument/2006/relationships/image" Target="../media/image104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hyperlink" Target="https://github.com/cleanlab/cleanlab" TargetMode="External"/><Relationship Id="rId4" Type="http://schemas.openxmlformats.org/officeDocument/2006/relationships/image" Target="../media/image10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"/>
            <a:ext cx="9144000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2100" y="4423800"/>
            <a:ext cx="5864300" cy="6437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>
            <a:off x="2666225" y="4555675"/>
            <a:ext cx="6438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</a:rPr>
              <a:t>Second</a:t>
            </a:r>
            <a:r>
              <a:rPr b="1" lang="en" sz="2000">
                <a:solidFill>
                  <a:srgbClr val="FFFFFF"/>
                </a:solidFill>
              </a:rPr>
              <a:t> lecture on 1/17 at 12:00p ET in Room 2-190</a:t>
            </a:r>
            <a:endParaRPr b="1" sz="2000">
              <a:solidFill>
                <a:srgbClr val="FFFFFF"/>
              </a:solidFill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 rotWithShape="1">
          <a:blip r:embed="rId4">
            <a:alphaModFix/>
          </a:blip>
          <a:srcRect b="0" l="81410" r="0" t="0"/>
          <a:stretch/>
        </p:blipFill>
        <p:spPr>
          <a:xfrm>
            <a:off x="7942675" y="111500"/>
            <a:ext cx="1090125" cy="36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/>
          <p:nvPr/>
        </p:nvSpPr>
        <p:spPr>
          <a:xfrm>
            <a:off x="8054500" y="89950"/>
            <a:ext cx="978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FFFF"/>
                </a:solidFill>
              </a:rPr>
              <a:t>IAP 2024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data this lecture applies to</a:t>
            </a:r>
            <a:endParaRPr/>
          </a:p>
        </p:txBody>
      </p:sp>
      <p:sp>
        <p:nvSpPr>
          <p:cNvPr id="146" name="Google Shape;146;p22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Text data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LLM output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Video classification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Audio classification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Synthetic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Tabular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Healthcare data (tabular features, MRI and x-ray images, and text for medical health records all supported)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Finance data (tabular features, satellite data, scraped text, etc)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Self-driving car visual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 get the idea…</a:t>
            </a:r>
            <a:endParaRPr/>
          </a:p>
        </p:txBody>
      </p:sp>
      <p:sp>
        <p:nvSpPr>
          <p:cNvPr id="147" name="Google Shape;147;p2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Finding label errors by sorting data by loss?</a:t>
            </a:r>
            <a:endParaRPr/>
          </a:p>
        </p:txBody>
      </p:sp>
      <p:sp>
        <p:nvSpPr>
          <p:cNvPr id="153" name="Google Shape;153;p23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Sure you can sort examples by loss, but what’s the cut-off? How are you supposed to know how many label errors there are in the dataset without checking the errors by hand? How do you automate this for large datasets?</a:t>
            </a:r>
            <a:endParaRPr/>
          </a:p>
        </p:txBody>
      </p:sp>
      <p:sp>
        <p:nvSpPr>
          <p:cNvPr id="154" name="Google Shape;154;p2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4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2" name="Google Shape;162;p24"/>
          <p:cNvSpPr/>
          <p:nvPr/>
        </p:nvSpPr>
        <p:spPr>
          <a:xfrm>
            <a:off x="2797500" y="1216225"/>
            <a:ext cx="3549000" cy="304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4"/>
          <p:cNvSpPr txBox="1"/>
          <p:nvPr/>
        </p:nvSpPr>
        <p:spPr>
          <a:xfrm>
            <a:off x="2916900" y="1320875"/>
            <a:ext cx="31614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Confident learning roadmap</a:t>
            </a:r>
            <a:r>
              <a:rPr lang="en"/>
              <a:t>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What is confident learning?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Situate confident learning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Noise + Other methods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How does CL work? (methods)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Comparison with other methods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Why does CL work? (theory)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Intuitions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Principles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Label errors on ML benchmarks</a:t>
            </a:r>
            <a:endParaRPr/>
          </a:p>
        </p:txBody>
      </p:sp>
      <p:sp>
        <p:nvSpPr>
          <p:cNvPr id="164" name="Google Shape;164;p24"/>
          <p:cNvSpPr txBox="1"/>
          <p:nvPr/>
        </p:nvSpPr>
        <p:spPr>
          <a:xfrm>
            <a:off x="2799628" y="2328097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65" name="Google Shape;165;p24"/>
          <p:cNvSpPr/>
          <p:nvPr/>
        </p:nvSpPr>
        <p:spPr>
          <a:xfrm>
            <a:off x="2914025" y="1854750"/>
            <a:ext cx="3173100" cy="222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Confident learning (CL)?</a:t>
            </a:r>
            <a:endParaRPr/>
          </a:p>
        </p:txBody>
      </p:sp>
      <p:sp>
        <p:nvSpPr>
          <p:cNvPr id="171" name="Google Shape;171;p25"/>
          <p:cNvSpPr txBox="1"/>
          <p:nvPr>
            <p:ph idx="1" type="body"/>
          </p:nvPr>
        </p:nvSpPr>
        <p:spPr>
          <a:xfrm>
            <a:off x="560300" y="934775"/>
            <a:ext cx="8124300" cy="368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Confident learning (CL) </a:t>
            </a:r>
            <a:r>
              <a:rPr lang="en"/>
              <a:t>is a framework of theory and algorithms for: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Finding label errors in a dataset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Ranking data by likelihood of being a label issue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Learning with noisy labels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Complete characterization of label noise in a dataset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Dataset curation</a:t>
            </a:r>
            <a:r>
              <a:rPr lang="en">
                <a:solidFill>
                  <a:srgbClr val="073763"/>
                </a:solidFill>
              </a:rPr>
              <a:t> (next lecture!)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172" name="Google Shape;172;p2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3" name="Google Shape;173;p25"/>
          <p:cNvSpPr txBox="1"/>
          <p:nvPr/>
        </p:nvSpPr>
        <p:spPr>
          <a:xfrm>
            <a:off x="308900" y="2811300"/>
            <a:ext cx="8378100" cy="2033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434343"/>
                </a:solidFill>
              </a:rPr>
              <a:t>Key Idea:</a:t>
            </a:r>
            <a:endParaRPr b="1" sz="24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2400">
                <a:solidFill>
                  <a:srgbClr val="434343"/>
                </a:solidFill>
              </a:rPr>
              <a:t>With confident learning, you can use </a:t>
            </a:r>
            <a:r>
              <a:rPr b="1" lang="en" sz="2400" u="sng">
                <a:solidFill>
                  <a:srgbClr val="434343"/>
                </a:solidFill>
              </a:rPr>
              <a:t>any</a:t>
            </a:r>
            <a:r>
              <a:rPr b="1" lang="en" sz="2400">
                <a:solidFill>
                  <a:srgbClr val="434343"/>
                </a:solidFill>
              </a:rPr>
              <a:t> ML model’s </a:t>
            </a:r>
            <a:r>
              <a:rPr b="1" lang="en" sz="2400">
                <a:solidFill>
                  <a:srgbClr val="434343"/>
                </a:solidFill>
              </a:rPr>
              <a:t>predicted</a:t>
            </a:r>
            <a:r>
              <a:rPr b="1" lang="en" sz="2400">
                <a:solidFill>
                  <a:srgbClr val="434343"/>
                </a:solidFill>
              </a:rPr>
              <a:t> probabilities to find label errors.</a:t>
            </a:r>
            <a:br>
              <a:rPr b="1" lang="en" sz="2400">
                <a:solidFill>
                  <a:srgbClr val="434343"/>
                </a:solidFill>
              </a:rPr>
            </a:br>
            <a:r>
              <a:rPr b="1" lang="en" sz="2400">
                <a:solidFill>
                  <a:srgbClr val="434343"/>
                </a:solidFill>
              </a:rPr>
              <a:t>(data-centric, modal-agnostic)</a:t>
            </a:r>
            <a:endParaRPr b="1" sz="2400">
              <a:solidFill>
                <a:srgbClr val="434343"/>
              </a:solidFill>
            </a:endParaRPr>
          </a:p>
        </p:txBody>
      </p:sp>
      <p:sp>
        <p:nvSpPr>
          <p:cNvPr id="174" name="Google Shape;174;p25"/>
          <p:cNvSpPr txBox="1"/>
          <p:nvPr/>
        </p:nvSpPr>
        <p:spPr>
          <a:xfrm>
            <a:off x="5737275" y="309225"/>
            <a:ext cx="354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Northcutt, Jiang, &amp; Chuang (JAIR, 2021)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Notation</a:t>
            </a:r>
            <a:endParaRPr/>
          </a:p>
        </p:txBody>
      </p:sp>
      <p:sp>
        <p:nvSpPr>
          <p:cNvPr id="180" name="Google Shape;180;p2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81" name="Google Shape;181;p26"/>
          <p:cNvGrpSpPr/>
          <p:nvPr/>
        </p:nvGrpSpPr>
        <p:grpSpPr>
          <a:xfrm>
            <a:off x="237650" y="966575"/>
            <a:ext cx="3591300" cy="550500"/>
            <a:chOff x="3165125" y="3196150"/>
            <a:chExt cx="3591300" cy="550500"/>
          </a:xfrm>
        </p:grpSpPr>
        <p:pic>
          <p:nvPicPr>
            <p:cNvPr id="182" name="Google Shape;182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41563" y="3294356"/>
              <a:ext cx="182183" cy="263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" name="Google Shape;183;p26"/>
            <p:cNvSpPr txBox="1"/>
            <p:nvPr/>
          </p:nvSpPr>
          <p:spPr>
            <a:xfrm>
              <a:off x="3165125" y="3196150"/>
              <a:ext cx="3591300" cy="5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4572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</a:rPr>
                <a:t>  - observed, noisy label</a:t>
              </a:r>
              <a:endParaRPr sz="1600">
                <a:solidFill>
                  <a:schemeClr val="dk1"/>
                </a:solidFill>
              </a:endParaRPr>
            </a:p>
          </p:txBody>
        </p:sp>
      </p:grpSp>
      <p:grpSp>
        <p:nvGrpSpPr>
          <p:cNvPr id="184" name="Google Shape;184;p26"/>
          <p:cNvGrpSpPr/>
          <p:nvPr/>
        </p:nvGrpSpPr>
        <p:grpSpPr>
          <a:xfrm>
            <a:off x="514103" y="1430075"/>
            <a:ext cx="4969872" cy="431100"/>
            <a:chOff x="514103" y="1430075"/>
            <a:chExt cx="4969872" cy="431100"/>
          </a:xfrm>
        </p:grpSpPr>
        <p:pic>
          <p:nvPicPr>
            <p:cNvPr id="185" name="Google Shape;185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14103" y="1473575"/>
              <a:ext cx="290227" cy="344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p26"/>
            <p:cNvSpPr txBox="1"/>
            <p:nvPr/>
          </p:nvSpPr>
          <p:spPr>
            <a:xfrm>
              <a:off x="696275" y="1430075"/>
              <a:ext cx="4787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</a:rPr>
                <a:t>  - unobserved, latent, correct label</a:t>
              </a:r>
              <a:endParaRPr/>
            </a:p>
          </p:txBody>
        </p:sp>
      </p:grpSp>
      <p:grpSp>
        <p:nvGrpSpPr>
          <p:cNvPr id="187" name="Google Shape;187;p26"/>
          <p:cNvGrpSpPr/>
          <p:nvPr/>
        </p:nvGrpSpPr>
        <p:grpSpPr>
          <a:xfrm>
            <a:off x="478821" y="1878175"/>
            <a:ext cx="8164354" cy="431100"/>
            <a:chOff x="478821" y="1878175"/>
            <a:chExt cx="8164354" cy="431100"/>
          </a:xfrm>
        </p:grpSpPr>
        <p:pic>
          <p:nvPicPr>
            <p:cNvPr id="188" name="Google Shape;188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78821" y="1927556"/>
              <a:ext cx="1128777" cy="344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" name="Google Shape;189;p26"/>
            <p:cNvSpPr txBox="1"/>
            <p:nvPr/>
          </p:nvSpPr>
          <p:spPr>
            <a:xfrm>
              <a:off x="1559275" y="1878175"/>
              <a:ext cx="70839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</a:rPr>
                <a:t>  - set of examples with noisy observed label </a:t>
              </a:r>
              <a:r>
                <a:rPr i="1" lang="en" sz="1600">
                  <a:solidFill>
                    <a:schemeClr val="dk1"/>
                  </a:solidFill>
                </a:rPr>
                <a:t>i</a:t>
              </a:r>
              <a:r>
                <a:rPr lang="en" sz="1600">
                  <a:solidFill>
                    <a:schemeClr val="dk1"/>
                  </a:solidFill>
                </a:rPr>
                <a:t>, but actually belong to class </a:t>
              </a:r>
              <a:r>
                <a:rPr i="1" lang="en" sz="1600">
                  <a:solidFill>
                    <a:schemeClr val="dk1"/>
                  </a:solidFill>
                </a:rPr>
                <a:t>j</a:t>
              </a:r>
              <a:endParaRPr/>
            </a:p>
          </p:txBody>
        </p:sp>
      </p:grpSp>
      <p:grpSp>
        <p:nvGrpSpPr>
          <p:cNvPr id="190" name="Google Shape;190;p26"/>
          <p:cNvGrpSpPr/>
          <p:nvPr/>
        </p:nvGrpSpPr>
        <p:grpSpPr>
          <a:xfrm>
            <a:off x="484380" y="2323697"/>
            <a:ext cx="9296145" cy="431100"/>
            <a:chOff x="484380" y="2323697"/>
            <a:chExt cx="9296145" cy="431100"/>
          </a:xfrm>
        </p:grpSpPr>
        <p:pic>
          <p:nvPicPr>
            <p:cNvPr id="191" name="Google Shape;191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4380" y="2352975"/>
              <a:ext cx="2278442" cy="393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2" name="Google Shape;192;p26"/>
            <p:cNvSpPr txBox="1"/>
            <p:nvPr/>
          </p:nvSpPr>
          <p:spPr>
            <a:xfrm>
              <a:off x="2696625" y="2323697"/>
              <a:ext cx="70839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</a:rPr>
                <a:t> - counts in each set</a:t>
              </a:r>
              <a:endParaRPr/>
            </a:p>
          </p:txBody>
        </p:sp>
      </p:grpSp>
      <p:grpSp>
        <p:nvGrpSpPr>
          <p:cNvPr id="193" name="Google Shape;193;p26"/>
          <p:cNvGrpSpPr/>
          <p:nvPr/>
        </p:nvGrpSpPr>
        <p:grpSpPr>
          <a:xfrm>
            <a:off x="514100" y="2809125"/>
            <a:ext cx="8665225" cy="431100"/>
            <a:chOff x="514100" y="2809125"/>
            <a:chExt cx="8665225" cy="431100"/>
          </a:xfrm>
        </p:grpSpPr>
        <p:grpSp>
          <p:nvGrpSpPr>
            <p:cNvPr id="194" name="Google Shape;194;p26"/>
            <p:cNvGrpSpPr/>
            <p:nvPr/>
          </p:nvGrpSpPr>
          <p:grpSpPr>
            <a:xfrm>
              <a:off x="1491525" y="2809125"/>
              <a:ext cx="7687800" cy="431100"/>
              <a:chOff x="1491525" y="2809125"/>
              <a:chExt cx="7687800" cy="431100"/>
            </a:xfrm>
          </p:grpSpPr>
          <p:sp>
            <p:nvSpPr>
              <p:cNvPr id="195" name="Google Shape;195;p26"/>
              <p:cNvSpPr txBox="1"/>
              <p:nvPr/>
            </p:nvSpPr>
            <p:spPr>
              <a:xfrm>
                <a:off x="1491525" y="2809125"/>
                <a:ext cx="76878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dk1"/>
                    </a:solidFill>
                  </a:rPr>
                  <a:t> - joint distribution of noisy labels and true labels (</a:t>
                </a:r>
                <a:r>
                  <a:rPr lang="en">
                    <a:solidFill>
                      <a:schemeClr val="dk1"/>
                    </a:solidFill>
                  </a:rPr>
                  <a:t>estimated by normalizing                    )          </a:t>
                </a:r>
                <a:endParaRPr/>
              </a:p>
            </p:txBody>
          </p:sp>
          <p:pic>
            <p:nvPicPr>
              <p:cNvPr id="196" name="Google Shape;196;p26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59036" t="0"/>
              <a:stretch/>
            </p:blipFill>
            <p:spPr>
              <a:xfrm>
                <a:off x="8024000" y="2827875"/>
                <a:ext cx="933326" cy="3936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7" name="Google Shape;197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14100" y="2899237"/>
              <a:ext cx="1095474" cy="2508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8" name="Google Shape;198;p26"/>
          <p:cNvGrpSpPr/>
          <p:nvPr/>
        </p:nvGrpSpPr>
        <p:grpSpPr>
          <a:xfrm>
            <a:off x="499239" y="3246569"/>
            <a:ext cx="8680086" cy="431100"/>
            <a:chOff x="499239" y="3246569"/>
            <a:chExt cx="8680086" cy="431100"/>
          </a:xfrm>
        </p:grpSpPr>
        <p:pic>
          <p:nvPicPr>
            <p:cNvPr id="199" name="Google Shape;199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99239" y="3336809"/>
              <a:ext cx="1125200" cy="287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Google Shape;200;p26"/>
            <p:cNvSpPr txBox="1"/>
            <p:nvPr/>
          </p:nvSpPr>
          <p:spPr>
            <a:xfrm>
              <a:off x="1491525" y="3246569"/>
              <a:ext cx="76878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</a:rPr>
                <a:t> - transition probability that label </a:t>
              </a:r>
              <a:r>
                <a:rPr i="1" lang="en" sz="1600">
                  <a:solidFill>
                    <a:schemeClr val="dk1"/>
                  </a:solidFill>
                </a:rPr>
                <a:t>j</a:t>
              </a:r>
              <a:r>
                <a:rPr lang="en" sz="1600">
                  <a:solidFill>
                    <a:schemeClr val="dk1"/>
                  </a:solidFill>
                </a:rPr>
                <a:t> is flipped to label </a:t>
              </a:r>
              <a:r>
                <a:rPr i="1" lang="en" sz="1600">
                  <a:solidFill>
                    <a:schemeClr val="dk1"/>
                  </a:solidFill>
                </a:rPr>
                <a:t>i</a:t>
              </a:r>
              <a:r>
                <a:rPr lang="en">
                  <a:solidFill>
                    <a:schemeClr val="dk1"/>
                  </a:solidFill>
                </a:rPr>
                <a:t>      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7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8" name="Google Shape;208;p27"/>
          <p:cNvSpPr/>
          <p:nvPr/>
        </p:nvSpPr>
        <p:spPr>
          <a:xfrm>
            <a:off x="2797500" y="1216225"/>
            <a:ext cx="3549000" cy="304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7"/>
          <p:cNvSpPr txBox="1"/>
          <p:nvPr/>
        </p:nvSpPr>
        <p:spPr>
          <a:xfrm>
            <a:off x="2916900" y="1320875"/>
            <a:ext cx="31614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are we?</a:t>
            </a:r>
            <a:r>
              <a:rPr lang="en"/>
              <a:t>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What is confident learning?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Situate confident learning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">
                <a:solidFill>
                  <a:schemeClr val="dk1"/>
                </a:solidFill>
              </a:rPr>
              <a:t>Noise + Other methods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How does CL work? (methods)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Comparison with other methods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Why does CL work? (theory)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Intuitions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Principles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Label errors on ML benchmarks</a:t>
            </a:r>
            <a:endParaRPr/>
          </a:p>
        </p:txBody>
      </p:sp>
      <p:sp>
        <p:nvSpPr>
          <p:cNvPr id="210" name="Google Shape;210;p27"/>
          <p:cNvSpPr txBox="1"/>
          <p:nvPr/>
        </p:nvSpPr>
        <p:spPr>
          <a:xfrm>
            <a:off x="2799628" y="2328097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11" name="Google Shape;211;p27"/>
          <p:cNvSpPr txBox="1"/>
          <p:nvPr/>
        </p:nvSpPr>
        <p:spPr>
          <a:xfrm>
            <a:off x="2799628" y="1919345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12" name="Google Shape;212;p27"/>
          <p:cNvSpPr txBox="1"/>
          <p:nvPr/>
        </p:nvSpPr>
        <p:spPr>
          <a:xfrm>
            <a:off x="2799628" y="1690745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13" name="Google Shape;213;p27"/>
          <p:cNvSpPr/>
          <p:nvPr/>
        </p:nvSpPr>
        <p:spPr>
          <a:xfrm>
            <a:off x="2911400" y="2267199"/>
            <a:ext cx="3173100" cy="222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do noisy labels come from?</a:t>
            </a:r>
            <a:endParaRPr/>
          </a:p>
        </p:txBody>
      </p:sp>
      <p:sp>
        <p:nvSpPr>
          <p:cNvPr id="219" name="Google Shape;219;p2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20" name="Google Shape;220;p28"/>
          <p:cNvGrpSpPr/>
          <p:nvPr/>
        </p:nvGrpSpPr>
        <p:grpSpPr>
          <a:xfrm>
            <a:off x="1826550" y="4122400"/>
            <a:ext cx="1990425" cy="292800"/>
            <a:chOff x="1826550" y="4122400"/>
            <a:chExt cx="1990425" cy="292800"/>
          </a:xfrm>
        </p:grpSpPr>
        <p:sp>
          <p:nvSpPr>
            <p:cNvPr id="221" name="Google Shape;221;p28"/>
            <p:cNvSpPr/>
            <p:nvPr/>
          </p:nvSpPr>
          <p:spPr>
            <a:xfrm>
              <a:off x="1826550" y="4122400"/>
              <a:ext cx="482100" cy="2928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3334875" y="4122400"/>
              <a:ext cx="482100" cy="292800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3" name="Google Shape;223;p28"/>
          <p:cNvGrpSpPr/>
          <p:nvPr/>
        </p:nvGrpSpPr>
        <p:grpSpPr>
          <a:xfrm>
            <a:off x="1361700" y="4493200"/>
            <a:ext cx="5294675" cy="259200"/>
            <a:chOff x="1361700" y="4493200"/>
            <a:chExt cx="5294675" cy="259200"/>
          </a:xfrm>
        </p:grpSpPr>
        <p:sp>
          <p:nvSpPr>
            <p:cNvPr id="224" name="Google Shape;224;p28"/>
            <p:cNvSpPr/>
            <p:nvPr/>
          </p:nvSpPr>
          <p:spPr>
            <a:xfrm>
              <a:off x="1361700" y="4493200"/>
              <a:ext cx="2528100" cy="2592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5076275" y="4493200"/>
              <a:ext cx="1580100" cy="259200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6" name="Google Shape;226;p28"/>
          <p:cNvSpPr txBox="1"/>
          <p:nvPr>
            <p:ph idx="1" type="body"/>
          </p:nvPr>
        </p:nvSpPr>
        <p:spPr>
          <a:xfrm>
            <a:off x="164425" y="934775"/>
            <a:ext cx="8520600" cy="3480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Clicked the wrong button (upvote/downvote, 1 star instead of 5 stars)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Mistakes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Mismeasurement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Incompetence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Another ML model’s bad predictions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Corruption and a million other places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All of these result in labels being flipped to other labels.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Examples of label flippings: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Image of a Dog is labeled Fox,</a:t>
            </a:r>
            <a:endParaRPr/>
          </a:p>
        </p:txBody>
      </p:sp>
      <p:sp>
        <p:nvSpPr>
          <p:cNvPr id="227" name="Google Shape;227;p28"/>
          <p:cNvSpPr txBox="1"/>
          <p:nvPr/>
        </p:nvSpPr>
        <p:spPr>
          <a:xfrm>
            <a:off x="168103" y="4396829"/>
            <a:ext cx="782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800">
                <a:solidFill>
                  <a:srgbClr val="434343"/>
                </a:solidFill>
              </a:rPr>
              <a:t>Tweet “Hi welcome to the team!” is labeled Toxic language</a:t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228" name="Google Shape;22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3600" y="2593550"/>
            <a:ext cx="2813974" cy="158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9"/>
          <p:cNvGrpSpPr/>
          <p:nvPr/>
        </p:nvGrpSpPr>
        <p:grpSpPr>
          <a:xfrm>
            <a:off x="268100" y="1898156"/>
            <a:ext cx="8252203" cy="966319"/>
            <a:chOff x="268100" y="1898156"/>
            <a:chExt cx="8252203" cy="966319"/>
          </a:xfrm>
        </p:grpSpPr>
        <p:sp>
          <p:nvSpPr>
            <p:cNvPr id="234" name="Google Shape;234;p29"/>
            <p:cNvSpPr/>
            <p:nvPr/>
          </p:nvSpPr>
          <p:spPr>
            <a:xfrm>
              <a:off x="268100" y="1989675"/>
              <a:ext cx="7951500" cy="8748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29"/>
            <p:cNvSpPr txBox="1"/>
            <p:nvPr/>
          </p:nvSpPr>
          <p:spPr>
            <a:xfrm>
              <a:off x="7024503" y="1898156"/>
              <a:ext cx="1495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0000"/>
                  </a:solidFill>
                </a:rPr>
                <a:t>Least assuming</a:t>
              </a:r>
              <a:endParaRPr sz="1200">
                <a:solidFill>
                  <a:srgbClr val="FF0000"/>
                </a:solidFill>
              </a:endParaRPr>
            </a:p>
          </p:txBody>
        </p:sp>
      </p:grpSp>
      <p:sp>
        <p:nvSpPr>
          <p:cNvPr id="236" name="Google Shape;236;p29"/>
          <p:cNvSpPr txBox="1"/>
          <p:nvPr>
            <p:ph type="title"/>
          </p:nvPr>
        </p:nvSpPr>
        <p:spPr>
          <a:xfrm>
            <a:off x="237650" y="203175"/>
            <a:ext cx="86241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label noise </a:t>
            </a:r>
            <a:r>
              <a:rPr lang="en" sz="2400"/>
              <a:t>(how noisy labels are generated)</a:t>
            </a:r>
            <a:endParaRPr sz="2400"/>
          </a:p>
        </p:txBody>
      </p:sp>
      <p:sp>
        <p:nvSpPr>
          <p:cNvPr id="237" name="Google Shape;237;p29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Uniform/symmetric class-conditional label noise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                 Da        d         d             and </a:t>
            </a:r>
            <a:endParaRPr/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000">
                <a:solidFill>
                  <a:srgbClr val="073763"/>
                </a:solidFill>
              </a:rPr>
              <a:t>Goldberger and BenReuven (2017); Arazo et al. (2019); Huang et al. (ICCV, 2019); Chen et al. (ICML, 2019)</a:t>
            </a:r>
            <a:endParaRPr sz="1000"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Systematic/Asymmetric Class-Conditional Label Noise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     Asdfas asd   d  can be </a:t>
            </a:r>
            <a:r>
              <a:rPr lang="en" u="sng"/>
              <a:t>any</a:t>
            </a:r>
            <a:r>
              <a:rPr lang="en"/>
              <a:t> valid distribution </a:t>
            </a:r>
            <a:r>
              <a:rPr lang="en">
                <a:solidFill>
                  <a:srgbClr val="073763"/>
                </a:solidFill>
              </a:rPr>
              <a:t> </a:t>
            </a:r>
            <a:r>
              <a:rPr lang="en">
                <a:solidFill>
                  <a:srgbClr val="FF0000"/>
                </a:solidFill>
              </a:rPr>
              <a:t>← Focus of this lecture</a:t>
            </a:r>
            <a:endParaRPr/>
          </a:p>
          <a:p>
            <a:pPr indent="-2921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 sz="1000">
                <a:solidFill>
                  <a:srgbClr val="073763"/>
                </a:solidFill>
              </a:rPr>
              <a:t>Wang et al. (2019), </a:t>
            </a:r>
            <a:r>
              <a:rPr lang="en" sz="1000">
                <a:solidFill>
                  <a:srgbClr val="1C4587"/>
                </a:solidFill>
              </a:rPr>
              <a:t>Natarajan et al. (2017), Lipton et al. (2018)</a:t>
            </a:r>
            <a:r>
              <a:rPr lang="en" sz="1000">
                <a:solidFill>
                  <a:srgbClr val="073763"/>
                </a:solidFill>
              </a:rPr>
              <a:t>, Goldberger &amp; Ben-Reuven (2017), Sukhbaatar et al. (2015)</a:t>
            </a:r>
            <a:endParaRPr sz="1000"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Instance-Dependent Label noise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              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Requires a lot of assumptions on data distribution.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Out of scope for this lecture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000">
                <a:solidFill>
                  <a:srgbClr val="073763"/>
                </a:solidFill>
              </a:rPr>
              <a:t>Menon et al. (2016), Xia et al. (2020), Cheng et al. (2020), Berthon et al. (2020), Wang et al. (2021)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9" name="Google Shape;23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3300" y="1296838"/>
            <a:ext cx="2703774" cy="33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5284" y="1262941"/>
            <a:ext cx="2658239" cy="315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9"/>
          <p:cNvPicPr preferRelativeResize="0"/>
          <p:nvPr/>
        </p:nvPicPr>
        <p:blipFill rotWithShape="1">
          <a:blip r:embed="rId5">
            <a:alphaModFix/>
          </a:blip>
          <a:srcRect b="0" l="0" r="0" t="13103"/>
          <a:stretch/>
        </p:blipFill>
        <p:spPr>
          <a:xfrm>
            <a:off x="7333250" y="856513"/>
            <a:ext cx="1187050" cy="10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9"/>
          <p:cNvPicPr preferRelativeResize="0"/>
          <p:nvPr/>
        </p:nvPicPr>
        <p:blipFill rotWithShape="1">
          <a:blip r:embed="rId3">
            <a:alphaModFix/>
          </a:blip>
          <a:srcRect b="0" l="0" r="47652" t="0"/>
          <a:stretch/>
        </p:blipFill>
        <p:spPr>
          <a:xfrm>
            <a:off x="1145750" y="2278600"/>
            <a:ext cx="1415399" cy="33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9"/>
          <p:cNvSpPr/>
          <p:nvPr/>
        </p:nvSpPr>
        <p:spPr>
          <a:xfrm>
            <a:off x="164425" y="1912625"/>
            <a:ext cx="8355900" cy="96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2625" y="3144075"/>
            <a:ext cx="1697969" cy="33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9"/>
          <p:cNvSpPr/>
          <p:nvPr/>
        </p:nvSpPr>
        <p:spPr>
          <a:xfrm>
            <a:off x="277525" y="2761625"/>
            <a:ext cx="8242800" cy="150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9"/>
          <p:cNvSpPr/>
          <p:nvPr/>
        </p:nvSpPr>
        <p:spPr>
          <a:xfrm>
            <a:off x="3903875" y="1309025"/>
            <a:ext cx="3049800" cy="30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0"/>
          <p:cNvSpPr txBox="1"/>
          <p:nvPr>
            <p:ph type="title"/>
          </p:nvPr>
        </p:nvSpPr>
        <p:spPr>
          <a:xfrm>
            <a:off x="237650" y="203175"/>
            <a:ext cx="8955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What’s Uncertainty?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0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Uncertainty is the opposite of confidence.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It’s the “lack of confidence” (how uncertain) a model is about its class prediction for a given datapoint.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Uncertainty depends on: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‘difficulty’ of an example (aleatoric)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model’s inability to understand the example (epistemic)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E.g. model has never seen an example like that before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E.g. </a:t>
            </a:r>
            <a:r>
              <a:rPr lang="en"/>
              <a:t>model is too simple</a:t>
            </a:r>
            <a:endParaRPr/>
          </a:p>
        </p:txBody>
      </p:sp>
      <p:sp>
        <p:nvSpPr>
          <p:cNvPr id="253" name="Google Shape;253;p3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1"/>
          <p:cNvSpPr txBox="1"/>
          <p:nvPr>
            <p:ph type="title"/>
          </p:nvPr>
        </p:nvSpPr>
        <p:spPr>
          <a:xfrm>
            <a:off x="237650" y="203175"/>
            <a:ext cx="89064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Uncertainty? Epistemic vs Aleatoric Uncertainty</a:t>
            </a:r>
            <a:endParaRPr/>
          </a:p>
        </p:txBody>
      </p:sp>
      <p:sp>
        <p:nvSpPr>
          <p:cNvPr id="259" name="Google Shape;259;p3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machine learning with noisy labels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A</a:t>
            </a:r>
            <a:r>
              <a:rPr b="1" lang="en" u="sng">
                <a:solidFill>
                  <a:srgbClr val="980000"/>
                </a:solidFill>
              </a:rPr>
              <a:t>l</a:t>
            </a:r>
            <a:r>
              <a:rPr b="1" lang="en"/>
              <a:t>eatoric Uncertainty</a:t>
            </a:r>
            <a:r>
              <a:rPr lang="en"/>
              <a:t>: </a:t>
            </a:r>
            <a:r>
              <a:rPr b="1" lang="en" u="sng">
                <a:solidFill>
                  <a:srgbClr val="980000"/>
                </a:solidFill>
              </a:rPr>
              <a:t>L</a:t>
            </a:r>
            <a:r>
              <a:rPr lang="en"/>
              <a:t>abel Noise (labels have been flipped to other classes)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Episte</a:t>
            </a:r>
            <a:r>
              <a:rPr b="1" lang="en" u="sng">
                <a:solidFill>
                  <a:srgbClr val="980000"/>
                </a:solidFill>
              </a:rPr>
              <a:t>m</a:t>
            </a:r>
            <a:r>
              <a:rPr b="1" lang="en"/>
              <a:t>ic Uncertainty</a:t>
            </a:r>
            <a:r>
              <a:rPr lang="en"/>
              <a:t>: </a:t>
            </a:r>
            <a:r>
              <a:rPr b="1" lang="en" u="sng">
                <a:solidFill>
                  <a:srgbClr val="980000"/>
                </a:solidFill>
              </a:rPr>
              <a:t>M</a:t>
            </a:r>
            <a:r>
              <a:rPr lang="en"/>
              <a:t>odel Noise (erroneous predicted probabilities)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Last</a:t>
            </a:r>
            <a:r>
              <a:rPr lang="en" sz="4100"/>
              <a:t> lecture:</a:t>
            </a:r>
            <a:endParaRPr sz="4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PU Learning</a:t>
            </a:r>
            <a:endParaRPr b="1" sz="4800"/>
          </a:p>
        </p:txBody>
      </p:sp>
      <p:sp>
        <p:nvSpPr>
          <p:cNvPr id="70" name="Google Shape;70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Focusing on one application of confident learning: </a:t>
            </a:r>
            <a:r>
              <a:rPr b="1" lang="en"/>
              <a:t>General-purpose Label Error Detection</a:t>
            </a:r>
            <a:endParaRPr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2"/>
          <p:cNvSpPr txBox="1"/>
          <p:nvPr>
            <p:ph type="title"/>
          </p:nvPr>
        </p:nvSpPr>
        <p:spPr>
          <a:xfrm>
            <a:off x="237650" y="203175"/>
            <a:ext cx="88500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a label noise process assumption necessary? </a:t>
            </a:r>
            <a:r>
              <a:rPr lang="en">
                <a:solidFill>
                  <a:schemeClr val="dk2"/>
                </a:solidFill>
              </a:rPr>
              <a:t>(yes)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66" name="Google Shape;266;p32"/>
          <p:cNvSpPr txBox="1"/>
          <p:nvPr>
            <p:ph idx="1" type="body"/>
          </p:nvPr>
        </p:nvSpPr>
        <p:spPr>
          <a:xfrm>
            <a:off x="164425" y="934775"/>
            <a:ext cx="8520600" cy="3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 the predicted probabilities of a model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8" name="Google Shape;26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1238" y="1321750"/>
            <a:ext cx="2201668" cy="61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2"/>
          <p:cNvSpPr txBox="1"/>
          <p:nvPr>
            <p:ph idx="1" type="body"/>
          </p:nvPr>
        </p:nvSpPr>
        <p:spPr>
          <a:xfrm>
            <a:off x="311700" y="1897950"/>
            <a:ext cx="8520600" cy="17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expresses both:</a:t>
            </a:r>
            <a:endParaRPr/>
          </a:p>
          <a:p>
            <a:pPr indent="-342900" lvl="0" marL="9144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noisy model outputs (</a:t>
            </a:r>
            <a:r>
              <a:rPr b="1" lang="en"/>
              <a:t>epistemic</a:t>
            </a:r>
            <a:r>
              <a:rPr lang="en"/>
              <a:t> uncertainty)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label noise of every example (</a:t>
            </a:r>
            <a:r>
              <a:rPr b="1" lang="en"/>
              <a:t>aleatoric</a:t>
            </a:r>
            <a:r>
              <a:rPr lang="en"/>
              <a:t> uncertainty)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No noise process assumption → cannot </a:t>
            </a:r>
            <a:r>
              <a:rPr b="1" lang="en"/>
              <a:t>disambiguate</a:t>
            </a:r>
            <a:r>
              <a:rPr lang="en"/>
              <a:t> the two sources of noise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br>
              <a:rPr lang="en"/>
            </a:br>
            <a:r>
              <a:rPr lang="en"/>
              <a:t>To disambiguate epistemic uncertainty from aleatoric uncertainty, we use a reasonable assumption to remove the dependency on       </a:t>
            </a:r>
            <a:endParaRPr/>
          </a:p>
        </p:txBody>
      </p:sp>
      <p:pic>
        <p:nvPicPr>
          <p:cNvPr id="270" name="Google Shape;27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9505" y="4528739"/>
            <a:ext cx="253220" cy="2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225" y="2037844"/>
            <a:ext cx="932400" cy="210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 assumes </a:t>
            </a:r>
            <a:r>
              <a:rPr b="1" lang="en"/>
              <a:t>class-conditional </a:t>
            </a:r>
            <a:r>
              <a:rPr lang="en"/>
              <a:t>label noise</a:t>
            </a:r>
            <a:endParaRPr/>
          </a:p>
        </p:txBody>
      </p:sp>
      <p:sp>
        <p:nvSpPr>
          <p:cNvPr id="277" name="Google Shape;277;p3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8" name="Google Shape;27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1578" y="3703150"/>
            <a:ext cx="290227" cy="344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9" name="Google Shape;279;p33"/>
          <p:cNvGrpSpPr/>
          <p:nvPr/>
        </p:nvGrpSpPr>
        <p:grpSpPr>
          <a:xfrm>
            <a:off x="3165125" y="3196150"/>
            <a:ext cx="3591300" cy="550500"/>
            <a:chOff x="3165125" y="3196150"/>
            <a:chExt cx="3591300" cy="550500"/>
          </a:xfrm>
        </p:grpSpPr>
        <p:pic>
          <p:nvPicPr>
            <p:cNvPr id="280" name="Google Shape;280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41563" y="3294356"/>
              <a:ext cx="182183" cy="263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1" name="Google Shape;281;p33"/>
            <p:cNvSpPr txBox="1"/>
            <p:nvPr/>
          </p:nvSpPr>
          <p:spPr>
            <a:xfrm>
              <a:off x="3165125" y="3196150"/>
              <a:ext cx="3591300" cy="5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4572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</a:rPr>
                <a:t>- observed, noisy label</a:t>
              </a:r>
              <a:endParaRPr sz="1600">
                <a:solidFill>
                  <a:schemeClr val="dk1"/>
                </a:solidFill>
              </a:endParaRPr>
            </a:p>
          </p:txBody>
        </p:sp>
      </p:grpSp>
      <p:sp>
        <p:nvSpPr>
          <p:cNvPr id="282" name="Google Shape;282;p33"/>
          <p:cNvSpPr txBox="1"/>
          <p:nvPr/>
        </p:nvSpPr>
        <p:spPr>
          <a:xfrm>
            <a:off x="1937450" y="4029875"/>
            <a:ext cx="5245200" cy="5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283" name="Google Shape;28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2225" y="2284175"/>
            <a:ext cx="4259561" cy="7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3"/>
          <p:cNvSpPr txBox="1"/>
          <p:nvPr>
            <p:ph idx="1" type="body"/>
          </p:nvPr>
        </p:nvSpPr>
        <p:spPr>
          <a:xfrm>
            <a:off x="164425" y="934775"/>
            <a:ext cx="85206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We</a:t>
            </a:r>
            <a:r>
              <a:rPr b="1" lang="en"/>
              <a:t> assume</a:t>
            </a:r>
            <a:r>
              <a:rPr lang="en"/>
              <a:t> labels are flipped based on an unknown transition matrix             that depends only on pairwise noise rates between classes, not the data </a:t>
            </a:r>
            <a:endParaRPr/>
          </a:p>
        </p:txBody>
      </p:sp>
      <p:pic>
        <p:nvPicPr>
          <p:cNvPr id="285" name="Google Shape;28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9100" y="1035109"/>
            <a:ext cx="690899" cy="26347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3"/>
          <p:cNvSpPr txBox="1"/>
          <p:nvPr/>
        </p:nvSpPr>
        <p:spPr>
          <a:xfrm>
            <a:off x="3623750" y="3659650"/>
            <a:ext cx="4787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- unobserved, latent, correct label</a:t>
            </a:r>
            <a:endParaRPr/>
          </a:p>
        </p:txBody>
      </p:sp>
      <p:sp>
        <p:nvSpPr>
          <p:cNvPr id="287" name="Google Shape;287;p33"/>
          <p:cNvSpPr txBox="1"/>
          <p:nvPr/>
        </p:nvSpPr>
        <p:spPr>
          <a:xfrm>
            <a:off x="4149950" y="4506300"/>
            <a:ext cx="5318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rgbClr val="222222"/>
                </a:solidFill>
              </a:rPr>
              <a:t>Class-conditional noise process first introduced by</a:t>
            </a:r>
            <a:r>
              <a:rPr lang="en" sz="1000">
                <a:solidFill>
                  <a:schemeClr val="dk1"/>
                </a:solidFill>
              </a:rPr>
              <a:t> </a:t>
            </a:r>
            <a:r>
              <a:rPr lang="en" sz="1000">
                <a:solidFill>
                  <a:srgbClr val="073763"/>
                </a:solidFill>
              </a:rPr>
              <a:t>Angluin and Laird (1988)</a:t>
            </a:r>
            <a:endParaRPr sz="1000">
              <a:solidFill>
                <a:srgbClr val="073763"/>
              </a:solidFill>
            </a:endParaRPr>
          </a:p>
        </p:txBody>
      </p:sp>
      <p:pic>
        <p:nvPicPr>
          <p:cNvPr id="288" name="Google Shape;288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46001" y="1412400"/>
            <a:ext cx="246700" cy="16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3"/>
          <p:cNvSpPr txBox="1"/>
          <p:nvPr/>
        </p:nvSpPr>
        <p:spPr>
          <a:xfrm>
            <a:off x="237650" y="3114125"/>
            <a:ext cx="2547000" cy="923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771525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This assumption is reasonable for real-world data. Let’s look at some...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 assumes </a:t>
            </a:r>
            <a:r>
              <a:rPr b="1" lang="en"/>
              <a:t>class-conditional </a:t>
            </a:r>
            <a:r>
              <a:rPr lang="en"/>
              <a:t>label noise</a:t>
            </a:r>
            <a:endParaRPr/>
          </a:p>
        </p:txBody>
      </p:sp>
      <p:pic>
        <p:nvPicPr>
          <p:cNvPr id="295" name="Google Shape;29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4003" cy="4933654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7" name="Google Shape;297;p34"/>
          <p:cNvSpPr txBox="1"/>
          <p:nvPr>
            <p:ph idx="1" type="body"/>
          </p:nvPr>
        </p:nvSpPr>
        <p:spPr>
          <a:xfrm>
            <a:off x="0" y="2861825"/>
            <a:ext cx="4184100" cy="11964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98" name="Google Shape;298;p34"/>
          <p:cNvSpPr txBox="1"/>
          <p:nvPr>
            <p:ph idx="1" type="body"/>
          </p:nvPr>
        </p:nvSpPr>
        <p:spPr>
          <a:xfrm>
            <a:off x="0" y="4058350"/>
            <a:ext cx="4184100" cy="860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99" name="Google Shape;299;p34"/>
          <p:cNvSpPr txBox="1"/>
          <p:nvPr>
            <p:ph idx="1" type="body"/>
          </p:nvPr>
        </p:nvSpPr>
        <p:spPr>
          <a:xfrm>
            <a:off x="0" y="4073575"/>
            <a:ext cx="4184100" cy="860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Given its realistic nature, we choose to solve for “class-conditional noise” in CL.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00" name="Google Shape;300;p34"/>
          <p:cNvSpPr txBox="1"/>
          <p:nvPr>
            <p:ph idx="1" type="body"/>
          </p:nvPr>
        </p:nvSpPr>
        <p:spPr>
          <a:xfrm>
            <a:off x="0" y="2861825"/>
            <a:ext cx="4184100" cy="11964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This “class-conditional” label noise depends on the class, not the image data       (what the pig looks like)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301" name="Google Shape;301;p34"/>
          <p:cNvPicPr preferRelativeResize="0"/>
          <p:nvPr/>
        </p:nvPicPr>
        <p:blipFill rotWithShape="1">
          <a:blip r:embed="rId4">
            <a:alphaModFix/>
          </a:blip>
          <a:srcRect b="0" l="0" r="11441" t="-10"/>
          <a:stretch/>
        </p:blipFill>
        <p:spPr>
          <a:xfrm>
            <a:off x="3055450" y="3251475"/>
            <a:ext cx="218375" cy="18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4"/>
          <p:cNvSpPr txBox="1"/>
          <p:nvPr>
            <p:ph idx="1" type="body"/>
          </p:nvPr>
        </p:nvSpPr>
        <p:spPr>
          <a:xfrm>
            <a:off x="0" y="381000"/>
            <a:ext cx="2257800" cy="2480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03" name="Google Shape;303;p34"/>
          <p:cNvSpPr txBox="1"/>
          <p:nvPr/>
        </p:nvSpPr>
        <p:spPr>
          <a:xfrm>
            <a:off x="55450" y="508000"/>
            <a:ext cx="2174100" cy="20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In real-world images, lots of “boars” were mislabeled as “pigs”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But no “missiles” or “keyboards” were mislabeled as “pigs”</a:t>
            </a:r>
            <a:endParaRPr sz="2000">
              <a:solidFill>
                <a:schemeClr val="dk1"/>
              </a:solidFill>
            </a:endParaRPr>
          </a:p>
        </p:txBody>
      </p:sp>
      <p:grpSp>
        <p:nvGrpSpPr>
          <p:cNvPr id="304" name="Google Shape;304;p34"/>
          <p:cNvGrpSpPr/>
          <p:nvPr/>
        </p:nvGrpSpPr>
        <p:grpSpPr>
          <a:xfrm>
            <a:off x="2427100" y="1961450"/>
            <a:ext cx="6451700" cy="669275"/>
            <a:chOff x="2427100" y="1961450"/>
            <a:chExt cx="6451700" cy="669275"/>
          </a:xfrm>
        </p:grpSpPr>
        <p:sp>
          <p:nvSpPr>
            <p:cNvPr id="305" name="Google Shape;305;p34"/>
            <p:cNvSpPr/>
            <p:nvPr/>
          </p:nvSpPr>
          <p:spPr>
            <a:xfrm>
              <a:off x="2427100" y="1961450"/>
              <a:ext cx="9738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34"/>
            <p:cNvSpPr/>
            <p:nvPr/>
          </p:nvSpPr>
          <p:spPr>
            <a:xfrm>
              <a:off x="3786000" y="1961450"/>
              <a:ext cx="9738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34"/>
            <p:cNvSpPr/>
            <p:nvPr/>
          </p:nvSpPr>
          <p:spPr>
            <a:xfrm>
              <a:off x="5144900" y="1961450"/>
              <a:ext cx="9738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34"/>
            <p:cNvSpPr/>
            <p:nvPr/>
          </p:nvSpPr>
          <p:spPr>
            <a:xfrm>
              <a:off x="6560250" y="1961450"/>
              <a:ext cx="9738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34"/>
            <p:cNvSpPr/>
            <p:nvPr/>
          </p:nvSpPr>
          <p:spPr>
            <a:xfrm>
              <a:off x="7897975" y="1961450"/>
              <a:ext cx="9738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34"/>
            <p:cNvSpPr/>
            <p:nvPr/>
          </p:nvSpPr>
          <p:spPr>
            <a:xfrm>
              <a:off x="2455325" y="2444725"/>
              <a:ext cx="1016100" cy="186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34"/>
            <p:cNvSpPr/>
            <p:nvPr/>
          </p:nvSpPr>
          <p:spPr>
            <a:xfrm>
              <a:off x="3786000" y="2444725"/>
              <a:ext cx="1016100" cy="186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34"/>
            <p:cNvSpPr/>
            <p:nvPr/>
          </p:nvSpPr>
          <p:spPr>
            <a:xfrm>
              <a:off x="5144900" y="2444725"/>
              <a:ext cx="1016100" cy="186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34"/>
            <p:cNvSpPr/>
            <p:nvPr/>
          </p:nvSpPr>
          <p:spPr>
            <a:xfrm>
              <a:off x="6503800" y="2444725"/>
              <a:ext cx="1016100" cy="186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4"/>
            <p:cNvSpPr/>
            <p:nvPr/>
          </p:nvSpPr>
          <p:spPr>
            <a:xfrm>
              <a:off x="7862700" y="2444725"/>
              <a:ext cx="1016100" cy="186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5" name="Google Shape;315;p34"/>
          <p:cNvGrpSpPr/>
          <p:nvPr/>
        </p:nvGrpSpPr>
        <p:grpSpPr>
          <a:xfrm>
            <a:off x="4495800" y="4138775"/>
            <a:ext cx="2375025" cy="692114"/>
            <a:chOff x="4495800" y="4138775"/>
            <a:chExt cx="2375025" cy="692114"/>
          </a:xfrm>
        </p:grpSpPr>
        <p:sp>
          <p:nvSpPr>
            <p:cNvPr id="316" name="Google Shape;316;p34"/>
            <p:cNvSpPr/>
            <p:nvPr/>
          </p:nvSpPr>
          <p:spPr>
            <a:xfrm>
              <a:off x="4516950" y="4138775"/>
              <a:ext cx="9738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4"/>
            <p:cNvSpPr/>
            <p:nvPr/>
          </p:nvSpPr>
          <p:spPr>
            <a:xfrm>
              <a:off x="5897025" y="4138775"/>
              <a:ext cx="9738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34"/>
            <p:cNvSpPr/>
            <p:nvPr/>
          </p:nvSpPr>
          <p:spPr>
            <a:xfrm>
              <a:off x="4495800" y="4644889"/>
              <a:ext cx="1016100" cy="186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34"/>
            <p:cNvSpPr/>
            <p:nvPr/>
          </p:nvSpPr>
          <p:spPr>
            <a:xfrm>
              <a:off x="5851822" y="4644889"/>
              <a:ext cx="1016100" cy="186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 assumes </a:t>
            </a:r>
            <a:r>
              <a:rPr b="1" lang="en"/>
              <a:t>class-conditional </a:t>
            </a:r>
            <a:r>
              <a:rPr lang="en"/>
              <a:t>label noise</a:t>
            </a:r>
            <a:endParaRPr/>
          </a:p>
        </p:txBody>
      </p:sp>
      <p:pic>
        <p:nvPicPr>
          <p:cNvPr id="325" name="Google Shape;32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4003" cy="4933654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7" name="Google Shape;327;p35"/>
          <p:cNvSpPr/>
          <p:nvPr/>
        </p:nvSpPr>
        <p:spPr>
          <a:xfrm>
            <a:off x="55450" y="2810525"/>
            <a:ext cx="7827900" cy="21081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5"/>
          <p:cNvSpPr txBox="1"/>
          <p:nvPr>
            <p:ph idx="1" type="body"/>
          </p:nvPr>
        </p:nvSpPr>
        <p:spPr>
          <a:xfrm>
            <a:off x="0" y="381000"/>
            <a:ext cx="2257800" cy="2480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29" name="Google Shape;329;p35"/>
          <p:cNvSpPr txBox="1"/>
          <p:nvPr/>
        </p:nvSpPr>
        <p:spPr>
          <a:xfrm>
            <a:off x="55450" y="508000"/>
            <a:ext cx="2174100" cy="22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What does uniform label noise look like?</a:t>
            </a:r>
            <a:endParaRPr sz="1600">
              <a:solidFill>
                <a:schemeClr val="dk1"/>
              </a:solidFill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900">
                <a:solidFill>
                  <a:srgbClr val="073763"/>
                </a:solidFill>
              </a:rPr>
              <a:t>Goldberger and BenReuven (2017) Arazo et al. (2019)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330" name="Google Shape;33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8700" y="656000"/>
            <a:ext cx="5361423" cy="2154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3279" y="656000"/>
            <a:ext cx="1260721" cy="215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79475" y="656000"/>
            <a:ext cx="1260726" cy="214674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5"/>
          <p:cNvSpPr/>
          <p:nvPr/>
        </p:nvSpPr>
        <p:spPr>
          <a:xfrm>
            <a:off x="7848625" y="2335375"/>
            <a:ext cx="747900" cy="134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4" name="Google Shape;334;p35"/>
          <p:cNvGrpSpPr/>
          <p:nvPr/>
        </p:nvGrpSpPr>
        <p:grpSpPr>
          <a:xfrm>
            <a:off x="3048000" y="2444725"/>
            <a:ext cx="5665500" cy="296400"/>
            <a:chOff x="3048000" y="2444725"/>
            <a:chExt cx="5665500" cy="296400"/>
          </a:xfrm>
        </p:grpSpPr>
        <p:sp>
          <p:nvSpPr>
            <p:cNvPr id="335" name="Google Shape;335;p35"/>
            <p:cNvSpPr/>
            <p:nvPr/>
          </p:nvSpPr>
          <p:spPr>
            <a:xfrm>
              <a:off x="3048000" y="2444725"/>
              <a:ext cx="423300" cy="186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4378800" y="2444725"/>
              <a:ext cx="423300" cy="186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5210250" y="2444725"/>
              <a:ext cx="11115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7140225" y="2444725"/>
              <a:ext cx="379800" cy="186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8499000" y="2444725"/>
              <a:ext cx="214500" cy="186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40" name="Google Shape;340;p35"/>
          <p:cNvCxnSpPr/>
          <p:nvPr/>
        </p:nvCxnSpPr>
        <p:spPr>
          <a:xfrm>
            <a:off x="1037175" y="1883825"/>
            <a:ext cx="10866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41" name="Google Shape;341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65450" y="1975561"/>
            <a:ext cx="812400" cy="2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10250" y="1975561"/>
            <a:ext cx="812400" cy="2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11475" y="1975561"/>
            <a:ext cx="812400" cy="2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71775" y="1975561"/>
            <a:ext cx="812400" cy="26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5"/>
          <p:cNvSpPr/>
          <p:nvPr/>
        </p:nvSpPr>
        <p:spPr>
          <a:xfrm>
            <a:off x="2504750" y="2335375"/>
            <a:ext cx="747900" cy="98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35"/>
          <p:cNvSpPr/>
          <p:nvPr/>
        </p:nvSpPr>
        <p:spPr>
          <a:xfrm>
            <a:off x="3865450" y="2335375"/>
            <a:ext cx="747900" cy="98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5"/>
          <p:cNvSpPr/>
          <p:nvPr/>
        </p:nvSpPr>
        <p:spPr>
          <a:xfrm>
            <a:off x="5226150" y="2335375"/>
            <a:ext cx="747900" cy="98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5"/>
          <p:cNvSpPr/>
          <p:nvPr/>
        </p:nvSpPr>
        <p:spPr>
          <a:xfrm>
            <a:off x="6586850" y="2335375"/>
            <a:ext cx="747900" cy="98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9" name="Google Shape;349;p35"/>
          <p:cNvGrpSpPr/>
          <p:nvPr/>
        </p:nvGrpSpPr>
        <p:grpSpPr>
          <a:xfrm>
            <a:off x="2427100" y="1961450"/>
            <a:ext cx="6444675" cy="296400"/>
            <a:chOff x="2427100" y="1961450"/>
            <a:chExt cx="6444675" cy="296400"/>
          </a:xfrm>
        </p:grpSpPr>
        <p:sp>
          <p:nvSpPr>
            <p:cNvPr id="350" name="Google Shape;350;p35"/>
            <p:cNvSpPr/>
            <p:nvPr/>
          </p:nvSpPr>
          <p:spPr>
            <a:xfrm>
              <a:off x="2427100" y="1961450"/>
              <a:ext cx="9738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3851400" y="1961450"/>
              <a:ext cx="9084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5210250" y="1961450"/>
              <a:ext cx="9084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6560250" y="1961450"/>
              <a:ext cx="9738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7897975" y="1961450"/>
              <a:ext cx="9738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5" name="Google Shape;355;p35"/>
          <p:cNvGrpSpPr/>
          <p:nvPr/>
        </p:nvGrpSpPr>
        <p:grpSpPr>
          <a:xfrm>
            <a:off x="4684950" y="2716475"/>
            <a:ext cx="3689875" cy="933025"/>
            <a:chOff x="4684950" y="2716475"/>
            <a:chExt cx="3689875" cy="933025"/>
          </a:xfrm>
        </p:grpSpPr>
        <p:sp>
          <p:nvSpPr>
            <p:cNvPr id="356" name="Google Shape;356;p35"/>
            <p:cNvSpPr txBox="1"/>
            <p:nvPr/>
          </p:nvSpPr>
          <p:spPr>
            <a:xfrm>
              <a:off x="5510400" y="3033900"/>
              <a:ext cx="27588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Fictitious examples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(</a:t>
              </a:r>
              <a:r>
                <a:rPr b="1" lang="en"/>
                <a:t>not</a:t>
              </a:r>
              <a:r>
                <a:rPr lang="en"/>
                <a:t> naturally occurring)</a:t>
              </a:r>
              <a:endParaRPr/>
            </a:p>
          </p:txBody>
        </p:sp>
        <p:cxnSp>
          <p:nvCxnSpPr>
            <p:cNvPr id="357" name="Google Shape;357;p35"/>
            <p:cNvCxnSpPr/>
            <p:nvPr/>
          </p:nvCxnSpPr>
          <p:spPr>
            <a:xfrm rot="10800000">
              <a:off x="4684950" y="2744725"/>
              <a:ext cx="888900" cy="4443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58" name="Google Shape;358;p35"/>
            <p:cNvCxnSpPr>
              <a:endCxn id="332" idx="2"/>
            </p:cNvCxnSpPr>
            <p:nvPr/>
          </p:nvCxnSpPr>
          <p:spPr>
            <a:xfrm rot="10800000">
              <a:off x="5809837" y="2802749"/>
              <a:ext cx="434100" cy="2382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59" name="Google Shape;359;p35"/>
            <p:cNvCxnSpPr/>
            <p:nvPr/>
          </p:nvCxnSpPr>
          <p:spPr>
            <a:xfrm flipH="1" rot="10800000">
              <a:off x="7281325" y="2716475"/>
              <a:ext cx="1093500" cy="4938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60" name="Google Shape;360;p35"/>
            <p:cNvCxnSpPr/>
            <p:nvPr/>
          </p:nvCxnSpPr>
          <p:spPr>
            <a:xfrm flipH="1" rot="10800000">
              <a:off x="6695625" y="2758825"/>
              <a:ext cx="508200" cy="3174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/>
          <p:nvPr>
            <p:ph type="title"/>
          </p:nvPr>
        </p:nvSpPr>
        <p:spPr>
          <a:xfrm>
            <a:off x="127000" y="203175"/>
            <a:ext cx="90171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Does label noise matter? Deep learning is robust to label noise… right?</a:t>
            </a:r>
            <a:endParaRPr sz="2200"/>
          </a:p>
        </p:txBody>
      </p:sp>
      <p:sp>
        <p:nvSpPr>
          <p:cNvPr id="366" name="Google Shape;366;p36"/>
          <p:cNvSpPr txBox="1"/>
          <p:nvPr>
            <p:ph idx="1" type="body"/>
          </p:nvPr>
        </p:nvSpPr>
        <p:spPr>
          <a:xfrm>
            <a:off x="164425" y="934775"/>
            <a:ext cx="8520600" cy="3679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73763"/>
                </a:solidFill>
              </a:rPr>
              <a:t>(Jindal et al. ICDM 2016), (Krause et al. ECCV 2016)</a:t>
            </a:r>
            <a:r>
              <a:rPr lang="en">
                <a:solidFill>
                  <a:srgbClr val="073763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suggest that “with enough data, learning is possible with arbitrary amounts of uniformly random label noise”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</a:rPr>
              <a:t>Quotes across the literature:</a:t>
            </a:r>
            <a:endParaRPr u="sng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“label noise may be a limited issue if networks are trained on billions of images” </a:t>
            </a:r>
            <a:r>
              <a:rPr i="1" lang="en" sz="1400">
                <a:solidFill>
                  <a:srgbClr val="073763"/>
                </a:solidFill>
              </a:rPr>
              <a:t>(Mahajan et al. ECCV 2018)</a:t>
            </a:r>
            <a:endParaRPr i="1" sz="1400">
              <a:solidFill>
                <a:srgbClr val="073763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“it seems the scale of data can overpower noise in the label space”  </a:t>
            </a:r>
            <a:br>
              <a:rPr lang="en">
                <a:solidFill>
                  <a:schemeClr val="dk1"/>
                </a:solidFill>
              </a:rPr>
            </a:br>
            <a:r>
              <a:rPr i="1" lang="en" sz="1400">
                <a:solidFill>
                  <a:srgbClr val="073763"/>
                </a:solidFill>
              </a:rPr>
              <a:t>(Sun et al. ICCV 2017)</a:t>
            </a:r>
            <a:endParaRPr i="1" sz="1400">
              <a:solidFill>
                <a:srgbClr val="073763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“Succes</a:t>
            </a:r>
            <a:r>
              <a:rPr lang="en">
                <a:solidFill>
                  <a:srgbClr val="000000"/>
                </a:solidFill>
              </a:rPr>
              <a:t>sful learning is possible with an arbitrary amount of noise” </a:t>
            </a:r>
            <a:br>
              <a:rPr lang="en">
                <a:solidFill>
                  <a:srgbClr val="000000"/>
                </a:solidFill>
              </a:rPr>
            </a:br>
            <a:r>
              <a:rPr i="1" lang="en" sz="1400">
                <a:solidFill>
                  <a:srgbClr val="073763"/>
                </a:solidFill>
              </a:rPr>
              <a:t>(Rolnick et al. arXiv 2017)</a:t>
            </a:r>
            <a:endParaRPr i="1" sz="1400"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“[Neural networks] miraculously avoid bad minima [caused by label errors].”</a:t>
            </a:r>
            <a:br>
              <a:rPr lang="en">
                <a:solidFill>
                  <a:srgbClr val="000000"/>
                </a:solidFill>
              </a:rPr>
            </a:br>
            <a:r>
              <a:rPr i="1" lang="en" sz="1400">
                <a:solidFill>
                  <a:srgbClr val="073763"/>
                </a:solidFill>
              </a:rPr>
              <a:t>(Huang et al. PMLR 2019) </a:t>
            </a:r>
            <a:endParaRPr sz="14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3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8" name="Google Shape;368;p36"/>
          <p:cNvSpPr/>
          <p:nvPr/>
        </p:nvSpPr>
        <p:spPr>
          <a:xfrm>
            <a:off x="781900" y="2124150"/>
            <a:ext cx="4614000" cy="300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69" name="Google Shape;369;p36"/>
          <p:cNvSpPr/>
          <p:nvPr/>
        </p:nvSpPr>
        <p:spPr>
          <a:xfrm>
            <a:off x="1663075" y="2690000"/>
            <a:ext cx="5736900" cy="300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70" name="Google Shape;370;p36"/>
          <p:cNvSpPr/>
          <p:nvPr/>
        </p:nvSpPr>
        <p:spPr>
          <a:xfrm>
            <a:off x="781900" y="3185275"/>
            <a:ext cx="6511200" cy="300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71" name="Google Shape;371;p36"/>
          <p:cNvSpPr/>
          <p:nvPr/>
        </p:nvSpPr>
        <p:spPr>
          <a:xfrm>
            <a:off x="2609175" y="3680550"/>
            <a:ext cx="5610600" cy="300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72" name="Google Shape;372;p36"/>
          <p:cNvSpPr/>
          <p:nvPr/>
        </p:nvSpPr>
        <p:spPr>
          <a:xfrm>
            <a:off x="3948375" y="1319663"/>
            <a:ext cx="2932200" cy="300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73" name="Google Shape;373;p36"/>
          <p:cNvSpPr txBox="1"/>
          <p:nvPr>
            <p:ph idx="1" type="body"/>
          </p:nvPr>
        </p:nvSpPr>
        <p:spPr>
          <a:xfrm>
            <a:off x="237650" y="934775"/>
            <a:ext cx="8297100" cy="3532800"/>
          </a:xfrm>
          <a:prstGeom prst="rect">
            <a:avLst/>
          </a:prstGeom>
          <a:solidFill>
            <a:srgbClr val="FFFFFF">
              <a:alpha val="754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74" name="Google Shape;374;p36"/>
          <p:cNvSpPr txBox="1"/>
          <p:nvPr>
            <p:ph idx="1" type="body"/>
          </p:nvPr>
        </p:nvSpPr>
        <p:spPr>
          <a:xfrm>
            <a:off x="467625" y="1416725"/>
            <a:ext cx="8297100" cy="24849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2000">
                <a:solidFill>
                  <a:schemeClr val="dk1"/>
                </a:solidFill>
              </a:rPr>
            </a:br>
            <a:br>
              <a:rPr lang="en" sz="2000">
                <a:solidFill>
                  <a:schemeClr val="dk1"/>
                </a:solidFill>
              </a:rPr>
            </a:br>
            <a:r>
              <a:rPr lang="en" sz="2000">
                <a:solidFill>
                  <a:schemeClr val="dk1"/>
                </a:solidFill>
              </a:rPr>
              <a:t>These results assume uniformly random label noise and usually don’t apply to </a:t>
            </a:r>
            <a:r>
              <a:rPr b="1" lang="en" sz="2000">
                <a:solidFill>
                  <a:schemeClr val="dk1"/>
                </a:solidFill>
              </a:rPr>
              <a:t>real-world settings</a:t>
            </a:r>
            <a:r>
              <a:rPr lang="en" sz="2000">
                <a:solidFill>
                  <a:schemeClr val="dk1"/>
                </a:solidFill>
              </a:rPr>
              <a:t>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75" name="Google Shape;375;p36"/>
          <p:cNvSpPr/>
          <p:nvPr/>
        </p:nvSpPr>
        <p:spPr>
          <a:xfrm>
            <a:off x="3085725" y="2234150"/>
            <a:ext cx="3294900" cy="296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7"/>
          <p:cNvSpPr txBox="1"/>
          <p:nvPr>
            <p:ph type="title"/>
          </p:nvPr>
        </p:nvSpPr>
        <p:spPr>
          <a:xfrm>
            <a:off x="237650" y="203175"/>
            <a:ext cx="8856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Noise that we will NOT cover in this lecture.</a:t>
            </a:r>
            <a:endParaRPr/>
          </a:p>
        </p:txBody>
      </p:sp>
      <p:sp>
        <p:nvSpPr>
          <p:cNvPr id="381" name="Google Shape;381;p37"/>
          <p:cNvSpPr txBox="1"/>
          <p:nvPr>
            <p:ph idx="1" type="body"/>
          </p:nvPr>
        </p:nvSpPr>
        <p:spPr>
          <a:xfrm>
            <a:off x="164425" y="934775"/>
            <a:ext cx="43440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Noise in Data</a:t>
            </a:r>
            <a:br>
              <a:rPr lang="en"/>
            </a:br>
            <a:endParaRPr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Blurry images, adversarial examples, typos in text, background noise in audio</a:t>
            </a:r>
            <a:br>
              <a:rPr lang="en" sz="1400"/>
            </a:br>
            <a:endParaRPr sz="1000"/>
          </a:p>
        </p:txBody>
      </p:sp>
      <p:sp>
        <p:nvSpPr>
          <p:cNvPr id="382" name="Google Shape;382;p3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3" name="Google Shape;38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552" y="1418152"/>
            <a:ext cx="2927903" cy="161887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7"/>
          <p:cNvSpPr txBox="1"/>
          <p:nvPr/>
        </p:nvSpPr>
        <p:spPr>
          <a:xfrm>
            <a:off x="882500" y="2636825"/>
            <a:ext cx="2928000" cy="400200"/>
          </a:xfrm>
          <a:prstGeom prst="rect">
            <a:avLst/>
          </a:prstGeom>
          <a:solidFill>
            <a:srgbClr val="FFFFFF">
              <a:alpha val="547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222222"/>
                </a:solidFill>
              </a:rPr>
              <a:t>Label: Sidewalk</a:t>
            </a:r>
            <a:endParaRPr/>
          </a:p>
        </p:txBody>
      </p:sp>
      <p:grpSp>
        <p:nvGrpSpPr>
          <p:cNvPr id="385" name="Google Shape;385;p37"/>
          <p:cNvGrpSpPr/>
          <p:nvPr/>
        </p:nvGrpSpPr>
        <p:grpSpPr>
          <a:xfrm>
            <a:off x="4917725" y="934775"/>
            <a:ext cx="4176975" cy="2261250"/>
            <a:chOff x="4917725" y="934775"/>
            <a:chExt cx="4176975" cy="2261250"/>
          </a:xfrm>
        </p:grpSpPr>
        <p:sp>
          <p:nvSpPr>
            <p:cNvPr id="386" name="Google Shape;386;p37"/>
            <p:cNvSpPr txBox="1"/>
            <p:nvPr/>
          </p:nvSpPr>
          <p:spPr>
            <a:xfrm>
              <a:off x="5016500" y="934775"/>
              <a:ext cx="4078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800">
                  <a:solidFill>
                    <a:srgbClr val="222222"/>
                  </a:solidFill>
                </a:rPr>
                <a:t>Annotator Label Noise</a:t>
              </a:r>
              <a:endParaRPr>
                <a:solidFill>
                  <a:srgbClr val="222222"/>
                </a:solidFill>
              </a:endParaRPr>
            </a:p>
          </p:txBody>
        </p:sp>
        <p:pic>
          <p:nvPicPr>
            <p:cNvPr id="387" name="Google Shape;387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47191" y="2449262"/>
              <a:ext cx="257054" cy="257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47183" y="2099471"/>
              <a:ext cx="257054" cy="257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Google Shape;389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47191" y="1749679"/>
              <a:ext cx="257054" cy="257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0" name="Google Shape;390;p37"/>
            <p:cNvSpPr txBox="1"/>
            <p:nvPr/>
          </p:nvSpPr>
          <p:spPr>
            <a:xfrm>
              <a:off x="7255700" y="1705875"/>
              <a:ext cx="16020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222222"/>
                  </a:solidFill>
                </a:rPr>
                <a:t>Annotation: Sports Car</a:t>
              </a:r>
              <a:endParaRPr sz="1000">
                <a:solidFill>
                  <a:srgbClr val="222222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222222"/>
                  </a:solidFill>
                </a:rPr>
                <a:t>Annotation: Toy Car</a:t>
              </a:r>
              <a:endParaRPr sz="1000">
                <a:solidFill>
                  <a:srgbClr val="222222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222222"/>
                  </a:solidFill>
                </a:rPr>
                <a:t>Annotation: Toy Car</a:t>
              </a:r>
              <a:endParaRPr sz="1000"/>
            </a:p>
          </p:txBody>
        </p:sp>
        <p:sp>
          <p:nvSpPr>
            <p:cNvPr id="391" name="Google Shape;391;p37"/>
            <p:cNvSpPr txBox="1"/>
            <p:nvPr/>
          </p:nvSpPr>
          <p:spPr>
            <a:xfrm>
              <a:off x="6847163" y="1721500"/>
              <a:ext cx="257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chemeClr val="lt1"/>
                  </a:solidFill>
                </a:rPr>
                <a:t>1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392" name="Google Shape;392;p37"/>
            <p:cNvSpPr txBox="1"/>
            <p:nvPr/>
          </p:nvSpPr>
          <p:spPr>
            <a:xfrm>
              <a:off x="6847150" y="2058650"/>
              <a:ext cx="257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chemeClr val="lt1"/>
                  </a:solidFill>
                </a:rPr>
                <a:t>2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393" name="Google Shape;393;p37"/>
            <p:cNvSpPr txBox="1"/>
            <p:nvPr/>
          </p:nvSpPr>
          <p:spPr>
            <a:xfrm>
              <a:off x="6847163" y="2395800"/>
              <a:ext cx="257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chemeClr val="lt1"/>
                  </a:solidFill>
                </a:rPr>
                <a:t>3</a:t>
              </a:r>
              <a:endParaRPr>
                <a:solidFill>
                  <a:schemeClr val="lt1"/>
                </a:solidFill>
              </a:endParaRPr>
            </a:p>
          </p:txBody>
        </p:sp>
        <p:pic>
          <p:nvPicPr>
            <p:cNvPr id="394" name="Google Shape;394;p3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917725" y="1418150"/>
              <a:ext cx="1777975" cy="1777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5" name="Google Shape;395;p37"/>
          <p:cNvSpPr txBox="1"/>
          <p:nvPr/>
        </p:nvSpPr>
        <p:spPr>
          <a:xfrm>
            <a:off x="4543800" y="3789663"/>
            <a:ext cx="460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222222"/>
                </a:solidFill>
              </a:rPr>
              <a:t>CL assumes </a:t>
            </a:r>
            <a:r>
              <a:rPr b="1" lang="en" sz="1800" u="sng">
                <a:solidFill>
                  <a:srgbClr val="222222"/>
                </a:solidFill>
              </a:rPr>
              <a:t>one</a:t>
            </a:r>
            <a:r>
              <a:rPr lang="en" sz="1800">
                <a:solidFill>
                  <a:srgbClr val="222222"/>
                </a:solidFill>
              </a:rPr>
              <a:t> annotation per example</a:t>
            </a:r>
            <a:endParaRPr sz="1800"/>
          </a:p>
        </p:txBody>
      </p:sp>
      <p:sp>
        <p:nvSpPr>
          <p:cNvPr id="396" name="Google Shape;396;p37"/>
          <p:cNvSpPr txBox="1"/>
          <p:nvPr/>
        </p:nvSpPr>
        <p:spPr>
          <a:xfrm>
            <a:off x="237650" y="3809200"/>
            <a:ext cx="438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222222"/>
                </a:solidFill>
              </a:rPr>
              <a:t>CL assumes </a:t>
            </a:r>
            <a:r>
              <a:rPr b="1" lang="en" sz="1800" u="sng">
                <a:solidFill>
                  <a:srgbClr val="222222"/>
                </a:solidFill>
              </a:rPr>
              <a:t>labels</a:t>
            </a:r>
            <a:r>
              <a:rPr b="1" lang="en" sz="1800">
                <a:solidFill>
                  <a:srgbClr val="222222"/>
                </a:solidFill>
              </a:rPr>
              <a:t> </a:t>
            </a:r>
            <a:r>
              <a:rPr lang="en" sz="1800">
                <a:solidFill>
                  <a:srgbClr val="222222"/>
                </a:solidFill>
              </a:rPr>
              <a:t>are noisy, not data.</a:t>
            </a:r>
            <a:endParaRPr/>
          </a:p>
        </p:txBody>
      </p:sp>
      <p:sp>
        <p:nvSpPr>
          <p:cNvPr id="397" name="Google Shape;397;p37"/>
          <p:cNvSpPr txBox="1"/>
          <p:nvPr/>
        </p:nvSpPr>
        <p:spPr>
          <a:xfrm>
            <a:off x="4993300" y="3263300"/>
            <a:ext cx="1669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73763"/>
                </a:solidFill>
                <a:highlight>
                  <a:srgbClr val="FFFFFF"/>
                </a:highlight>
              </a:rPr>
              <a:t>Dawid</a:t>
            </a:r>
            <a:r>
              <a:rPr lang="en" sz="1000">
                <a:solidFill>
                  <a:srgbClr val="073763"/>
                </a:solidFill>
                <a:highlight>
                  <a:srgbClr val="FFFFFF"/>
                </a:highlight>
              </a:rPr>
              <a:t> and </a:t>
            </a:r>
            <a:r>
              <a:rPr b="1" lang="en" sz="1000">
                <a:solidFill>
                  <a:srgbClr val="073763"/>
                </a:solidFill>
                <a:highlight>
                  <a:srgbClr val="FFFFFF"/>
                </a:highlight>
              </a:rPr>
              <a:t>Skene</a:t>
            </a:r>
            <a:r>
              <a:rPr lang="en" sz="1000">
                <a:solidFill>
                  <a:srgbClr val="073763"/>
                </a:solidFill>
                <a:highlight>
                  <a:srgbClr val="FFFFFF"/>
                </a:highlight>
              </a:rPr>
              <a:t> (1979)</a:t>
            </a:r>
            <a:endParaRPr sz="1000">
              <a:solidFill>
                <a:srgbClr val="073763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methods for Learning with Noisy Labels</a:t>
            </a:r>
            <a:endParaRPr/>
          </a:p>
        </p:txBody>
      </p:sp>
      <p:sp>
        <p:nvSpPr>
          <p:cNvPr id="403" name="Google Shape;403;p38"/>
          <p:cNvSpPr txBox="1"/>
          <p:nvPr>
            <p:ph idx="1" type="body"/>
          </p:nvPr>
        </p:nvSpPr>
        <p:spPr>
          <a:xfrm>
            <a:off x="164425" y="1163375"/>
            <a:ext cx="4245300" cy="3425700"/>
          </a:xfrm>
          <a:prstGeom prst="rect">
            <a:avLst/>
          </a:prstGeom>
          <a:ln cap="flat" cmpd="sng" w="2857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Model-Centric Methods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“Change the Loss”</a:t>
            </a:r>
            <a:endParaRPr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Use loss from another network</a:t>
            </a:r>
            <a:endParaRPr sz="16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000"/>
              <a:buChar char="○"/>
            </a:pPr>
            <a:r>
              <a:rPr lang="en" sz="1000">
                <a:solidFill>
                  <a:srgbClr val="073763"/>
                </a:solidFill>
              </a:rPr>
              <a:t>Co-Teaching (Han et al., 2018) </a:t>
            </a:r>
            <a:endParaRPr sz="1000">
              <a:solidFill>
                <a:srgbClr val="073763"/>
              </a:solidFill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000"/>
              <a:buChar char="○"/>
            </a:pPr>
            <a:r>
              <a:rPr lang="en" sz="1000">
                <a:solidFill>
                  <a:srgbClr val="073763"/>
                </a:solidFill>
              </a:rPr>
              <a:t>MentorNet (Jiang et al., 2017)</a:t>
            </a:r>
            <a:endParaRPr sz="1000">
              <a:solidFill>
                <a:srgbClr val="073763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Modify loss directly</a:t>
            </a:r>
            <a:endParaRPr sz="1600"/>
          </a:p>
          <a:p>
            <a:pPr indent="-2921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000"/>
              <a:buChar char="○"/>
            </a:pPr>
            <a:r>
              <a:rPr lang="en" sz="1000">
                <a:solidFill>
                  <a:srgbClr val="073763"/>
                </a:solidFill>
              </a:rPr>
              <a:t>SCE-loss (Wang et al., 2019) </a:t>
            </a:r>
            <a:endParaRPr sz="1000"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00"/>
              <a:t>Importance reweighting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900">
                <a:solidFill>
                  <a:srgbClr val="073763"/>
                </a:solidFill>
              </a:rPr>
              <a:t>(Liu &amp; Tao, 2015; Patrini et al., 2017; Reed et al., 2015; Shu et al., 2019; Goldberger &amp; Ben-Reuven, 2017)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3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5" name="Google Shape;405;p38"/>
          <p:cNvSpPr txBox="1"/>
          <p:nvPr>
            <p:ph idx="1" type="body"/>
          </p:nvPr>
        </p:nvSpPr>
        <p:spPr>
          <a:xfrm>
            <a:off x="4557200" y="1163375"/>
            <a:ext cx="4452600" cy="3425700"/>
          </a:xfrm>
          <a:prstGeom prst="rect">
            <a:avLst/>
          </a:prstGeom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Data-Centric Methods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“Change the Data”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Find label errors in datasets</a:t>
            </a:r>
            <a:endParaRPr sz="1000"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Then learn with(out) noisy labels by providing cleaned data for training</a:t>
            </a:r>
            <a:endParaRPr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000"/>
              <a:buChar char="○"/>
            </a:pPr>
            <a:r>
              <a:rPr lang="en" sz="1000">
                <a:solidFill>
                  <a:srgbClr val="073763"/>
                </a:solidFill>
              </a:rPr>
              <a:t>(Pleiss et al., 2020; Yu et al., ICML, 2019; Li et al., ICLR, 2020; Wei et al., CVPR, 2020, Northcutt et al., JAIR, 2021)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br>
              <a:rPr lang="en" sz="1400">
                <a:solidFill>
                  <a:srgbClr val="FF0000"/>
                </a:solidFill>
              </a:rPr>
            </a:br>
            <a:r>
              <a:rPr lang="en" sz="1400">
                <a:solidFill>
                  <a:srgbClr val="FF0000"/>
                </a:solidFill>
              </a:rPr>
              <a:t>	     </a:t>
            </a:r>
            <a:endParaRPr/>
          </a:p>
        </p:txBody>
      </p:sp>
      <p:sp>
        <p:nvSpPr>
          <p:cNvPr id="406" name="Google Shape;406;p38"/>
          <p:cNvSpPr txBox="1"/>
          <p:nvPr/>
        </p:nvSpPr>
        <p:spPr>
          <a:xfrm>
            <a:off x="5696125" y="3812900"/>
            <a:ext cx="204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This lecture</a:t>
            </a:r>
            <a:endParaRPr/>
          </a:p>
        </p:txBody>
      </p:sp>
      <p:sp>
        <p:nvSpPr>
          <p:cNvPr id="407" name="Google Shape;407;p38"/>
          <p:cNvSpPr/>
          <p:nvPr/>
        </p:nvSpPr>
        <p:spPr>
          <a:xfrm>
            <a:off x="670275" y="4119225"/>
            <a:ext cx="362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We’ll see later why these approaches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propagate error to the learned model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3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39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5" name="Google Shape;415;p39"/>
          <p:cNvSpPr/>
          <p:nvPr/>
        </p:nvSpPr>
        <p:spPr>
          <a:xfrm>
            <a:off x="2797500" y="1216225"/>
            <a:ext cx="3549000" cy="304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9"/>
          <p:cNvSpPr txBox="1"/>
          <p:nvPr/>
        </p:nvSpPr>
        <p:spPr>
          <a:xfrm>
            <a:off x="2916900" y="1320875"/>
            <a:ext cx="31614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Organization for this part of the talk: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What is confident learning?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Situate confident learning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Noise + related work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How does CL work? (methods)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Comparison with other methods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Why does CL work? (theory)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Intuitions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Principles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Label errors on ML benchmarks</a:t>
            </a:r>
            <a:endParaRPr/>
          </a:p>
        </p:txBody>
      </p:sp>
      <p:sp>
        <p:nvSpPr>
          <p:cNvPr id="417" name="Google Shape;417;p39"/>
          <p:cNvSpPr txBox="1"/>
          <p:nvPr/>
        </p:nvSpPr>
        <p:spPr>
          <a:xfrm>
            <a:off x="2799628" y="2328097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418" name="Google Shape;418;p39"/>
          <p:cNvSpPr txBox="1"/>
          <p:nvPr/>
        </p:nvSpPr>
        <p:spPr>
          <a:xfrm>
            <a:off x="2799628" y="1919345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419" name="Google Shape;419;p39"/>
          <p:cNvSpPr txBox="1"/>
          <p:nvPr/>
        </p:nvSpPr>
        <p:spPr>
          <a:xfrm>
            <a:off x="2799628" y="1690745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420" name="Google Shape;420;p39"/>
          <p:cNvSpPr/>
          <p:nvPr/>
        </p:nvSpPr>
        <p:spPr>
          <a:xfrm>
            <a:off x="2914025" y="2472651"/>
            <a:ext cx="3173100" cy="222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How does confident learning work?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40"/>
          <p:cNvSpPr txBox="1"/>
          <p:nvPr>
            <p:ph idx="1" type="body"/>
          </p:nvPr>
        </p:nvSpPr>
        <p:spPr>
          <a:xfrm>
            <a:off x="164425" y="815475"/>
            <a:ext cx="8732700" cy="3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Directly estimate the joint distribution of observed noisy labels and latent true labels.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4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28" name="Google Shape;428;p40"/>
          <p:cNvGrpSpPr/>
          <p:nvPr/>
        </p:nvGrpSpPr>
        <p:grpSpPr>
          <a:xfrm>
            <a:off x="2287972" y="1454965"/>
            <a:ext cx="4419967" cy="2651195"/>
            <a:chOff x="2318100" y="1257475"/>
            <a:chExt cx="3886027" cy="2192701"/>
          </a:xfrm>
        </p:grpSpPr>
        <p:pic>
          <p:nvPicPr>
            <p:cNvPr id="429" name="Google Shape;429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18100" y="1257475"/>
              <a:ext cx="3886027" cy="2192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" name="Google Shape;430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25156" y="1440672"/>
              <a:ext cx="969775" cy="3472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1" name="Google Shape;431;p40"/>
            <p:cNvSpPr/>
            <p:nvPr/>
          </p:nvSpPr>
          <p:spPr>
            <a:xfrm>
              <a:off x="2335400" y="1257475"/>
              <a:ext cx="959400" cy="217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2" name="Google Shape;432;p40"/>
          <p:cNvGrpSpPr/>
          <p:nvPr/>
        </p:nvGrpSpPr>
        <p:grpSpPr>
          <a:xfrm>
            <a:off x="237650" y="1886373"/>
            <a:ext cx="2058347" cy="1131452"/>
            <a:chOff x="237650" y="1886373"/>
            <a:chExt cx="2058347" cy="1131452"/>
          </a:xfrm>
        </p:grpSpPr>
        <p:cxnSp>
          <p:nvCxnSpPr>
            <p:cNvPr id="433" name="Google Shape;433;p40"/>
            <p:cNvCxnSpPr>
              <a:stCxn id="430" idx="1"/>
              <a:endCxn id="434" idx="3"/>
            </p:cNvCxnSpPr>
            <p:nvPr/>
          </p:nvCxnSpPr>
          <p:spPr>
            <a:xfrm flipH="1">
              <a:off x="1050997" y="1886373"/>
              <a:ext cx="1245000" cy="1731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35" name="Google Shape;435;p40"/>
            <p:cNvCxnSpPr>
              <a:stCxn id="430" idx="1"/>
              <a:endCxn id="436" idx="3"/>
            </p:cNvCxnSpPr>
            <p:nvPr/>
          </p:nvCxnSpPr>
          <p:spPr>
            <a:xfrm flipH="1">
              <a:off x="989797" y="1886373"/>
              <a:ext cx="1306200" cy="9963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37" name="Google Shape;437;p40"/>
            <p:cNvCxnSpPr>
              <a:endCxn id="438" idx="3"/>
            </p:cNvCxnSpPr>
            <p:nvPr/>
          </p:nvCxnSpPr>
          <p:spPr>
            <a:xfrm flipH="1">
              <a:off x="916846" y="1886392"/>
              <a:ext cx="1360800" cy="5529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434" name="Google Shape;434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7650" y="1908017"/>
              <a:ext cx="813350" cy="3031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" name="Google Shape;438;p4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71813" y="2304217"/>
              <a:ext cx="545034" cy="270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Google Shape;436;p4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98875" y="2747663"/>
              <a:ext cx="690900" cy="2701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9" name="Google Shape;439;p40"/>
          <p:cNvGrpSpPr/>
          <p:nvPr/>
        </p:nvGrpSpPr>
        <p:grpSpPr>
          <a:xfrm>
            <a:off x="1702150" y="3520025"/>
            <a:ext cx="6975300" cy="1338475"/>
            <a:chOff x="1702150" y="3520025"/>
            <a:chExt cx="6975300" cy="1338475"/>
          </a:xfrm>
        </p:grpSpPr>
        <p:sp>
          <p:nvSpPr>
            <p:cNvPr id="440" name="Google Shape;440;p40"/>
            <p:cNvSpPr txBox="1"/>
            <p:nvPr/>
          </p:nvSpPr>
          <p:spPr>
            <a:xfrm>
              <a:off x="1702150" y="4181400"/>
              <a:ext cx="6975300" cy="6771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Off-diagonals tell you what fraction of your dataset is mislabeled.</a:t>
              </a:r>
              <a:br>
                <a:rPr lang="en" sz="1600"/>
              </a:br>
              <a:r>
                <a:rPr lang="en" sz="1600"/>
                <a:t>	</a:t>
              </a:r>
              <a:r>
                <a:rPr i="1" lang="en" sz="1600"/>
                <a:t>	Example -- “3% of your cow images are actually foxes”</a:t>
              </a:r>
              <a:endParaRPr i="1" sz="1600"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4597700" y="3520025"/>
              <a:ext cx="906600" cy="5040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447" name="Google Shape;447;p4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8" name="Google Shape;448;p41"/>
          <p:cNvSpPr txBox="1"/>
          <p:nvPr>
            <p:ph idx="1" type="body"/>
          </p:nvPr>
        </p:nvSpPr>
        <p:spPr>
          <a:xfrm>
            <a:off x="341400" y="962400"/>
            <a:ext cx="8585700" cy="18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To estimate             and find label errors, confident learning requires two inputs:</a:t>
            </a:r>
            <a:endParaRPr sz="1600"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Noisy labels,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Predicted probabilities,</a:t>
            </a:r>
            <a:endParaRPr sz="1000"/>
          </a:p>
        </p:txBody>
      </p:sp>
      <p:pic>
        <p:nvPicPr>
          <p:cNvPr id="449" name="Google Shape;44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2000" y="1838075"/>
            <a:ext cx="979659" cy="2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1"/>
          <p:cNvPicPr preferRelativeResize="0"/>
          <p:nvPr/>
        </p:nvPicPr>
        <p:blipFill rotWithShape="1">
          <a:blip r:embed="rId3">
            <a:alphaModFix/>
          </a:blip>
          <a:srcRect b="0" l="19338" r="69097" t="0"/>
          <a:stretch/>
        </p:blipFill>
        <p:spPr>
          <a:xfrm>
            <a:off x="2053025" y="1545175"/>
            <a:ext cx="113300" cy="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1"/>
          <p:cNvSpPr txBox="1"/>
          <p:nvPr/>
        </p:nvSpPr>
        <p:spPr>
          <a:xfrm>
            <a:off x="176375" y="4579050"/>
            <a:ext cx="4325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rgbClr val="222222"/>
                </a:solidFill>
              </a:rPr>
              <a:t>Note: CL is scale-invariant w.r.t. outputs, i.e. raw logits work as well</a:t>
            </a:r>
            <a:endParaRPr/>
          </a:p>
        </p:txBody>
      </p:sp>
      <p:pic>
        <p:nvPicPr>
          <p:cNvPr id="452" name="Google Shape;45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9621" y="1043162"/>
            <a:ext cx="623572" cy="23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 rotWithShape="1">
          <a:blip r:embed="rId3">
            <a:alphaModFix/>
          </a:blip>
          <a:srcRect b="1710" l="0" r="0" t="0"/>
          <a:stretch/>
        </p:blipFill>
        <p:spPr>
          <a:xfrm>
            <a:off x="4844375" y="701814"/>
            <a:ext cx="4415675" cy="421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734114"/>
            <a:ext cx="4852126" cy="401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How does confident learning work?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42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Key idea: First we find thresholds as a proxy for the machine’s self-confidence,</a:t>
            </a:r>
            <a:br>
              <a:rPr lang="en"/>
            </a:br>
            <a:r>
              <a:rPr lang="en"/>
              <a:t>		  on average, for each task/class</a:t>
            </a:r>
            <a:endParaRPr/>
          </a:p>
        </p:txBody>
      </p:sp>
      <p:sp>
        <p:nvSpPr>
          <p:cNvPr id="459" name="Google Shape;459;p4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0" name="Google Shape;46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9362" y="1988977"/>
            <a:ext cx="4790725" cy="116555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42"/>
          <p:cNvSpPr/>
          <p:nvPr/>
        </p:nvSpPr>
        <p:spPr>
          <a:xfrm>
            <a:off x="5136450" y="2264825"/>
            <a:ext cx="790200" cy="486900"/>
          </a:xfrm>
          <a:prstGeom prst="roundRect">
            <a:avLst>
              <a:gd fmla="val 0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62" name="Google Shape;462;p42"/>
          <p:cNvSpPr/>
          <p:nvPr/>
        </p:nvSpPr>
        <p:spPr>
          <a:xfrm>
            <a:off x="3831175" y="2801050"/>
            <a:ext cx="931200" cy="289200"/>
          </a:xfrm>
          <a:prstGeom prst="roundRect">
            <a:avLst>
              <a:gd fmla="val 0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463" name="Google Shape;463;p42"/>
          <p:cNvPicPr preferRelativeResize="0"/>
          <p:nvPr/>
        </p:nvPicPr>
        <p:blipFill rotWithShape="1">
          <a:blip r:embed="rId3">
            <a:alphaModFix/>
          </a:blip>
          <a:srcRect b="35170" l="3207" r="93699" t="42674"/>
          <a:stretch/>
        </p:blipFill>
        <p:spPr>
          <a:xfrm>
            <a:off x="4561412" y="1382875"/>
            <a:ext cx="148174" cy="25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3"/>
          <p:cNvSpPr txBox="1"/>
          <p:nvPr/>
        </p:nvSpPr>
        <p:spPr>
          <a:xfrm>
            <a:off x="6564225" y="3744772"/>
            <a:ext cx="2519400" cy="831300"/>
          </a:xfrm>
          <a:prstGeom prst="rect">
            <a:avLst/>
          </a:prstGeom>
          <a:solidFill>
            <a:srgbClr val="FFFFFF">
              <a:alpha val="6983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Creating a matrix of counts to estimate the unnormalized joint distribution 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469" name="Google Shape;469;p43"/>
          <p:cNvPicPr preferRelativeResize="0"/>
          <p:nvPr/>
        </p:nvPicPr>
        <p:blipFill rotWithShape="1">
          <a:blip r:embed="rId3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4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471" name="Google Shape;471;p4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2" name="Google Shape;472;p43"/>
          <p:cNvPicPr preferRelativeResize="0"/>
          <p:nvPr/>
        </p:nvPicPr>
        <p:blipFill rotWithShape="1">
          <a:blip r:embed="rId4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3"/>
          <p:cNvPicPr preferRelativeResize="0"/>
          <p:nvPr/>
        </p:nvPicPr>
        <p:blipFill rotWithShape="1">
          <a:blip r:embed="rId5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3"/>
          <p:cNvPicPr preferRelativeResize="0"/>
          <p:nvPr/>
        </p:nvPicPr>
        <p:blipFill rotWithShape="1">
          <a:blip r:embed="rId6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5" name="Google Shape;475;p43"/>
          <p:cNvGrpSpPr/>
          <p:nvPr/>
        </p:nvGrpSpPr>
        <p:grpSpPr>
          <a:xfrm>
            <a:off x="238950" y="1896861"/>
            <a:ext cx="8656608" cy="902528"/>
            <a:chOff x="238950" y="1896861"/>
            <a:chExt cx="8656608" cy="902528"/>
          </a:xfrm>
        </p:grpSpPr>
        <p:grpSp>
          <p:nvGrpSpPr>
            <p:cNvPr id="476" name="Google Shape;476;p43"/>
            <p:cNvGrpSpPr/>
            <p:nvPr/>
          </p:nvGrpSpPr>
          <p:grpSpPr>
            <a:xfrm>
              <a:off x="238950" y="1987172"/>
              <a:ext cx="933597" cy="733753"/>
              <a:chOff x="1905175" y="3038172"/>
              <a:chExt cx="933597" cy="733753"/>
            </a:xfrm>
          </p:grpSpPr>
          <p:sp>
            <p:nvSpPr>
              <p:cNvPr id="477" name="Google Shape;477;p43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478" name="Google Shape;478;p43"/>
              <p:cNvSpPr/>
              <p:nvPr/>
            </p:nvSpPr>
            <p:spPr>
              <a:xfrm>
                <a:off x="2017900" y="3410650"/>
                <a:ext cx="148200" cy="1512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43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480" name="Google Shape;480;p43"/>
              <p:cNvSpPr/>
              <p:nvPr/>
            </p:nvSpPr>
            <p:spPr>
              <a:xfrm>
                <a:off x="2280625" y="3253925"/>
                <a:ext cx="148200" cy="3078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481" name="Google Shape;481;p43"/>
              <p:cNvCxnSpPr>
                <a:stCxn id="478" idx="2"/>
              </p:cNvCxnSpPr>
              <p:nvPr/>
            </p:nvCxnSpPr>
            <p:spPr>
              <a:xfrm>
                <a:off x="2092000" y="3561850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482" name="Google Shape;482;p43"/>
              <p:cNvSpPr txBox="1"/>
              <p:nvPr/>
            </p:nvSpPr>
            <p:spPr>
              <a:xfrm>
                <a:off x="1905175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dog  </a:t>
                </a:r>
                <a:endParaRPr sz="900"/>
              </a:p>
            </p:txBody>
          </p:sp>
          <p:sp>
            <p:nvSpPr>
              <p:cNvPr id="483" name="Google Shape;483;p43"/>
              <p:cNvSpPr txBox="1"/>
              <p:nvPr/>
            </p:nvSpPr>
            <p:spPr>
              <a:xfrm>
                <a:off x="1920411" y="3190572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0.3</a:t>
                </a:r>
                <a:endParaRPr sz="900"/>
              </a:p>
            </p:txBody>
          </p:sp>
          <p:sp>
            <p:nvSpPr>
              <p:cNvPr id="484" name="Google Shape;484;p43"/>
              <p:cNvSpPr txBox="1"/>
              <p:nvPr/>
            </p:nvSpPr>
            <p:spPr>
              <a:xfrm>
                <a:off x="2182878" y="3038172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0.7</a:t>
                </a:r>
                <a:endParaRPr sz="900"/>
              </a:p>
            </p:txBody>
          </p:sp>
          <p:sp>
            <p:nvSpPr>
              <p:cNvPr id="485" name="Google Shape;485;p43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</p:grpSp>
        <p:grpSp>
          <p:nvGrpSpPr>
            <p:cNvPr id="486" name="Google Shape;486;p43"/>
            <p:cNvGrpSpPr/>
            <p:nvPr/>
          </p:nvGrpSpPr>
          <p:grpSpPr>
            <a:xfrm>
              <a:off x="1339617" y="1980117"/>
              <a:ext cx="933597" cy="740808"/>
              <a:chOff x="1905175" y="3031117"/>
              <a:chExt cx="933597" cy="740808"/>
            </a:xfrm>
          </p:grpSpPr>
          <p:sp>
            <p:nvSpPr>
              <p:cNvPr id="487" name="Google Shape;487;p43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488" name="Google Shape;488;p43"/>
              <p:cNvSpPr/>
              <p:nvPr/>
            </p:nvSpPr>
            <p:spPr>
              <a:xfrm>
                <a:off x="2017900" y="3410650"/>
                <a:ext cx="148200" cy="1512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9" name="Google Shape;489;p43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490" name="Google Shape;490;p43"/>
              <p:cNvSpPr/>
              <p:nvPr/>
            </p:nvSpPr>
            <p:spPr>
              <a:xfrm>
                <a:off x="2280625" y="3253925"/>
                <a:ext cx="148200" cy="3078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491" name="Google Shape;491;p43"/>
              <p:cNvCxnSpPr>
                <a:stCxn id="488" idx="2"/>
              </p:cNvCxnSpPr>
              <p:nvPr/>
            </p:nvCxnSpPr>
            <p:spPr>
              <a:xfrm>
                <a:off x="2092000" y="3561850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492" name="Google Shape;492;p43"/>
              <p:cNvSpPr txBox="1"/>
              <p:nvPr/>
            </p:nvSpPr>
            <p:spPr>
              <a:xfrm>
                <a:off x="1905175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dog  </a:t>
                </a:r>
                <a:endParaRPr sz="900"/>
              </a:p>
            </p:txBody>
          </p:sp>
          <p:sp>
            <p:nvSpPr>
              <p:cNvPr id="493" name="Google Shape;493;p43"/>
              <p:cNvSpPr txBox="1"/>
              <p:nvPr/>
            </p:nvSpPr>
            <p:spPr>
              <a:xfrm>
                <a:off x="1920411" y="3190572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0.3</a:t>
                </a:r>
                <a:endParaRPr sz="900"/>
              </a:p>
            </p:txBody>
          </p:sp>
          <p:sp>
            <p:nvSpPr>
              <p:cNvPr id="494" name="Google Shape;494;p43"/>
              <p:cNvSpPr txBox="1"/>
              <p:nvPr/>
            </p:nvSpPr>
            <p:spPr>
              <a:xfrm>
                <a:off x="2182878" y="3031117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0.7</a:t>
                </a:r>
                <a:endParaRPr sz="900"/>
              </a:p>
            </p:txBody>
          </p:sp>
          <p:sp>
            <p:nvSpPr>
              <p:cNvPr id="495" name="Google Shape;495;p43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</p:grpSp>
        <p:grpSp>
          <p:nvGrpSpPr>
            <p:cNvPr id="496" name="Google Shape;496;p43"/>
            <p:cNvGrpSpPr/>
            <p:nvPr/>
          </p:nvGrpSpPr>
          <p:grpSpPr>
            <a:xfrm>
              <a:off x="4630328" y="1987172"/>
              <a:ext cx="933597" cy="733753"/>
              <a:chOff x="1905175" y="3038172"/>
              <a:chExt cx="933597" cy="733753"/>
            </a:xfrm>
          </p:grpSpPr>
          <p:sp>
            <p:nvSpPr>
              <p:cNvPr id="497" name="Google Shape;497;p43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498" name="Google Shape;498;p43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499" name="Google Shape;499;p43"/>
              <p:cNvSpPr/>
              <p:nvPr/>
            </p:nvSpPr>
            <p:spPr>
              <a:xfrm>
                <a:off x="2016747" y="3253925"/>
                <a:ext cx="148200" cy="3078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500" name="Google Shape;500;p43"/>
              <p:cNvCxnSpPr>
                <a:stCxn id="501" idx="2"/>
              </p:cNvCxnSpPr>
              <p:nvPr/>
            </p:nvCxnSpPr>
            <p:spPr>
              <a:xfrm>
                <a:off x="2092000" y="3561850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502" name="Google Shape;502;p43"/>
              <p:cNvSpPr txBox="1"/>
              <p:nvPr/>
            </p:nvSpPr>
            <p:spPr>
              <a:xfrm>
                <a:off x="1905175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dog  </a:t>
                </a:r>
                <a:endParaRPr sz="900"/>
              </a:p>
            </p:txBody>
          </p:sp>
          <p:sp>
            <p:nvSpPr>
              <p:cNvPr id="503" name="Google Shape;503;p43"/>
              <p:cNvSpPr txBox="1"/>
              <p:nvPr/>
            </p:nvSpPr>
            <p:spPr>
              <a:xfrm>
                <a:off x="1919000" y="3038172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0.7</a:t>
                </a:r>
                <a:endParaRPr sz="900"/>
              </a:p>
            </p:txBody>
          </p:sp>
          <p:sp>
            <p:nvSpPr>
              <p:cNvPr id="504" name="Google Shape;504;p43"/>
              <p:cNvSpPr txBox="1"/>
              <p:nvPr/>
            </p:nvSpPr>
            <p:spPr>
              <a:xfrm>
                <a:off x="2455222" y="3276650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  <p:grpSp>
          <p:nvGrpSpPr>
            <p:cNvPr id="505" name="Google Shape;505;p43"/>
            <p:cNvGrpSpPr/>
            <p:nvPr/>
          </p:nvGrpSpPr>
          <p:grpSpPr>
            <a:xfrm>
              <a:off x="5739461" y="2139572"/>
              <a:ext cx="933597" cy="581353"/>
              <a:chOff x="1905175" y="3190572"/>
              <a:chExt cx="933597" cy="581353"/>
            </a:xfrm>
          </p:grpSpPr>
          <p:sp>
            <p:nvSpPr>
              <p:cNvPr id="506" name="Google Shape;506;p43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507" name="Google Shape;507;p43"/>
              <p:cNvSpPr/>
              <p:nvPr/>
            </p:nvSpPr>
            <p:spPr>
              <a:xfrm>
                <a:off x="2017900" y="3410650"/>
                <a:ext cx="148200" cy="1512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43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cxnSp>
            <p:nvCxnSpPr>
              <p:cNvPr id="509" name="Google Shape;509;p43"/>
              <p:cNvCxnSpPr>
                <a:stCxn id="507" idx="2"/>
              </p:cNvCxnSpPr>
              <p:nvPr/>
            </p:nvCxnSpPr>
            <p:spPr>
              <a:xfrm>
                <a:off x="2092000" y="3561850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510" name="Google Shape;510;p43"/>
              <p:cNvSpPr txBox="1"/>
              <p:nvPr/>
            </p:nvSpPr>
            <p:spPr>
              <a:xfrm>
                <a:off x="1905175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dog  </a:t>
                </a:r>
                <a:endParaRPr sz="900"/>
              </a:p>
            </p:txBody>
          </p:sp>
          <p:sp>
            <p:nvSpPr>
              <p:cNvPr id="511" name="Google Shape;511;p43"/>
              <p:cNvSpPr txBox="1"/>
              <p:nvPr/>
            </p:nvSpPr>
            <p:spPr>
              <a:xfrm>
                <a:off x="1920411" y="3190572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0.3</a:t>
                </a:r>
                <a:endParaRPr sz="900"/>
              </a:p>
            </p:txBody>
          </p:sp>
          <p:sp>
            <p:nvSpPr>
              <p:cNvPr id="512" name="Google Shape;512;p43"/>
              <p:cNvSpPr txBox="1"/>
              <p:nvPr/>
            </p:nvSpPr>
            <p:spPr>
              <a:xfrm>
                <a:off x="2185700" y="3276650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  <p:grpSp>
          <p:nvGrpSpPr>
            <p:cNvPr id="513" name="Google Shape;513;p43"/>
            <p:cNvGrpSpPr/>
            <p:nvPr/>
          </p:nvGrpSpPr>
          <p:grpSpPr>
            <a:xfrm>
              <a:off x="6854239" y="2222828"/>
              <a:ext cx="933597" cy="498097"/>
              <a:chOff x="1905175" y="3273828"/>
              <a:chExt cx="933597" cy="498097"/>
            </a:xfrm>
          </p:grpSpPr>
          <p:sp>
            <p:nvSpPr>
              <p:cNvPr id="514" name="Google Shape;514;p43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515" name="Google Shape;515;p43"/>
              <p:cNvSpPr/>
              <p:nvPr/>
            </p:nvSpPr>
            <p:spPr>
              <a:xfrm>
                <a:off x="2017911" y="3491350"/>
                <a:ext cx="148200" cy="705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6" name="Google Shape;516;p43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cxnSp>
            <p:nvCxnSpPr>
              <p:cNvPr id="517" name="Google Shape;517;p43"/>
              <p:cNvCxnSpPr>
                <a:stCxn id="515" idx="2"/>
              </p:cNvCxnSpPr>
              <p:nvPr/>
            </p:nvCxnSpPr>
            <p:spPr>
              <a:xfrm>
                <a:off x="2092011" y="3561850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518" name="Google Shape;518;p43"/>
              <p:cNvSpPr txBox="1"/>
              <p:nvPr/>
            </p:nvSpPr>
            <p:spPr>
              <a:xfrm>
                <a:off x="1905175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dog  </a:t>
                </a:r>
                <a:endParaRPr sz="900"/>
              </a:p>
            </p:txBody>
          </p:sp>
          <p:sp>
            <p:nvSpPr>
              <p:cNvPr id="519" name="Google Shape;519;p43"/>
              <p:cNvSpPr txBox="1"/>
              <p:nvPr/>
            </p:nvSpPr>
            <p:spPr>
              <a:xfrm>
                <a:off x="1920411" y="3273828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  <p:sp>
            <p:nvSpPr>
              <p:cNvPr id="520" name="Google Shape;520;p43"/>
              <p:cNvSpPr txBox="1"/>
              <p:nvPr/>
            </p:nvSpPr>
            <p:spPr>
              <a:xfrm>
                <a:off x="2182878" y="3342972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521" name="Google Shape;521;p43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</p:grpSp>
        <p:grpSp>
          <p:nvGrpSpPr>
            <p:cNvPr id="522" name="Google Shape;522;p43"/>
            <p:cNvGrpSpPr/>
            <p:nvPr/>
          </p:nvGrpSpPr>
          <p:grpSpPr>
            <a:xfrm>
              <a:off x="7961961" y="2139572"/>
              <a:ext cx="933597" cy="581353"/>
              <a:chOff x="1905175" y="3190572"/>
              <a:chExt cx="933597" cy="581353"/>
            </a:xfrm>
          </p:grpSpPr>
          <p:sp>
            <p:nvSpPr>
              <p:cNvPr id="523" name="Google Shape;523;p43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524" name="Google Shape;524;p43"/>
              <p:cNvSpPr/>
              <p:nvPr/>
            </p:nvSpPr>
            <p:spPr>
              <a:xfrm>
                <a:off x="2017900" y="3410650"/>
                <a:ext cx="148200" cy="1512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" name="Google Shape;525;p43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cxnSp>
            <p:nvCxnSpPr>
              <p:cNvPr id="526" name="Google Shape;526;p43"/>
              <p:cNvCxnSpPr>
                <a:stCxn id="524" idx="2"/>
              </p:cNvCxnSpPr>
              <p:nvPr/>
            </p:nvCxnSpPr>
            <p:spPr>
              <a:xfrm>
                <a:off x="2092000" y="3561850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527" name="Google Shape;527;p43"/>
              <p:cNvSpPr txBox="1"/>
              <p:nvPr/>
            </p:nvSpPr>
            <p:spPr>
              <a:xfrm>
                <a:off x="1905175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dog  </a:t>
                </a:r>
                <a:endParaRPr sz="900"/>
              </a:p>
            </p:txBody>
          </p:sp>
          <p:sp>
            <p:nvSpPr>
              <p:cNvPr id="528" name="Google Shape;528;p43"/>
              <p:cNvSpPr txBox="1"/>
              <p:nvPr/>
            </p:nvSpPr>
            <p:spPr>
              <a:xfrm>
                <a:off x="1920411" y="3190572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0.3</a:t>
                </a:r>
                <a:endParaRPr sz="900"/>
              </a:p>
            </p:txBody>
          </p:sp>
          <p:sp>
            <p:nvSpPr>
              <p:cNvPr id="529" name="Google Shape;529;p43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</p:grpSp>
        <p:pic>
          <p:nvPicPr>
            <p:cNvPr id="530" name="Google Shape;530;p4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60300" y="2632017"/>
              <a:ext cx="690900" cy="1673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1" name="Google Shape;531;p43"/>
            <p:cNvGrpSpPr/>
            <p:nvPr/>
          </p:nvGrpSpPr>
          <p:grpSpPr>
            <a:xfrm>
              <a:off x="2434639" y="1896861"/>
              <a:ext cx="933597" cy="824064"/>
              <a:chOff x="2434639" y="1896861"/>
              <a:chExt cx="933597" cy="824064"/>
            </a:xfrm>
          </p:grpSpPr>
          <p:sp>
            <p:nvSpPr>
              <p:cNvPr id="532" name="Google Shape;532;p43"/>
              <p:cNvSpPr txBox="1"/>
              <p:nvPr/>
            </p:nvSpPr>
            <p:spPr>
              <a:xfrm>
                <a:off x="2434639" y="2397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dog  </a:t>
                </a:r>
                <a:endParaRPr sz="900"/>
              </a:p>
            </p:txBody>
          </p:sp>
          <p:grpSp>
            <p:nvGrpSpPr>
              <p:cNvPr id="533" name="Google Shape;533;p43"/>
              <p:cNvGrpSpPr/>
              <p:nvPr/>
            </p:nvGrpSpPr>
            <p:grpSpPr>
              <a:xfrm>
                <a:off x="2449875" y="1896861"/>
                <a:ext cx="918361" cy="824064"/>
                <a:chOff x="1920411" y="2947861"/>
                <a:chExt cx="918361" cy="824064"/>
              </a:xfrm>
            </p:grpSpPr>
            <p:sp>
              <p:nvSpPr>
                <p:cNvPr id="534" name="Google Shape;534;p43"/>
                <p:cNvSpPr txBox="1"/>
                <p:nvPr/>
              </p:nvSpPr>
              <p:spPr>
                <a:xfrm>
                  <a:off x="2434372" y="3448825"/>
                  <a:ext cx="404400" cy="32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/>
                    <a:t>cow  </a:t>
                  </a:r>
                  <a:endParaRPr sz="900"/>
                </a:p>
              </p:txBody>
            </p:sp>
            <p:sp>
              <p:nvSpPr>
                <p:cNvPr id="535" name="Google Shape;535;p43"/>
                <p:cNvSpPr txBox="1"/>
                <p:nvPr/>
              </p:nvSpPr>
              <p:spPr>
                <a:xfrm>
                  <a:off x="2187728" y="3448825"/>
                  <a:ext cx="404400" cy="32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/>
                    <a:t>fox  </a:t>
                  </a:r>
                  <a:endParaRPr sz="900"/>
                </a:p>
              </p:txBody>
            </p:sp>
            <p:sp>
              <p:nvSpPr>
                <p:cNvPr id="536" name="Google Shape;536;p43"/>
                <p:cNvSpPr/>
                <p:nvPr/>
              </p:nvSpPr>
              <p:spPr>
                <a:xfrm>
                  <a:off x="2280636" y="3168075"/>
                  <a:ext cx="148200" cy="393600"/>
                </a:xfrm>
                <a:prstGeom prst="rect">
                  <a:avLst/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537" name="Google Shape;537;p43"/>
                <p:cNvCxnSpPr>
                  <a:stCxn id="538" idx="2"/>
                </p:cNvCxnSpPr>
                <p:nvPr/>
              </p:nvCxnSpPr>
              <p:spPr>
                <a:xfrm>
                  <a:off x="2092011" y="3561975"/>
                  <a:ext cx="5961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539" name="Google Shape;539;p43"/>
                <p:cNvSpPr txBox="1"/>
                <p:nvPr/>
              </p:nvSpPr>
              <p:spPr>
                <a:xfrm>
                  <a:off x="2182878" y="2947861"/>
                  <a:ext cx="371400" cy="32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/>
                    <a:t>0.9</a:t>
                  </a:r>
                  <a:endParaRPr sz="900"/>
                </a:p>
              </p:txBody>
            </p:sp>
            <p:sp>
              <p:nvSpPr>
                <p:cNvPr id="540" name="Google Shape;540;p43"/>
                <p:cNvSpPr txBox="1"/>
                <p:nvPr/>
              </p:nvSpPr>
              <p:spPr>
                <a:xfrm>
                  <a:off x="2455222" y="3338739"/>
                  <a:ext cx="371400" cy="32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/>
                    <a:t>0.0</a:t>
                  </a:r>
                  <a:endParaRPr sz="900"/>
                </a:p>
              </p:txBody>
            </p:sp>
            <p:sp>
              <p:nvSpPr>
                <p:cNvPr id="538" name="Google Shape;538;p43"/>
                <p:cNvSpPr/>
                <p:nvPr/>
              </p:nvSpPr>
              <p:spPr>
                <a:xfrm>
                  <a:off x="2017911" y="3499275"/>
                  <a:ext cx="148200" cy="62700"/>
                </a:xfrm>
                <a:prstGeom prst="rect">
                  <a:avLst/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1" name="Google Shape;541;p43"/>
                <p:cNvSpPr txBox="1"/>
                <p:nvPr/>
              </p:nvSpPr>
              <p:spPr>
                <a:xfrm>
                  <a:off x="1920411" y="3282294"/>
                  <a:ext cx="371400" cy="32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/>
                    <a:t>0.1</a:t>
                  </a:r>
                  <a:endParaRPr sz="900"/>
                </a:p>
              </p:txBody>
            </p:sp>
          </p:grpSp>
        </p:grpSp>
        <p:sp>
          <p:nvSpPr>
            <p:cNvPr id="542" name="Google Shape;542;p43"/>
            <p:cNvSpPr/>
            <p:nvPr/>
          </p:nvSpPr>
          <p:spPr>
            <a:xfrm>
              <a:off x="5276475" y="24405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43" name="Google Shape;543;p43"/>
            <p:cNvGrpSpPr/>
            <p:nvPr/>
          </p:nvGrpSpPr>
          <p:grpSpPr>
            <a:xfrm>
              <a:off x="3557597" y="1925083"/>
              <a:ext cx="918361" cy="795842"/>
              <a:chOff x="1920411" y="2976083"/>
              <a:chExt cx="918361" cy="795842"/>
            </a:xfrm>
          </p:grpSpPr>
          <p:sp>
            <p:nvSpPr>
              <p:cNvPr id="544" name="Google Shape;544;p43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545" name="Google Shape;545;p43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546" name="Google Shape;546;p43"/>
              <p:cNvSpPr/>
              <p:nvPr/>
            </p:nvSpPr>
            <p:spPr>
              <a:xfrm>
                <a:off x="2280614" y="3195900"/>
                <a:ext cx="148200" cy="365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547" name="Google Shape;547;p43"/>
              <p:cNvCxnSpPr>
                <a:stCxn id="548" idx="2"/>
              </p:cNvCxnSpPr>
              <p:nvPr/>
            </p:nvCxnSpPr>
            <p:spPr>
              <a:xfrm>
                <a:off x="2091989" y="356192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549" name="Google Shape;549;p43"/>
              <p:cNvSpPr txBox="1"/>
              <p:nvPr/>
            </p:nvSpPr>
            <p:spPr>
              <a:xfrm>
                <a:off x="2182878" y="2976083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0.8</a:t>
                </a:r>
                <a:endParaRPr sz="900"/>
              </a:p>
            </p:txBody>
          </p:sp>
          <p:sp>
            <p:nvSpPr>
              <p:cNvPr id="550" name="Google Shape;550;p43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548" name="Google Shape;548;p43"/>
              <p:cNvSpPr/>
              <p:nvPr/>
            </p:nvSpPr>
            <p:spPr>
              <a:xfrm>
                <a:off x="2017889" y="3448825"/>
                <a:ext cx="148200" cy="113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" name="Google Shape;551;p43"/>
              <p:cNvSpPr txBox="1"/>
              <p:nvPr/>
            </p:nvSpPr>
            <p:spPr>
              <a:xfrm>
                <a:off x="1920411" y="3232906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0.2</a:t>
                </a:r>
                <a:endParaRPr sz="900"/>
              </a:p>
            </p:txBody>
          </p:sp>
        </p:grpSp>
        <p:sp>
          <p:nvSpPr>
            <p:cNvPr id="552" name="Google Shape;552;p43"/>
            <p:cNvSpPr txBox="1"/>
            <p:nvPr/>
          </p:nvSpPr>
          <p:spPr>
            <a:xfrm>
              <a:off x="3542361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553" name="Google Shape;553;p43"/>
            <p:cNvSpPr/>
            <p:nvPr/>
          </p:nvSpPr>
          <p:spPr>
            <a:xfrm>
              <a:off x="5005497" y="2397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43"/>
            <p:cNvSpPr txBox="1"/>
            <p:nvPr/>
          </p:nvSpPr>
          <p:spPr>
            <a:xfrm>
              <a:off x="4900975" y="2181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  <p:grpSp>
          <p:nvGrpSpPr>
            <p:cNvPr id="555" name="Google Shape;555;p43"/>
            <p:cNvGrpSpPr/>
            <p:nvPr/>
          </p:nvGrpSpPr>
          <p:grpSpPr>
            <a:xfrm>
              <a:off x="5753286" y="1896861"/>
              <a:ext cx="371400" cy="613814"/>
              <a:chOff x="2182878" y="2947861"/>
              <a:chExt cx="371400" cy="613814"/>
            </a:xfrm>
          </p:grpSpPr>
          <p:sp>
            <p:nvSpPr>
              <p:cNvPr id="556" name="Google Shape;556;p43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7" name="Google Shape;557;p43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</p:grpSp>
        <p:sp>
          <p:nvSpPr>
            <p:cNvPr id="558" name="Google Shape;558;p43"/>
            <p:cNvSpPr/>
            <p:nvPr/>
          </p:nvSpPr>
          <p:spPr>
            <a:xfrm>
              <a:off x="6114675" y="24405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43"/>
            <p:cNvSpPr txBox="1"/>
            <p:nvPr/>
          </p:nvSpPr>
          <p:spPr>
            <a:xfrm>
              <a:off x="6275397" y="2287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560" name="Google Shape;560;p43"/>
            <p:cNvSpPr txBox="1"/>
            <p:nvPr/>
          </p:nvSpPr>
          <p:spPr>
            <a:xfrm>
              <a:off x="8239664" y="2181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  <p:sp>
          <p:nvSpPr>
            <p:cNvPr id="561" name="Google Shape;561;p43"/>
            <p:cNvSpPr/>
            <p:nvPr/>
          </p:nvSpPr>
          <p:spPr>
            <a:xfrm>
              <a:off x="8337131" y="2397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62" name="Google Shape;562;p43"/>
            <p:cNvGrpSpPr/>
            <p:nvPr/>
          </p:nvGrpSpPr>
          <p:grpSpPr>
            <a:xfrm>
              <a:off x="8510597" y="2047850"/>
              <a:ext cx="371400" cy="462975"/>
              <a:chOff x="2182878" y="3098850"/>
              <a:chExt cx="371400" cy="462975"/>
            </a:xfrm>
          </p:grpSpPr>
          <p:sp>
            <p:nvSpPr>
              <p:cNvPr id="563" name="Google Shape;563;p43"/>
              <p:cNvSpPr/>
              <p:nvPr/>
            </p:nvSpPr>
            <p:spPr>
              <a:xfrm>
                <a:off x="2280631" y="3315825"/>
                <a:ext cx="148200" cy="246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" name="Google Shape;564;p43"/>
              <p:cNvSpPr txBox="1"/>
              <p:nvPr/>
            </p:nvSpPr>
            <p:spPr>
              <a:xfrm>
                <a:off x="2182878" y="3098850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0.5</a:t>
                </a:r>
                <a:endParaRPr sz="900"/>
              </a:p>
            </p:txBody>
          </p:sp>
        </p:grpSp>
        <p:grpSp>
          <p:nvGrpSpPr>
            <p:cNvPr id="565" name="Google Shape;565;p43"/>
            <p:cNvGrpSpPr/>
            <p:nvPr/>
          </p:nvGrpSpPr>
          <p:grpSpPr>
            <a:xfrm>
              <a:off x="7401464" y="1896861"/>
              <a:ext cx="371400" cy="613814"/>
              <a:chOff x="2182878" y="2947861"/>
              <a:chExt cx="371400" cy="613814"/>
            </a:xfrm>
          </p:grpSpPr>
          <p:sp>
            <p:nvSpPr>
              <p:cNvPr id="566" name="Google Shape;566;p43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" name="Google Shape;567;p43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</p:grpSp>
      </p:grpSp>
      <p:pic>
        <p:nvPicPr>
          <p:cNvPr id="568" name="Google Shape;568;p43"/>
          <p:cNvPicPr preferRelativeResize="0"/>
          <p:nvPr/>
        </p:nvPicPr>
        <p:blipFill rotWithShape="1">
          <a:blip r:embed="rId7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69" name="Google Shape;569;p43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{BF70952D-D49E-452F-B3F2-26B105584EAE}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570" name="Google Shape;570;p43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571" name="Google Shape;571;p43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572" name="Google Shape;572;p43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3" name="Google Shape;573;p4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4" name="Google Shape;574;p43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575" name="Google Shape;575;p4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6" name="Google Shape;576;p4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7" name="Google Shape;577;p43"/>
          <p:cNvGrpSpPr/>
          <p:nvPr/>
        </p:nvGrpSpPr>
        <p:grpSpPr>
          <a:xfrm>
            <a:off x="1477875" y="3117840"/>
            <a:ext cx="3946798" cy="1040260"/>
            <a:chOff x="1477875" y="3117840"/>
            <a:chExt cx="3946798" cy="1040260"/>
          </a:xfrm>
        </p:grpSpPr>
        <p:pic>
          <p:nvPicPr>
            <p:cNvPr id="578" name="Google Shape;578;p43"/>
            <p:cNvPicPr preferRelativeResize="0"/>
            <p:nvPr/>
          </p:nvPicPr>
          <p:blipFill rotWithShape="1">
            <a:blip r:embed="rId8">
              <a:alphaModFix/>
            </a:blip>
            <a:srcRect b="0" l="26729" r="0" t="0"/>
            <a:stretch/>
          </p:blipFill>
          <p:spPr>
            <a:xfrm>
              <a:off x="1477875" y="3724125"/>
              <a:ext cx="3946798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79" name="Google Shape;579;p43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580" name="Google Shape;580;p43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81" name="Google Shape;581;p43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82" name="Google Shape;582;p43"/>
          <p:cNvGrpSpPr/>
          <p:nvPr/>
        </p:nvGrpSpPr>
        <p:grpSpPr>
          <a:xfrm>
            <a:off x="0" y="2188800"/>
            <a:ext cx="9367800" cy="615600"/>
            <a:chOff x="0" y="2188800"/>
            <a:chExt cx="9367800" cy="615600"/>
          </a:xfrm>
        </p:grpSpPr>
        <p:sp>
          <p:nvSpPr>
            <p:cNvPr id="583" name="Google Shape;583;p43"/>
            <p:cNvSpPr txBox="1"/>
            <p:nvPr/>
          </p:nvSpPr>
          <p:spPr>
            <a:xfrm>
              <a:off x="0" y="2188800"/>
              <a:ext cx="93678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Before confident learning starts, a model is trained on this data using cross-validation,</a:t>
              </a:r>
              <a:br>
                <a:rPr lang="en"/>
              </a:br>
              <a:r>
                <a:rPr lang="en"/>
                <a:t>to produce               , the out-of-sample predicted probabilities</a:t>
              </a:r>
              <a:endParaRPr/>
            </a:p>
          </p:txBody>
        </p:sp>
        <p:pic>
          <p:nvPicPr>
            <p:cNvPr id="584" name="Google Shape;584;p4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87750" y="2532034"/>
              <a:ext cx="690900" cy="1673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5" name="Google Shape;585;p43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43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43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43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43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43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43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43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593" name="Google Shape;593;p43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594" name="Google Shape;594;p43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595" name="Google Shape;595;p43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596" name="Google Shape;596;p43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597" name="Google Shape;597;p43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598" name="Google Shape;598;p43"/>
          <p:cNvSpPr/>
          <p:nvPr/>
        </p:nvSpPr>
        <p:spPr>
          <a:xfrm>
            <a:off x="19476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43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600" name="Google Shape;600;p43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601" name="Google Shape;601;p43"/>
          <p:cNvSpPr txBox="1"/>
          <p:nvPr/>
        </p:nvSpPr>
        <p:spPr>
          <a:xfrm>
            <a:off x="3201950" y="2846550"/>
            <a:ext cx="2519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CL estimates sets of label errors for each pair of 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(noisy label i, true label j)</a:t>
            </a:r>
            <a:endParaRPr>
              <a:solidFill>
                <a:srgbClr val="FF0000"/>
              </a:solidFill>
            </a:endParaRPr>
          </a:p>
        </p:txBody>
      </p:sp>
      <p:grpSp>
        <p:nvGrpSpPr>
          <p:cNvPr id="602" name="Google Shape;602;p43"/>
          <p:cNvGrpSpPr/>
          <p:nvPr/>
        </p:nvGrpSpPr>
        <p:grpSpPr>
          <a:xfrm>
            <a:off x="1466085" y="4510535"/>
            <a:ext cx="4678800" cy="400200"/>
            <a:chOff x="1466085" y="4388525"/>
            <a:chExt cx="4678800" cy="400200"/>
          </a:xfrm>
        </p:grpSpPr>
        <p:sp>
          <p:nvSpPr>
            <p:cNvPr id="603" name="Google Shape;603;p43"/>
            <p:cNvSpPr txBox="1"/>
            <p:nvPr/>
          </p:nvSpPr>
          <p:spPr>
            <a:xfrm>
              <a:off x="1466085" y="4388525"/>
              <a:ext cx="467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0000"/>
                  </a:solidFill>
                </a:rPr>
                <a:t>The confident joint          , counts the size of each set → </a:t>
              </a:r>
              <a:endParaRPr>
                <a:solidFill>
                  <a:srgbClr val="FF0000"/>
                </a:solidFill>
              </a:endParaRPr>
            </a:p>
          </p:txBody>
        </p:sp>
        <p:pic>
          <p:nvPicPr>
            <p:cNvPr id="604" name="Google Shape;604;p4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115735" y="4450600"/>
              <a:ext cx="434254" cy="237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5" name="Google Shape;605;p43"/>
          <p:cNvGrpSpPr/>
          <p:nvPr/>
        </p:nvGrpSpPr>
        <p:grpSpPr>
          <a:xfrm>
            <a:off x="5962663" y="4541200"/>
            <a:ext cx="2167014" cy="393602"/>
            <a:chOff x="5962663" y="4541200"/>
            <a:chExt cx="2167014" cy="393602"/>
          </a:xfrm>
        </p:grpSpPr>
        <p:pic>
          <p:nvPicPr>
            <p:cNvPr id="606" name="Google Shape;606;p4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962663" y="4541202"/>
              <a:ext cx="2167014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7" name="Google Shape;607;p43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6935600" y="4644675"/>
              <a:ext cx="193607" cy="23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8" name="Google Shape;608;p43"/>
            <p:cNvPicPr preferRelativeResize="0"/>
            <p:nvPr/>
          </p:nvPicPr>
          <p:blipFill rotWithShape="1">
            <a:blip r:embed="rId13">
              <a:alphaModFix/>
            </a:blip>
            <a:srcRect b="0" l="46329" r="44879" t="0"/>
            <a:stretch/>
          </p:blipFill>
          <p:spPr>
            <a:xfrm>
              <a:off x="6909893" y="4541200"/>
              <a:ext cx="190500" cy="393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44"/>
          <p:cNvPicPr preferRelativeResize="0"/>
          <p:nvPr/>
        </p:nvPicPr>
        <p:blipFill rotWithShape="1">
          <a:blip r:embed="rId3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4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615" name="Google Shape;615;p4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16" name="Google Shape;616;p44"/>
          <p:cNvPicPr preferRelativeResize="0"/>
          <p:nvPr/>
        </p:nvPicPr>
        <p:blipFill rotWithShape="1">
          <a:blip r:embed="rId4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44"/>
          <p:cNvSpPr/>
          <p:nvPr/>
        </p:nvSpPr>
        <p:spPr>
          <a:xfrm>
            <a:off x="136625" y="867825"/>
            <a:ext cx="1140300" cy="2025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8" name="Google Shape;618;p44"/>
          <p:cNvPicPr preferRelativeResize="0"/>
          <p:nvPr/>
        </p:nvPicPr>
        <p:blipFill rotWithShape="1">
          <a:blip r:embed="rId5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4"/>
          <p:cNvPicPr preferRelativeResize="0"/>
          <p:nvPr/>
        </p:nvPicPr>
        <p:blipFill rotWithShape="1">
          <a:blip r:embed="rId6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44"/>
          <p:cNvSpPr/>
          <p:nvPr/>
        </p:nvSpPr>
        <p:spPr>
          <a:xfrm>
            <a:off x="20460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44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44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44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44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44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44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44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8" name="Google Shape;628;p44"/>
          <p:cNvGrpSpPr/>
          <p:nvPr/>
        </p:nvGrpSpPr>
        <p:grpSpPr>
          <a:xfrm>
            <a:off x="238950" y="1987172"/>
            <a:ext cx="933597" cy="733753"/>
            <a:chOff x="1905175" y="3038172"/>
            <a:chExt cx="933597" cy="733753"/>
          </a:xfrm>
        </p:grpSpPr>
        <p:sp>
          <p:nvSpPr>
            <p:cNvPr id="629" name="Google Shape;629;p44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630" name="Google Shape;630;p44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44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632" name="Google Shape;632;p44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33" name="Google Shape;633;p44"/>
            <p:cNvCxnSpPr>
              <a:stCxn id="630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34" name="Google Shape;634;p44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635" name="Google Shape;635;p44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636" name="Google Shape;636;p44"/>
            <p:cNvSpPr txBox="1"/>
            <p:nvPr/>
          </p:nvSpPr>
          <p:spPr>
            <a:xfrm>
              <a:off x="2182878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637" name="Google Shape;637;p44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638" name="Google Shape;638;p44"/>
          <p:cNvGrpSpPr/>
          <p:nvPr/>
        </p:nvGrpSpPr>
        <p:grpSpPr>
          <a:xfrm>
            <a:off x="1339617" y="1980117"/>
            <a:ext cx="933597" cy="740808"/>
            <a:chOff x="1905175" y="3031117"/>
            <a:chExt cx="933597" cy="740808"/>
          </a:xfrm>
        </p:grpSpPr>
        <p:sp>
          <p:nvSpPr>
            <p:cNvPr id="639" name="Google Shape;639;p44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640" name="Google Shape;640;p44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44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642" name="Google Shape;642;p44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43" name="Google Shape;643;p44"/>
            <p:cNvCxnSpPr>
              <a:stCxn id="640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44" name="Google Shape;644;p44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645" name="Google Shape;645;p44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646" name="Google Shape;646;p44"/>
            <p:cNvSpPr txBox="1"/>
            <p:nvPr/>
          </p:nvSpPr>
          <p:spPr>
            <a:xfrm>
              <a:off x="2182878" y="3031117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647" name="Google Shape;647;p44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648" name="Google Shape;648;p44"/>
          <p:cNvGrpSpPr/>
          <p:nvPr/>
        </p:nvGrpSpPr>
        <p:grpSpPr>
          <a:xfrm>
            <a:off x="4630328" y="1987172"/>
            <a:ext cx="933597" cy="733753"/>
            <a:chOff x="1905175" y="3038172"/>
            <a:chExt cx="933597" cy="733753"/>
          </a:xfrm>
        </p:grpSpPr>
        <p:sp>
          <p:nvSpPr>
            <p:cNvPr id="649" name="Google Shape;649;p44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650" name="Google Shape;650;p44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651" name="Google Shape;651;p44"/>
            <p:cNvSpPr/>
            <p:nvPr/>
          </p:nvSpPr>
          <p:spPr>
            <a:xfrm>
              <a:off x="2016747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52" name="Google Shape;652;p44"/>
            <p:cNvCxnSpPr>
              <a:stCxn id="653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54" name="Google Shape;654;p44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655" name="Google Shape;655;p44"/>
            <p:cNvSpPr txBox="1"/>
            <p:nvPr/>
          </p:nvSpPr>
          <p:spPr>
            <a:xfrm>
              <a:off x="1919000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656" name="Google Shape;656;p44"/>
            <p:cNvSpPr txBox="1"/>
            <p:nvPr/>
          </p:nvSpPr>
          <p:spPr>
            <a:xfrm>
              <a:off x="2455222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657" name="Google Shape;657;p44"/>
          <p:cNvGrpSpPr/>
          <p:nvPr/>
        </p:nvGrpSpPr>
        <p:grpSpPr>
          <a:xfrm>
            <a:off x="5739461" y="2139572"/>
            <a:ext cx="933597" cy="581353"/>
            <a:chOff x="1905175" y="3190572"/>
            <a:chExt cx="933597" cy="581353"/>
          </a:xfrm>
        </p:grpSpPr>
        <p:sp>
          <p:nvSpPr>
            <p:cNvPr id="658" name="Google Shape;658;p44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659" name="Google Shape;659;p44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44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661" name="Google Shape;661;p44"/>
            <p:cNvCxnSpPr>
              <a:stCxn id="659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62" name="Google Shape;662;p44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663" name="Google Shape;663;p44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664" name="Google Shape;664;p44"/>
            <p:cNvSpPr txBox="1"/>
            <p:nvPr/>
          </p:nvSpPr>
          <p:spPr>
            <a:xfrm>
              <a:off x="2185700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665" name="Google Shape;665;p44"/>
          <p:cNvGrpSpPr/>
          <p:nvPr/>
        </p:nvGrpSpPr>
        <p:grpSpPr>
          <a:xfrm>
            <a:off x="6854239" y="2222828"/>
            <a:ext cx="933597" cy="498097"/>
            <a:chOff x="1905175" y="3273828"/>
            <a:chExt cx="933597" cy="498097"/>
          </a:xfrm>
        </p:grpSpPr>
        <p:sp>
          <p:nvSpPr>
            <p:cNvPr id="666" name="Google Shape;666;p44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667" name="Google Shape;667;p44"/>
            <p:cNvSpPr/>
            <p:nvPr/>
          </p:nvSpPr>
          <p:spPr>
            <a:xfrm>
              <a:off x="2017911" y="34913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44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669" name="Google Shape;669;p44"/>
            <p:cNvCxnSpPr>
              <a:stCxn id="667" idx="2"/>
            </p:cNvCxnSpPr>
            <p:nvPr/>
          </p:nvCxnSpPr>
          <p:spPr>
            <a:xfrm>
              <a:off x="2092011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70" name="Google Shape;670;p44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671" name="Google Shape;671;p44"/>
            <p:cNvSpPr txBox="1"/>
            <p:nvPr/>
          </p:nvSpPr>
          <p:spPr>
            <a:xfrm>
              <a:off x="1920411" y="3273828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  <p:sp>
          <p:nvSpPr>
            <p:cNvPr id="672" name="Google Shape;672;p44"/>
            <p:cNvSpPr txBox="1"/>
            <p:nvPr/>
          </p:nvSpPr>
          <p:spPr>
            <a:xfrm>
              <a:off x="2182878" y="33429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673" name="Google Shape;673;p44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674" name="Google Shape;674;p44"/>
          <p:cNvGrpSpPr/>
          <p:nvPr/>
        </p:nvGrpSpPr>
        <p:grpSpPr>
          <a:xfrm>
            <a:off x="7961961" y="2139572"/>
            <a:ext cx="933597" cy="581353"/>
            <a:chOff x="1905175" y="3190572"/>
            <a:chExt cx="933597" cy="581353"/>
          </a:xfrm>
        </p:grpSpPr>
        <p:sp>
          <p:nvSpPr>
            <p:cNvPr id="675" name="Google Shape;675;p44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44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678" name="Google Shape;678;p44"/>
            <p:cNvCxnSpPr>
              <a:stCxn id="67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79" name="Google Shape;679;p44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680" name="Google Shape;680;p44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681" name="Google Shape;681;p44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pic>
        <p:nvPicPr>
          <p:cNvPr id="682" name="Google Shape;682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00" y="2632017"/>
            <a:ext cx="690900" cy="16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3" name="Google Shape;683;p44"/>
          <p:cNvGrpSpPr/>
          <p:nvPr/>
        </p:nvGrpSpPr>
        <p:grpSpPr>
          <a:xfrm>
            <a:off x="2434639" y="1896861"/>
            <a:ext cx="933597" cy="824064"/>
            <a:chOff x="2434639" y="1896861"/>
            <a:chExt cx="933597" cy="824064"/>
          </a:xfrm>
        </p:grpSpPr>
        <p:sp>
          <p:nvSpPr>
            <p:cNvPr id="684" name="Google Shape;684;p44"/>
            <p:cNvSpPr txBox="1"/>
            <p:nvPr/>
          </p:nvSpPr>
          <p:spPr>
            <a:xfrm>
              <a:off x="2434639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grpSp>
          <p:nvGrpSpPr>
            <p:cNvPr id="685" name="Google Shape;685;p44"/>
            <p:cNvGrpSpPr/>
            <p:nvPr/>
          </p:nvGrpSpPr>
          <p:grpSpPr>
            <a:xfrm>
              <a:off x="2449875" y="1896861"/>
              <a:ext cx="918361" cy="824064"/>
              <a:chOff x="1920411" y="2947861"/>
              <a:chExt cx="918361" cy="824064"/>
            </a:xfrm>
          </p:grpSpPr>
          <p:sp>
            <p:nvSpPr>
              <p:cNvPr id="686" name="Google Shape;686;p44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687" name="Google Shape;687;p44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688" name="Google Shape;688;p44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689" name="Google Shape;689;p44"/>
              <p:cNvCxnSpPr>
                <a:stCxn id="690" idx="2"/>
              </p:cNvCxnSpPr>
              <p:nvPr/>
            </p:nvCxnSpPr>
            <p:spPr>
              <a:xfrm>
                <a:off x="2092011" y="356197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691" name="Google Shape;691;p44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  <p:sp>
            <p:nvSpPr>
              <p:cNvPr id="692" name="Google Shape;692;p44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690" name="Google Shape;690;p44"/>
              <p:cNvSpPr/>
              <p:nvPr/>
            </p:nvSpPr>
            <p:spPr>
              <a:xfrm>
                <a:off x="2017911" y="3499275"/>
                <a:ext cx="148200" cy="62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3" name="Google Shape;693;p44"/>
              <p:cNvSpPr txBox="1"/>
              <p:nvPr/>
            </p:nvSpPr>
            <p:spPr>
              <a:xfrm>
                <a:off x="1920411" y="3282294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</p:grpSp>
      <p:sp>
        <p:nvSpPr>
          <p:cNvPr id="694" name="Google Shape;694;p44"/>
          <p:cNvSpPr/>
          <p:nvPr/>
        </p:nvSpPr>
        <p:spPr>
          <a:xfrm>
            <a:off x="52764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95" name="Google Shape;695;p44"/>
          <p:cNvGrpSpPr/>
          <p:nvPr/>
        </p:nvGrpSpPr>
        <p:grpSpPr>
          <a:xfrm>
            <a:off x="3557597" y="1925083"/>
            <a:ext cx="918361" cy="795842"/>
            <a:chOff x="1920411" y="2976083"/>
            <a:chExt cx="918361" cy="795842"/>
          </a:xfrm>
        </p:grpSpPr>
        <p:sp>
          <p:nvSpPr>
            <p:cNvPr id="696" name="Google Shape;696;p44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697" name="Google Shape;697;p44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698" name="Google Shape;698;p44"/>
            <p:cNvSpPr/>
            <p:nvPr/>
          </p:nvSpPr>
          <p:spPr>
            <a:xfrm>
              <a:off x="2280614" y="3195900"/>
              <a:ext cx="148200" cy="365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99" name="Google Shape;699;p44"/>
            <p:cNvCxnSpPr>
              <a:stCxn id="700" idx="2"/>
            </p:cNvCxnSpPr>
            <p:nvPr/>
          </p:nvCxnSpPr>
          <p:spPr>
            <a:xfrm>
              <a:off x="2091989" y="3561925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701" name="Google Shape;701;p44"/>
            <p:cNvSpPr txBox="1"/>
            <p:nvPr/>
          </p:nvSpPr>
          <p:spPr>
            <a:xfrm>
              <a:off x="2182878" y="2976083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0.8</a:t>
              </a:r>
              <a:endParaRPr sz="900"/>
            </a:p>
          </p:txBody>
        </p:sp>
        <p:sp>
          <p:nvSpPr>
            <p:cNvPr id="702" name="Google Shape;702;p44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700" name="Google Shape;700;p44"/>
            <p:cNvSpPr/>
            <p:nvPr/>
          </p:nvSpPr>
          <p:spPr>
            <a:xfrm>
              <a:off x="2017889" y="3448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44"/>
            <p:cNvSpPr txBox="1"/>
            <p:nvPr/>
          </p:nvSpPr>
          <p:spPr>
            <a:xfrm>
              <a:off x="1920411" y="3232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</p:grpSp>
      <p:sp>
        <p:nvSpPr>
          <p:cNvPr id="704" name="Google Shape;704;p44"/>
          <p:cNvSpPr txBox="1"/>
          <p:nvPr/>
        </p:nvSpPr>
        <p:spPr>
          <a:xfrm>
            <a:off x="3542361" y="2397825"/>
            <a:ext cx="40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dog  </a:t>
            </a:r>
            <a:endParaRPr sz="900"/>
          </a:p>
        </p:txBody>
      </p:sp>
      <p:sp>
        <p:nvSpPr>
          <p:cNvPr id="705" name="Google Shape;705;p44"/>
          <p:cNvSpPr/>
          <p:nvPr/>
        </p:nvSpPr>
        <p:spPr>
          <a:xfrm>
            <a:off x="5005497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44"/>
          <p:cNvSpPr txBox="1"/>
          <p:nvPr/>
        </p:nvSpPr>
        <p:spPr>
          <a:xfrm>
            <a:off x="4900975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grpSp>
        <p:nvGrpSpPr>
          <p:cNvPr id="707" name="Google Shape;707;p44"/>
          <p:cNvGrpSpPr/>
          <p:nvPr/>
        </p:nvGrpSpPr>
        <p:grpSpPr>
          <a:xfrm>
            <a:off x="5753286" y="1896861"/>
            <a:ext cx="371400" cy="613814"/>
            <a:chOff x="2182878" y="2947861"/>
            <a:chExt cx="371400" cy="613814"/>
          </a:xfrm>
        </p:grpSpPr>
        <p:sp>
          <p:nvSpPr>
            <p:cNvPr id="708" name="Google Shape;708;p44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44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sp>
        <p:nvSpPr>
          <p:cNvPr id="710" name="Google Shape;710;p44"/>
          <p:cNvSpPr/>
          <p:nvPr/>
        </p:nvSpPr>
        <p:spPr>
          <a:xfrm>
            <a:off x="61146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44"/>
          <p:cNvSpPr txBox="1"/>
          <p:nvPr/>
        </p:nvSpPr>
        <p:spPr>
          <a:xfrm>
            <a:off x="6275397" y="2287739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0.0</a:t>
            </a:r>
            <a:endParaRPr sz="900"/>
          </a:p>
        </p:txBody>
      </p:sp>
      <p:sp>
        <p:nvSpPr>
          <p:cNvPr id="712" name="Google Shape;712;p44"/>
          <p:cNvSpPr txBox="1"/>
          <p:nvPr/>
        </p:nvSpPr>
        <p:spPr>
          <a:xfrm>
            <a:off x="8239664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sp>
        <p:nvSpPr>
          <p:cNvPr id="713" name="Google Shape;713;p44"/>
          <p:cNvSpPr/>
          <p:nvPr/>
        </p:nvSpPr>
        <p:spPr>
          <a:xfrm>
            <a:off x="8337131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14" name="Google Shape;714;p44"/>
          <p:cNvGrpSpPr/>
          <p:nvPr/>
        </p:nvGrpSpPr>
        <p:grpSpPr>
          <a:xfrm>
            <a:off x="8510597" y="2047850"/>
            <a:ext cx="371400" cy="462975"/>
            <a:chOff x="2182878" y="3098850"/>
            <a:chExt cx="371400" cy="462975"/>
          </a:xfrm>
        </p:grpSpPr>
        <p:sp>
          <p:nvSpPr>
            <p:cNvPr id="715" name="Google Shape;715;p44"/>
            <p:cNvSpPr/>
            <p:nvPr/>
          </p:nvSpPr>
          <p:spPr>
            <a:xfrm>
              <a:off x="2280631" y="3315825"/>
              <a:ext cx="148200" cy="246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44"/>
            <p:cNvSpPr txBox="1"/>
            <p:nvPr/>
          </p:nvSpPr>
          <p:spPr>
            <a:xfrm>
              <a:off x="2182878" y="30988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0.5</a:t>
              </a:r>
              <a:endParaRPr sz="900"/>
            </a:p>
          </p:txBody>
        </p:sp>
      </p:grpSp>
      <p:grpSp>
        <p:nvGrpSpPr>
          <p:cNvPr id="717" name="Google Shape;717;p44"/>
          <p:cNvGrpSpPr/>
          <p:nvPr/>
        </p:nvGrpSpPr>
        <p:grpSpPr>
          <a:xfrm>
            <a:off x="7401464" y="1896861"/>
            <a:ext cx="371400" cy="613814"/>
            <a:chOff x="2182878" y="2947861"/>
            <a:chExt cx="371400" cy="613814"/>
          </a:xfrm>
        </p:grpSpPr>
        <p:sp>
          <p:nvSpPr>
            <p:cNvPr id="718" name="Google Shape;718;p44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44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pic>
        <p:nvPicPr>
          <p:cNvPr id="720" name="Google Shape;720;p44"/>
          <p:cNvPicPr preferRelativeResize="0"/>
          <p:nvPr/>
        </p:nvPicPr>
        <p:blipFill rotWithShape="1">
          <a:blip r:embed="rId7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21" name="Google Shape;721;p44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{BF70952D-D49E-452F-B3F2-26B105584EAE}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722" name="Google Shape;722;p44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723" name="Google Shape;723;p44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724" name="Google Shape;724;p44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5" name="Google Shape;725;p4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26" name="Google Shape;726;p44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727" name="Google Shape;727;p4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8" name="Google Shape;728;p4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29" name="Google Shape;729;p44"/>
          <p:cNvGrpSpPr/>
          <p:nvPr/>
        </p:nvGrpSpPr>
        <p:grpSpPr>
          <a:xfrm>
            <a:off x="1531050" y="3117840"/>
            <a:ext cx="3893627" cy="1040260"/>
            <a:chOff x="1531050" y="3117840"/>
            <a:chExt cx="3893627" cy="1040260"/>
          </a:xfrm>
        </p:grpSpPr>
        <p:pic>
          <p:nvPicPr>
            <p:cNvPr id="730" name="Google Shape;730;p44"/>
            <p:cNvPicPr preferRelativeResize="0"/>
            <p:nvPr/>
          </p:nvPicPr>
          <p:blipFill rotWithShape="1">
            <a:blip r:embed="rId8">
              <a:alphaModFix/>
            </a:blip>
            <a:srcRect b="0" l="27714" r="0" t="0"/>
            <a:stretch/>
          </p:blipFill>
          <p:spPr>
            <a:xfrm>
              <a:off x="1531050" y="3724125"/>
              <a:ext cx="3893627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1" name="Google Shape;731;p44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732" name="Google Shape;732;p44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33" name="Google Shape;733;p44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734" name="Google Shape;734;p4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62663" y="4541202"/>
            <a:ext cx="216701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4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600" y="4644675"/>
            <a:ext cx="193607" cy="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44"/>
          <p:cNvSpPr/>
          <p:nvPr/>
        </p:nvSpPr>
        <p:spPr>
          <a:xfrm>
            <a:off x="208150" y="3420575"/>
            <a:ext cx="10380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7" name="Google Shape;737;p44"/>
          <p:cNvPicPr preferRelativeResize="0"/>
          <p:nvPr/>
        </p:nvPicPr>
        <p:blipFill rotWithShape="1">
          <a:blip r:embed="rId12">
            <a:alphaModFix/>
          </a:blip>
          <a:srcRect b="0" l="46329" r="44879" t="0"/>
          <a:stretch/>
        </p:blipFill>
        <p:spPr>
          <a:xfrm>
            <a:off x="6909893" y="4541200"/>
            <a:ext cx="190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44"/>
          <p:cNvSpPr/>
          <p:nvPr/>
        </p:nvSpPr>
        <p:spPr>
          <a:xfrm>
            <a:off x="208150" y="1820691"/>
            <a:ext cx="1002300" cy="167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739" name="Google Shape;739;p44"/>
          <p:cNvSpPr/>
          <p:nvPr/>
        </p:nvSpPr>
        <p:spPr>
          <a:xfrm>
            <a:off x="2406150" y="3894175"/>
            <a:ext cx="4044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44"/>
          <p:cNvSpPr/>
          <p:nvPr/>
        </p:nvSpPr>
        <p:spPr>
          <a:xfrm>
            <a:off x="5608725" y="3455825"/>
            <a:ext cx="6909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44"/>
          <p:cNvSpPr/>
          <p:nvPr/>
        </p:nvSpPr>
        <p:spPr>
          <a:xfrm>
            <a:off x="7373050" y="4684900"/>
            <a:ext cx="3033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44"/>
          <p:cNvSpPr/>
          <p:nvPr/>
        </p:nvSpPr>
        <p:spPr>
          <a:xfrm>
            <a:off x="6327450" y="2980275"/>
            <a:ext cx="7188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44"/>
          <p:cNvSpPr/>
          <p:nvPr/>
        </p:nvSpPr>
        <p:spPr>
          <a:xfrm>
            <a:off x="7704675" y="4684900"/>
            <a:ext cx="3762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44"/>
          <p:cNvSpPr/>
          <p:nvPr/>
        </p:nvSpPr>
        <p:spPr>
          <a:xfrm>
            <a:off x="290000" y="2184475"/>
            <a:ext cx="267300" cy="462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5" name="Google Shape;745;p44"/>
          <p:cNvGrpSpPr/>
          <p:nvPr/>
        </p:nvGrpSpPr>
        <p:grpSpPr>
          <a:xfrm>
            <a:off x="3810475" y="3407125"/>
            <a:ext cx="1851075" cy="702975"/>
            <a:chOff x="3810475" y="3407125"/>
            <a:chExt cx="1851075" cy="702975"/>
          </a:xfrm>
        </p:grpSpPr>
        <p:sp>
          <p:nvSpPr>
            <p:cNvPr id="746" name="Google Shape;746;p44"/>
            <p:cNvSpPr/>
            <p:nvPr/>
          </p:nvSpPr>
          <p:spPr>
            <a:xfrm>
              <a:off x="3810475" y="3802300"/>
              <a:ext cx="1905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44"/>
            <p:cNvSpPr/>
            <p:nvPr/>
          </p:nvSpPr>
          <p:spPr>
            <a:xfrm>
              <a:off x="5005125" y="3802300"/>
              <a:ext cx="2673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44"/>
            <p:cNvSpPr txBox="1"/>
            <p:nvPr/>
          </p:nvSpPr>
          <p:spPr>
            <a:xfrm>
              <a:off x="4127650" y="3407125"/>
              <a:ext cx="153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0000"/>
                  </a:solidFill>
                </a:rPr>
                <a:t>0.3</a:t>
              </a:r>
              <a:r>
                <a:rPr lang="en" sz="1800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   ≱   </a:t>
              </a:r>
              <a:r>
                <a:rPr lang="en" sz="1800">
                  <a:solidFill>
                    <a:srgbClr val="FF0000"/>
                  </a:solidFill>
                </a:rPr>
                <a:t>0.7</a:t>
              </a:r>
              <a:endParaRPr sz="1800">
                <a:solidFill>
                  <a:srgbClr val="FF0000"/>
                </a:solidFill>
              </a:endParaRPr>
            </a:p>
          </p:txBody>
        </p:sp>
      </p:grpSp>
      <p:sp>
        <p:nvSpPr>
          <p:cNvPr id="749" name="Google Shape;749;p44"/>
          <p:cNvSpPr/>
          <p:nvPr/>
        </p:nvSpPr>
        <p:spPr>
          <a:xfrm>
            <a:off x="6532033" y="3344997"/>
            <a:ext cx="2673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0</a:t>
            </a:r>
            <a:endParaRPr sz="1800">
              <a:solidFill>
                <a:srgbClr val="FF0000"/>
              </a:solidFill>
            </a:endParaRPr>
          </a:p>
        </p:txBody>
      </p:sp>
      <p:grpSp>
        <p:nvGrpSpPr>
          <p:cNvPr id="750" name="Google Shape;750;p44"/>
          <p:cNvGrpSpPr/>
          <p:nvPr/>
        </p:nvGrpSpPr>
        <p:grpSpPr>
          <a:xfrm>
            <a:off x="281100" y="4543065"/>
            <a:ext cx="5269175" cy="461700"/>
            <a:chOff x="281100" y="4543065"/>
            <a:chExt cx="5269175" cy="461700"/>
          </a:xfrm>
        </p:grpSpPr>
        <p:pic>
          <p:nvPicPr>
            <p:cNvPr id="751" name="Google Shape;751;p44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801375" y="4588649"/>
              <a:ext cx="113300" cy="1769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2" name="Google Shape;752;p4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81100" y="4784125"/>
              <a:ext cx="614400" cy="148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3" name="Google Shape;753;p44"/>
            <p:cNvSpPr txBox="1"/>
            <p:nvPr/>
          </p:nvSpPr>
          <p:spPr>
            <a:xfrm>
              <a:off x="838475" y="4543065"/>
              <a:ext cx="4711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- class self-confidence thresholds</a:t>
              </a:r>
              <a:br>
                <a:rPr lang="en" sz="900"/>
              </a:br>
              <a:r>
                <a:rPr lang="en" sz="900"/>
                <a:t>- out-of-sample predicted probabilities</a:t>
              </a:r>
              <a:endParaRPr sz="900"/>
            </a:p>
          </p:txBody>
        </p:sp>
      </p:grpSp>
      <p:sp>
        <p:nvSpPr>
          <p:cNvPr id="754" name="Google Shape;754;p44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755" name="Google Shape;755;p44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756" name="Google Shape;756;p44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757" name="Google Shape;757;p44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758" name="Google Shape;758;p44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759" name="Google Shape;759;p44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760" name="Google Shape;760;p44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761" name="Google Shape;761;p44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Google Shape;766;p45"/>
          <p:cNvPicPr preferRelativeResize="0"/>
          <p:nvPr/>
        </p:nvPicPr>
        <p:blipFill rotWithShape="1">
          <a:blip r:embed="rId3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45"/>
          <p:cNvSpPr/>
          <p:nvPr/>
        </p:nvSpPr>
        <p:spPr>
          <a:xfrm>
            <a:off x="136625" y="867825"/>
            <a:ext cx="1140300" cy="2025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p45"/>
          <p:cNvSpPr/>
          <p:nvPr/>
        </p:nvSpPr>
        <p:spPr>
          <a:xfrm>
            <a:off x="20460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45"/>
          <p:cNvSpPr/>
          <p:nvPr/>
        </p:nvSpPr>
        <p:spPr>
          <a:xfrm>
            <a:off x="208150" y="1820691"/>
            <a:ext cx="1002300" cy="167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0" name="Google Shape;770;p45"/>
          <p:cNvPicPr preferRelativeResize="0"/>
          <p:nvPr/>
        </p:nvPicPr>
        <p:blipFill rotWithShape="1">
          <a:blip r:embed="rId4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4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772" name="Google Shape;772;p4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3" name="Google Shape;773;p45"/>
          <p:cNvPicPr preferRelativeResize="0"/>
          <p:nvPr/>
        </p:nvPicPr>
        <p:blipFill rotWithShape="1">
          <a:blip r:embed="rId5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45"/>
          <p:cNvPicPr preferRelativeResize="0"/>
          <p:nvPr/>
        </p:nvPicPr>
        <p:blipFill rotWithShape="1">
          <a:blip r:embed="rId6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5" name="Google Shape;775;p45"/>
          <p:cNvGrpSpPr/>
          <p:nvPr/>
        </p:nvGrpSpPr>
        <p:grpSpPr>
          <a:xfrm>
            <a:off x="238950" y="1987172"/>
            <a:ext cx="933597" cy="733753"/>
            <a:chOff x="1905175" y="3038172"/>
            <a:chExt cx="933597" cy="733753"/>
          </a:xfrm>
        </p:grpSpPr>
        <p:sp>
          <p:nvSpPr>
            <p:cNvPr id="776" name="Google Shape;776;p45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777" name="Google Shape;777;p45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45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779" name="Google Shape;779;p45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80" name="Google Shape;780;p45"/>
            <p:cNvCxnSpPr>
              <a:stCxn id="777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781" name="Google Shape;781;p45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782" name="Google Shape;782;p45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783" name="Google Shape;783;p45"/>
            <p:cNvSpPr txBox="1"/>
            <p:nvPr/>
          </p:nvSpPr>
          <p:spPr>
            <a:xfrm>
              <a:off x="2182878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784" name="Google Shape;784;p45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785" name="Google Shape;785;p45"/>
          <p:cNvGrpSpPr/>
          <p:nvPr/>
        </p:nvGrpSpPr>
        <p:grpSpPr>
          <a:xfrm>
            <a:off x="1339617" y="1980117"/>
            <a:ext cx="933597" cy="740808"/>
            <a:chOff x="1905175" y="3031117"/>
            <a:chExt cx="933597" cy="740808"/>
          </a:xfrm>
        </p:grpSpPr>
        <p:sp>
          <p:nvSpPr>
            <p:cNvPr id="786" name="Google Shape;786;p45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787" name="Google Shape;787;p45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45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789" name="Google Shape;789;p45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90" name="Google Shape;790;p45"/>
            <p:cNvCxnSpPr>
              <a:stCxn id="787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791" name="Google Shape;791;p45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792" name="Google Shape;792;p45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793" name="Google Shape;793;p45"/>
            <p:cNvSpPr txBox="1"/>
            <p:nvPr/>
          </p:nvSpPr>
          <p:spPr>
            <a:xfrm>
              <a:off x="2182878" y="3031117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794" name="Google Shape;794;p45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795" name="Google Shape;795;p45"/>
          <p:cNvGrpSpPr/>
          <p:nvPr/>
        </p:nvGrpSpPr>
        <p:grpSpPr>
          <a:xfrm>
            <a:off x="4630328" y="1987172"/>
            <a:ext cx="933597" cy="733753"/>
            <a:chOff x="1905175" y="3038172"/>
            <a:chExt cx="933597" cy="733753"/>
          </a:xfrm>
        </p:grpSpPr>
        <p:sp>
          <p:nvSpPr>
            <p:cNvPr id="796" name="Google Shape;796;p45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797" name="Google Shape;797;p45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798" name="Google Shape;798;p45"/>
            <p:cNvSpPr/>
            <p:nvPr/>
          </p:nvSpPr>
          <p:spPr>
            <a:xfrm>
              <a:off x="2016747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99" name="Google Shape;799;p45"/>
            <p:cNvCxnSpPr>
              <a:stCxn id="800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01" name="Google Shape;801;p45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802" name="Google Shape;802;p45"/>
            <p:cNvSpPr txBox="1"/>
            <p:nvPr/>
          </p:nvSpPr>
          <p:spPr>
            <a:xfrm>
              <a:off x="1919000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803" name="Google Shape;803;p45"/>
            <p:cNvSpPr txBox="1"/>
            <p:nvPr/>
          </p:nvSpPr>
          <p:spPr>
            <a:xfrm>
              <a:off x="2455222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804" name="Google Shape;804;p45"/>
          <p:cNvGrpSpPr/>
          <p:nvPr/>
        </p:nvGrpSpPr>
        <p:grpSpPr>
          <a:xfrm>
            <a:off x="5739461" y="2139572"/>
            <a:ext cx="933597" cy="581353"/>
            <a:chOff x="1905175" y="3190572"/>
            <a:chExt cx="933597" cy="581353"/>
          </a:xfrm>
        </p:grpSpPr>
        <p:sp>
          <p:nvSpPr>
            <p:cNvPr id="805" name="Google Shape;805;p45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806" name="Google Shape;806;p45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45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808" name="Google Shape;808;p45"/>
            <p:cNvCxnSpPr>
              <a:stCxn id="80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09" name="Google Shape;809;p45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810" name="Google Shape;810;p45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811" name="Google Shape;811;p45"/>
            <p:cNvSpPr txBox="1"/>
            <p:nvPr/>
          </p:nvSpPr>
          <p:spPr>
            <a:xfrm>
              <a:off x="2185700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812" name="Google Shape;812;p45"/>
          <p:cNvGrpSpPr/>
          <p:nvPr/>
        </p:nvGrpSpPr>
        <p:grpSpPr>
          <a:xfrm>
            <a:off x="6854239" y="2222828"/>
            <a:ext cx="933597" cy="498097"/>
            <a:chOff x="1905175" y="3273828"/>
            <a:chExt cx="933597" cy="498097"/>
          </a:xfrm>
        </p:grpSpPr>
        <p:sp>
          <p:nvSpPr>
            <p:cNvPr id="813" name="Google Shape;813;p45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814" name="Google Shape;814;p45"/>
            <p:cNvSpPr/>
            <p:nvPr/>
          </p:nvSpPr>
          <p:spPr>
            <a:xfrm>
              <a:off x="2017911" y="34913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45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816" name="Google Shape;816;p45"/>
            <p:cNvCxnSpPr>
              <a:stCxn id="814" idx="2"/>
            </p:cNvCxnSpPr>
            <p:nvPr/>
          </p:nvCxnSpPr>
          <p:spPr>
            <a:xfrm>
              <a:off x="2092011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17" name="Google Shape;817;p45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818" name="Google Shape;818;p45"/>
            <p:cNvSpPr txBox="1"/>
            <p:nvPr/>
          </p:nvSpPr>
          <p:spPr>
            <a:xfrm>
              <a:off x="1920411" y="3273828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  <p:sp>
          <p:nvSpPr>
            <p:cNvPr id="819" name="Google Shape;819;p45"/>
            <p:cNvSpPr txBox="1"/>
            <p:nvPr/>
          </p:nvSpPr>
          <p:spPr>
            <a:xfrm>
              <a:off x="2182878" y="33429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820" name="Google Shape;820;p45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821" name="Google Shape;821;p45"/>
          <p:cNvGrpSpPr/>
          <p:nvPr/>
        </p:nvGrpSpPr>
        <p:grpSpPr>
          <a:xfrm>
            <a:off x="7961961" y="2139572"/>
            <a:ext cx="933597" cy="581353"/>
            <a:chOff x="1905175" y="3190572"/>
            <a:chExt cx="933597" cy="581353"/>
          </a:xfrm>
        </p:grpSpPr>
        <p:sp>
          <p:nvSpPr>
            <p:cNvPr id="822" name="Google Shape;822;p45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823" name="Google Shape;823;p45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45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825" name="Google Shape;825;p45"/>
            <p:cNvCxnSpPr>
              <a:stCxn id="823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26" name="Google Shape;826;p45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827" name="Google Shape;827;p45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828" name="Google Shape;828;p45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pic>
        <p:nvPicPr>
          <p:cNvPr id="829" name="Google Shape;829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00" y="2632017"/>
            <a:ext cx="690900" cy="16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0" name="Google Shape;830;p45"/>
          <p:cNvGrpSpPr/>
          <p:nvPr/>
        </p:nvGrpSpPr>
        <p:grpSpPr>
          <a:xfrm>
            <a:off x="2434639" y="1896861"/>
            <a:ext cx="933597" cy="824064"/>
            <a:chOff x="2434639" y="1896861"/>
            <a:chExt cx="933597" cy="824064"/>
          </a:xfrm>
        </p:grpSpPr>
        <p:sp>
          <p:nvSpPr>
            <p:cNvPr id="831" name="Google Shape;831;p45"/>
            <p:cNvSpPr txBox="1"/>
            <p:nvPr/>
          </p:nvSpPr>
          <p:spPr>
            <a:xfrm>
              <a:off x="2434639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grpSp>
          <p:nvGrpSpPr>
            <p:cNvPr id="832" name="Google Shape;832;p45"/>
            <p:cNvGrpSpPr/>
            <p:nvPr/>
          </p:nvGrpSpPr>
          <p:grpSpPr>
            <a:xfrm>
              <a:off x="2449875" y="1896861"/>
              <a:ext cx="918361" cy="824064"/>
              <a:chOff x="1920411" y="2947861"/>
              <a:chExt cx="918361" cy="824064"/>
            </a:xfrm>
          </p:grpSpPr>
          <p:sp>
            <p:nvSpPr>
              <p:cNvPr id="833" name="Google Shape;833;p45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834" name="Google Shape;834;p45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835" name="Google Shape;835;p45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836" name="Google Shape;836;p45"/>
              <p:cNvCxnSpPr>
                <a:stCxn id="837" idx="2"/>
              </p:cNvCxnSpPr>
              <p:nvPr/>
            </p:nvCxnSpPr>
            <p:spPr>
              <a:xfrm>
                <a:off x="2092011" y="356197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838" name="Google Shape;838;p45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  <p:sp>
            <p:nvSpPr>
              <p:cNvPr id="839" name="Google Shape;839;p45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837" name="Google Shape;837;p45"/>
              <p:cNvSpPr/>
              <p:nvPr/>
            </p:nvSpPr>
            <p:spPr>
              <a:xfrm>
                <a:off x="2017911" y="3499275"/>
                <a:ext cx="148200" cy="62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0" name="Google Shape;840;p45"/>
              <p:cNvSpPr txBox="1"/>
              <p:nvPr/>
            </p:nvSpPr>
            <p:spPr>
              <a:xfrm>
                <a:off x="1920411" y="3282294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</p:grpSp>
      <p:sp>
        <p:nvSpPr>
          <p:cNvPr id="841" name="Google Shape;841;p45"/>
          <p:cNvSpPr/>
          <p:nvPr/>
        </p:nvSpPr>
        <p:spPr>
          <a:xfrm>
            <a:off x="52764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2" name="Google Shape;842;p45"/>
          <p:cNvGrpSpPr/>
          <p:nvPr/>
        </p:nvGrpSpPr>
        <p:grpSpPr>
          <a:xfrm>
            <a:off x="3557597" y="1925083"/>
            <a:ext cx="918361" cy="795842"/>
            <a:chOff x="1920411" y="2976083"/>
            <a:chExt cx="918361" cy="795842"/>
          </a:xfrm>
        </p:grpSpPr>
        <p:sp>
          <p:nvSpPr>
            <p:cNvPr id="843" name="Google Shape;843;p45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844" name="Google Shape;844;p45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845" name="Google Shape;845;p45"/>
            <p:cNvSpPr/>
            <p:nvPr/>
          </p:nvSpPr>
          <p:spPr>
            <a:xfrm>
              <a:off x="2280614" y="3195900"/>
              <a:ext cx="148200" cy="365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846" name="Google Shape;846;p45"/>
            <p:cNvCxnSpPr>
              <a:stCxn id="847" idx="2"/>
            </p:cNvCxnSpPr>
            <p:nvPr/>
          </p:nvCxnSpPr>
          <p:spPr>
            <a:xfrm>
              <a:off x="2091989" y="3561925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48" name="Google Shape;848;p45"/>
            <p:cNvSpPr txBox="1"/>
            <p:nvPr/>
          </p:nvSpPr>
          <p:spPr>
            <a:xfrm>
              <a:off x="2182878" y="2976083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0.8</a:t>
              </a:r>
              <a:endParaRPr sz="900"/>
            </a:p>
          </p:txBody>
        </p:sp>
        <p:sp>
          <p:nvSpPr>
            <p:cNvPr id="849" name="Google Shape;849;p45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847" name="Google Shape;847;p45"/>
            <p:cNvSpPr/>
            <p:nvPr/>
          </p:nvSpPr>
          <p:spPr>
            <a:xfrm>
              <a:off x="2017889" y="3448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45"/>
            <p:cNvSpPr txBox="1"/>
            <p:nvPr/>
          </p:nvSpPr>
          <p:spPr>
            <a:xfrm>
              <a:off x="1920411" y="3232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</p:grpSp>
      <p:sp>
        <p:nvSpPr>
          <p:cNvPr id="851" name="Google Shape;851;p45"/>
          <p:cNvSpPr txBox="1"/>
          <p:nvPr/>
        </p:nvSpPr>
        <p:spPr>
          <a:xfrm>
            <a:off x="3542361" y="2397825"/>
            <a:ext cx="40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dog  </a:t>
            </a:r>
            <a:endParaRPr sz="900"/>
          </a:p>
        </p:txBody>
      </p:sp>
      <p:sp>
        <p:nvSpPr>
          <p:cNvPr id="852" name="Google Shape;852;p45"/>
          <p:cNvSpPr/>
          <p:nvPr/>
        </p:nvSpPr>
        <p:spPr>
          <a:xfrm>
            <a:off x="5005497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p45"/>
          <p:cNvSpPr txBox="1"/>
          <p:nvPr/>
        </p:nvSpPr>
        <p:spPr>
          <a:xfrm>
            <a:off x="4900975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grpSp>
        <p:nvGrpSpPr>
          <p:cNvPr id="854" name="Google Shape;854;p45"/>
          <p:cNvGrpSpPr/>
          <p:nvPr/>
        </p:nvGrpSpPr>
        <p:grpSpPr>
          <a:xfrm>
            <a:off x="5753286" y="1896861"/>
            <a:ext cx="371400" cy="613814"/>
            <a:chOff x="2182878" y="2947861"/>
            <a:chExt cx="371400" cy="613814"/>
          </a:xfrm>
        </p:grpSpPr>
        <p:sp>
          <p:nvSpPr>
            <p:cNvPr id="855" name="Google Shape;855;p45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45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sp>
        <p:nvSpPr>
          <p:cNvPr id="857" name="Google Shape;857;p45"/>
          <p:cNvSpPr/>
          <p:nvPr/>
        </p:nvSpPr>
        <p:spPr>
          <a:xfrm>
            <a:off x="61146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p45"/>
          <p:cNvSpPr txBox="1"/>
          <p:nvPr/>
        </p:nvSpPr>
        <p:spPr>
          <a:xfrm>
            <a:off x="6275397" y="2287739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0.0</a:t>
            </a:r>
            <a:endParaRPr sz="900"/>
          </a:p>
        </p:txBody>
      </p:sp>
      <p:sp>
        <p:nvSpPr>
          <p:cNvPr id="859" name="Google Shape;859;p45"/>
          <p:cNvSpPr txBox="1"/>
          <p:nvPr/>
        </p:nvSpPr>
        <p:spPr>
          <a:xfrm>
            <a:off x="8239664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sp>
        <p:nvSpPr>
          <p:cNvPr id="860" name="Google Shape;860;p45"/>
          <p:cNvSpPr/>
          <p:nvPr/>
        </p:nvSpPr>
        <p:spPr>
          <a:xfrm>
            <a:off x="8337131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61" name="Google Shape;861;p45"/>
          <p:cNvGrpSpPr/>
          <p:nvPr/>
        </p:nvGrpSpPr>
        <p:grpSpPr>
          <a:xfrm>
            <a:off x="8510597" y="2047850"/>
            <a:ext cx="371400" cy="462975"/>
            <a:chOff x="2182878" y="3098850"/>
            <a:chExt cx="371400" cy="462975"/>
          </a:xfrm>
        </p:grpSpPr>
        <p:sp>
          <p:nvSpPr>
            <p:cNvPr id="862" name="Google Shape;862;p45"/>
            <p:cNvSpPr/>
            <p:nvPr/>
          </p:nvSpPr>
          <p:spPr>
            <a:xfrm>
              <a:off x="2280631" y="3315825"/>
              <a:ext cx="148200" cy="246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45"/>
            <p:cNvSpPr txBox="1"/>
            <p:nvPr/>
          </p:nvSpPr>
          <p:spPr>
            <a:xfrm>
              <a:off x="2182878" y="30988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0.5</a:t>
              </a:r>
              <a:endParaRPr sz="900"/>
            </a:p>
          </p:txBody>
        </p:sp>
      </p:grpSp>
      <p:grpSp>
        <p:nvGrpSpPr>
          <p:cNvPr id="864" name="Google Shape;864;p45"/>
          <p:cNvGrpSpPr/>
          <p:nvPr/>
        </p:nvGrpSpPr>
        <p:grpSpPr>
          <a:xfrm>
            <a:off x="7401464" y="1896861"/>
            <a:ext cx="371400" cy="613814"/>
            <a:chOff x="2182878" y="2947861"/>
            <a:chExt cx="371400" cy="613814"/>
          </a:xfrm>
        </p:grpSpPr>
        <p:sp>
          <p:nvSpPr>
            <p:cNvPr id="865" name="Google Shape;865;p45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45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pic>
        <p:nvPicPr>
          <p:cNvPr id="867" name="Google Shape;867;p45"/>
          <p:cNvPicPr preferRelativeResize="0"/>
          <p:nvPr/>
        </p:nvPicPr>
        <p:blipFill rotWithShape="1">
          <a:blip r:embed="rId7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68" name="Google Shape;868;p45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{BF70952D-D49E-452F-B3F2-26B105584EAE}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869" name="Google Shape;869;p45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870" name="Google Shape;870;p45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871" name="Google Shape;871;p45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2" name="Google Shape;872;p4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73" name="Google Shape;873;p45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874" name="Google Shape;874;p4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5" name="Google Shape;875;p4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76" name="Google Shape;876;p45"/>
          <p:cNvGrpSpPr/>
          <p:nvPr/>
        </p:nvGrpSpPr>
        <p:grpSpPr>
          <a:xfrm>
            <a:off x="1531050" y="3117840"/>
            <a:ext cx="3893627" cy="1040260"/>
            <a:chOff x="1531050" y="3117840"/>
            <a:chExt cx="3893627" cy="1040260"/>
          </a:xfrm>
        </p:grpSpPr>
        <p:pic>
          <p:nvPicPr>
            <p:cNvPr id="877" name="Google Shape;877;p45"/>
            <p:cNvPicPr preferRelativeResize="0"/>
            <p:nvPr/>
          </p:nvPicPr>
          <p:blipFill rotWithShape="1">
            <a:blip r:embed="rId8">
              <a:alphaModFix/>
            </a:blip>
            <a:srcRect b="0" l="27714" r="0" t="0"/>
            <a:stretch/>
          </p:blipFill>
          <p:spPr>
            <a:xfrm>
              <a:off x="1531050" y="3724125"/>
              <a:ext cx="3893627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78" name="Google Shape;878;p45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879" name="Google Shape;879;p45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80" name="Google Shape;880;p45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881" name="Google Shape;881;p4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62663" y="4541202"/>
            <a:ext cx="216701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4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600" y="4644675"/>
            <a:ext cx="193607" cy="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45"/>
          <p:cNvSpPr/>
          <p:nvPr/>
        </p:nvSpPr>
        <p:spPr>
          <a:xfrm>
            <a:off x="208150" y="3753597"/>
            <a:ext cx="10380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4" name="Google Shape;884;p45"/>
          <p:cNvPicPr preferRelativeResize="0"/>
          <p:nvPr/>
        </p:nvPicPr>
        <p:blipFill rotWithShape="1">
          <a:blip r:embed="rId12">
            <a:alphaModFix/>
          </a:blip>
          <a:srcRect b="0" l="46329" r="44879" t="0"/>
          <a:stretch/>
        </p:blipFill>
        <p:spPr>
          <a:xfrm>
            <a:off x="6909893" y="4541200"/>
            <a:ext cx="190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45"/>
          <p:cNvSpPr/>
          <p:nvPr/>
        </p:nvSpPr>
        <p:spPr>
          <a:xfrm>
            <a:off x="2406150" y="3894175"/>
            <a:ext cx="4044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p45"/>
          <p:cNvSpPr/>
          <p:nvPr/>
        </p:nvSpPr>
        <p:spPr>
          <a:xfrm>
            <a:off x="5608725" y="3455825"/>
            <a:ext cx="6909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45"/>
          <p:cNvSpPr/>
          <p:nvPr/>
        </p:nvSpPr>
        <p:spPr>
          <a:xfrm>
            <a:off x="7373050" y="4684900"/>
            <a:ext cx="3033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45"/>
          <p:cNvSpPr/>
          <p:nvPr/>
        </p:nvSpPr>
        <p:spPr>
          <a:xfrm>
            <a:off x="7075349" y="2980275"/>
            <a:ext cx="6576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45"/>
          <p:cNvSpPr/>
          <p:nvPr/>
        </p:nvSpPr>
        <p:spPr>
          <a:xfrm>
            <a:off x="7704675" y="4684900"/>
            <a:ext cx="3762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p45"/>
          <p:cNvSpPr/>
          <p:nvPr/>
        </p:nvSpPr>
        <p:spPr>
          <a:xfrm>
            <a:off x="559525" y="2035125"/>
            <a:ext cx="267300" cy="612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91" name="Google Shape;891;p45"/>
          <p:cNvGrpSpPr/>
          <p:nvPr/>
        </p:nvGrpSpPr>
        <p:grpSpPr>
          <a:xfrm>
            <a:off x="3810475" y="3407125"/>
            <a:ext cx="1851075" cy="702975"/>
            <a:chOff x="3810475" y="3407125"/>
            <a:chExt cx="1851075" cy="702975"/>
          </a:xfrm>
        </p:grpSpPr>
        <p:sp>
          <p:nvSpPr>
            <p:cNvPr id="892" name="Google Shape;892;p45"/>
            <p:cNvSpPr/>
            <p:nvPr/>
          </p:nvSpPr>
          <p:spPr>
            <a:xfrm>
              <a:off x="3810475" y="3802300"/>
              <a:ext cx="1905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45"/>
            <p:cNvSpPr/>
            <p:nvPr/>
          </p:nvSpPr>
          <p:spPr>
            <a:xfrm>
              <a:off x="5005125" y="3802300"/>
              <a:ext cx="2673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45"/>
            <p:cNvSpPr txBox="1"/>
            <p:nvPr/>
          </p:nvSpPr>
          <p:spPr>
            <a:xfrm>
              <a:off x="4127650" y="3407125"/>
              <a:ext cx="153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0000"/>
                  </a:solidFill>
                </a:rPr>
                <a:t>0.7</a:t>
              </a:r>
              <a:r>
                <a:rPr lang="en" sz="1800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   ≥   </a:t>
              </a:r>
              <a:r>
                <a:rPr lang="en" sz="1800">
                  <a:solidFill>
                    <a:srgbClr val="FF0000"/>
                  </a:solidFill>
                </a:rPr>
                <a:t>0.7</a:t>
              </a:r>
              <a:endParaRPr sz="1800">
                <a:solidFill>
                  <a:srgbClr val="FF0000"/>
                </a:solidFill>
              </a:endParaRPr>
            </a:p>
          </p:txBody>
        </p:sp>
      </p:grpSp>
      <p:sp>
        <p:nvSpPr>
          <p:cNvPr id="895" name="Google Shape;895;p45"/>
          <p:cNvSpPr txBox="1"/>
          <p:nvPr/>
        </p:nvSpPr>
        <p:spPr>
          <a:xfrm>
            <a:off x="4600675" y="3117850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896" name="Google Shape;896;p45"/>
          <p:cNvSpPr/>
          <p:nvPr/>
        </p:nvSpPr>
        <p:spPr>
          <a:xfrm>
            <a:off x="7237589" y="3344997"/>
            <a:ext cx="2673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1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897" name="Google Shape;897;p45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Google Shape;898;p45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p45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0" name="Google Shape;900;p45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1" name="Google Shape;901;p45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2" name="Google Shape;902;p45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p45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p45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905" name="Google Shape;905;p45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906" name="Google Shape;906;p45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907" name="Google Shape;907;p45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908" name="Google Shape;908;p45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909" name="Google Shape;909;p45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910" name="Google Shape;910;p45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911" name="Google Shape;911;p45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" name="Google Shape;916;p46"/>
          <p:cNvPicPr preferRelativeResize="0"/>
          <p:nvPr/>
        </p:nvPicPr>
        <p:blipFill rotWithShape="1">
          <a:blip r:embed="rId3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4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918" name="Google Shape;918;p4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19" name="Google Shape;919;p46"/>
          <p:cNvPicPr preferRelativeResize="0"/>
          <p:nvPr/>
        </p:nvPicPr>
        <p:blipFill rotWithShape="1">
          <a:blip r:embed="rId4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46"/>
          <p:cNvPicPr preferRelativeResize="0"/>
          <p:nvPr/>
        </p:nvPicPr>
        <p:blipFill rotWithShape="1">
          <a:blip r:embed="rId5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46"/>
          <p:cNvPicPr preferRelativeResize="0"/>
          <p:nvPr/>
        </p:nvPicPr>
        <p:blipFill rotWithShape="1">
          <a:blip r:embed="rId6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46"/>
          <p:cNvSpPr/>
          <p:nvPr/>
        </p:nvSpPr>
        <p:spPr>
          <a:xfrm>
            <a:off x="20460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23" name="Google Shape;923;p46"/>
          <p:cNvGrpSpPr/>
          <p:nvPr/>
        </p:nvGrpSpPr>
        <p:grpSpPr>
          <a:xfrm>
            <a:off x="238950" y="1987172"/>
            <a:ext cx="933597" cy="733753"/>
            <a:chOff x="1905175" y="3038172"/>
            <a:chExt cx="933597" cy="733753"/>
          </a:xfrm>
        </p:grpSpPr>
        <p:sp>
          <p:nvSpPr>
            <p:cNvPr id="924" name="Google Shape;924;p46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925" name="Google Shape;925;p46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46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927" name="Google Shape;927;p46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928" name="Google Shape;928;p46"/>
            <p:cNvCxnSpPr>
              <a:stCxn id="925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29" name="Google Shape;929;p46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930" name="Google Shape;930;p46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931" name="Google Shape;931;p46"/>
            <p:cNvSpPr txBox="1"/>
            <p:nvPr/>
          </p:nvSpPr>
          <p:spPr>
            <a:xfrm>
              <a:off x="2182878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932" name="Google Shape;932;p46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933" name="Google Shape;933;p46"/>
          <p:cNvGrpSpPr/>
          <p:nvPr/>
        </p:nvGrpSpPr>
        <p:grpSpPr>
          <a:xfrm>
            <a:off x="1339617" y="1980117"/>
            <a:ext cx="933597" cy="740808"/>
            <a:chOff x="1905175" y="3031117"/>
            <a:chExt cx="933597" cy="740808"/>
          </a:xfrm>
        </p:grpSpPr>
        <p:sp>
          <p:nvSpPr>
            <p:cNvPr id="934" name="Google Shape;934;p46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935" name="Google Shape;935;p46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46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937" name="Google Shape;937;p46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938" name="Google Shape;938;p46"/>
            <p:cNvCxnSpPr>
              <a:stCxn id="935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39" name="Google Shape;939;p46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940" name="Google Shape;940;p46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941" name="Google Shape;941;p46"/>
            <p:cNvSpPr txBox="1"/>
            <p:nvPr/>
          </p:nvSpPr>
          <p:spPr>
            <a:xfrm>
              <a:off x="2182878" y="3031117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942" name="Google Shape;942;p46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943" name="Google Shape;943;p46"/>
          <p:cNvGrpSpPr/>
          <p:nvPr/>
        </p:nvGrpSpPr>
        <p:grpSpPr>
          <a:xfrm>
            <a:off x="4630328" y="1987172"/>
            <a:ext cx="933597" cy="733753"/>
            <a:chOff x="1905175" y="3038172"/>
            <a:chExt cx="933597" cy="733753"/>
          </a:xfrm>
        </p:grpSpPr>
        <p:sp>
          <p:nvSpPr>
            <p:cNvPr id="944" name="Google Shape;944;p46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945" name="Google Shape;945;p46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946" name="Google Shape;946;p46"/>
            <p:cNvSpPr/>
            <p:nvPr/>
          </p:nvSpPr>
          <p:spPr>
            <a:xfrm>
              <a:off x="2016747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947" name="Google Shape;947;p46"/>
            <p:cNvCxnSpPr>
              <a:stCxn id="948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49" name="Google Shape;949;p46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950" name="Google Shape;950;p46"/>
            <p:cNvSpPr txBox="1"/>
            <p:nvPr/>
          </p:nvSpPr>
          <p:spPr>
            <a:xfrm>
              <a:off x="1919000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951" name="Google Shape;951;p46"/>
            <p:cNvSpPr txBox="1"/>
            <p:nvPr/>
          </p:nvSpPr>
          <p:spPr>
            <a:xfrm>
              <a:off x="2455222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952" name="Google Shape;952;p46"/>
          <p:cNvGrpSpPr/>
          <p:nvPr/>
        </p:nvGrpSpPr>
        <p:grpSpPr>
          <a:xfrm>
            <a:off x="5739461" y="2139572"/>
            <a:ext cx="933597" cy="581353"/>
            <a:chOff x="1905175" y="3190572"/>
            <a:chExt cx="933597" cy="581353"/>
          </a:xfrm>
        </p:grpSpPr>
        <p:sp>
          <p:nvSpPr>
            <p:cNvPr id="953" name="Google Shape;953;p46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954" name="Google Shape;954;p46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46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956" name="Google Shape;956;p46"/>
            <p:cNvCxnSpPr>
              <a:stCxn id="954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57" name="Google Shape;957;p46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958" name="Google Shape;958;p46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959" name="Google Shape;959;p46"/>
            <p:cNvSpPr txBox="1"/>
            <p:nvPr/>
          </p:nvSpPr>
          <p:spPr>
            <a:xfrm>
              <a:off x="2185700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960" name="Google Shape;960;p46"/>
          <p:cNvGrpSpPr/>
          <p:nvPr/>
        </p:nvGrpSpPr>
        <p:grpSpPr>
          <a:xfrm>
            <a:off x="6854239" y="2222828"/>
            <a:ext cx="933597" cy="498097"/>
            <a:chOff x="1905175" y="3273828"/>
            <a:chExt cx="933597" cy="498097"/>
          </a:xfrm>
        </p:grpSpPr>
        <p:sp>
          <p:nvSpPr>
            <p:cNvPr id="961" name="Google Shape;961;p46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962" name="Google Shape;962;p46"/>
            <p:cNvSpPr/>
            <p:nvPr/>
          </p:nvSpPr>
          <p:spPr>
            <a:xfrm>
              <a:off x="2017911" y="34913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46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964" name="Google Shape;964;p46"/>
            <p:cNvCxnSpPr>
              <a:stCxn id="962" idx="2"/>
            </p:cNvCxnSpPr>
            <p:nvPr/>
          </p:nvCxnSpPr>
          <p:spPr>
            <a:xfrm>
              <a:off x="2092011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65" name="Google Shape;965;p46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966" name="Google Shape;966;p46"/>
            <p:cNvSpPr txBox="1"/>
            <p:nvPr/>
          </p:nvSpPr>
          <p:spPr>
            <a:xfrm>
              <a:off x="1920411" y="3273828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  <p:sp>
          <p:nvSpPr>
            <p:cNvPr id="967" name="Google Shape;967;p46"/>
            <p:cNvSpPr txBox="1"/>
            <p:nvPr/>
          </p:nvSpPr>
          <p:spPr>
            <a:xfrm>
              <a:off x="2182878" y="33429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968" name="Google Shape;968;p46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969" name="Google Shape;969;p46"/>
          <p:cNvGrpSpPr/>
          <p:nvPr/>
        </p:nvGrpSpPr>
        <p:grpSpPr>
          <a:xfrm>
            <a:off x="7961961" y="2139572"/>
            <a:ext cx="933597" cy="581353"/>
            <a:chOff x="1905175" y="3190572"/>
            <a:chExt cx="933597" cy="581353"/>
          </a:xfrm>
        </p:grpSpPr>
        <p:sp>
          <p:nvSpPr>
            <p:cNvPr id="970" name="Google Shape;970;p46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971" name="Google Shape;971;p46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46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973" name="Google Shape;973;p46"/>
            <p:cNvCxnSpPr>
              <a:stCxn id="971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74" name="Google Shape;974;p46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975" name="Google Shape;975;p46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976" name="Google Shape;976;p46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pic>
        <p:nvPicPr>
          <p:cNvPr id="977" name="Google Shape;977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00" y="2632017"/>
            <a:ext cx="690900" cy="16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8" name="Google Shape;978;p46"/>
          <p:cNvGrpSpPr/>
          <p:nvPr/>
        </p:nvGrpSpPr>
        <p:grpSpPr>
          <a:xfrm>
            <a:off x="2434639" y="1896861"/>
            <a:ext cx="933597" cy="824064"/>
            <a:chOff x="2434639" y="1896861"/>
            <a:chExt cx="933597" cy="824064"/>
          </a:xfrm>
        </p:grpSpPr>
        <p:sp>
          <p:nvSpPr>
            <p:cNvPr id="979" name="Google Shape;979;p46"/>
            <p:cNvSpPr txBox="1"/>
            <p:nvPr/>
          </p:nvSpPr>
          <p:spPr>
            <a:xfrm>
              <a:off x="2434639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grpSp>
          <p:nvGrpSpPr>
            <p:cNvPr id="980" name="Google Shape;980;p46"/>
            <p:cNvGrpSpPr/>
            <p:nvPr/>
          </p:nvGrpSpPr>
          <p:grpSpPr>
            <a:xfrm>
              <a:off x="2449875" y="1896861"/>
              <a:ext cx="918361" cy="824064"/>
              <a:chOff x="1920411" y="2947861"/>
              <a:chExt cx="918361" cy="824064"/>
            </a:xfrm>
          </p:grpSpPr>
          <p:sp>
            <p:nvSpPr>
              <p:cNvPr id="981" name="Google Shape;981;p46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982" name="Google Shape;982;p46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983" name="Google Shape;983;p46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984" name="Google Shape;984;p46"/>
              <p:cNvCxnSpPr>
                <a:stCxn id="985" idx="2"/>
              </p:cNvCxnSpPr>
              <p:nvPr/>
            </p:nvCxnSpPr>
            <p:spPr>
              <a:xfrm>
                <a:off x="2092011" y="356197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986" name="Google Shape;986;p46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  <p:sp>
            <p:nvSpPr>
              <p:cNvPr id="987" name="Google Shape;987;p46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985" name="Google Shape;985;p46"/>
              <p:cNvSpPr/>
              <p:nvPr/>
            </p:nvSpPr>
            <p:spPr>
              <a:xfrm>
                <a:off x="2017911" y="3499275"/>
                <a:ext cx="148200" cy="62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8" name="Google Shape;988;p46"/>
              <p:cNvSpPr txBox="1"/>
              <p:nvPr/>
            </p:nvSpPr>
            <p:spPr>
              <a:xfrm>
                <a:off x="1920411" y="3282294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</p:grpSp>
      <p:sp>
        <p:nvSpPr>
          <p:cNvPr id="989" name="Google Shape;989;p46"/>
          <p:cNvSpPr/>
          <p:nvPr/>
        </p:nvSpPr>
        <p:spPr>
          <a:xfrm>
            <a:off x="52764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0" name="Google Shape;990;p46"/>
          <p:cNvGrpSpPr/>
          <p:nvPr/>
        </p:nvGrpSpPr>
        <p:grpSpPr>
          <a:xfrm>
            <a:off x="3557597" y="1925083"/>
            <a:ext cx="918361" cy="795842"/>
            <a:chOff x="1920411" y="2976083"/>
            <a:chExt cx="918361" cy="795842"/>
          </a:xfrm>
        </p:grpSpPr>
        <p:sp>
          <p:nvSpPr>
            <p:cNvPr id="991" name="Google Shape;991;p46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992" name="Google Shape;992;p46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993" name="Google Shape;993;p46"/>
            <p:cNvSpPr/>
            <p:nvPr/>
          </p:nvSpPr>
          <p:spPr>
            <a:xfrm>
              <a:off x="2280614" y="3195900"/>
              <a:ext cx="148200" cy="365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994" name="Google Shape;994;p46"/>
            <p:cNvCxnSpPr>
              <a:stCxn id="995" idx="2"/>
            </p:cNvCxnSpPr>
            <p:nvPr/>
          </p:nvCxnSpPr>
          <p:spPr>
            <a:xfrm>
              <a:off x="2091989" y="3561925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96" name="Google Shape;996;p46"/>
            <p:cNvSpPr txBox="1"/>
            <p:nvPr/>
          </p:nvSpPr>
          <p:spPr>
            <a:xfrm>
              <a:off x="2182878" y="2976083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0.8</a:t>
              </a:r>
              <a:endParaRPr sz="900"/>
            </a:p>
          </p:txBody>
        </p:sp>
        <p:sp>
          <p:nvSpPr>
            <p:cNvPr id="997" name="Google Shape;997;p46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995" name="Google Shape;995;p46"/>
            <p:cNvSpPr/>
            <p:nvPr/>
          </p:nvSpPr>
          <p:spPr>
            <a:xfrm>
              <a:off x="2017889" y="3448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46"/>
            <p:cNvSpPr txBox="1"/>
            <p:nvPr/>
          </p:nvSpPr>
          <p:spPr>
            <a:xfrm>
              <a:off x="1920411" y="3232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</p:grpSp>
      <p:sp>
        <p:nvSpPr>
          <p:cNvPr id="999" name="Google Shape;999;p46"/>
          <p:cNvSpPr txBox="1"/>
          <p:nvPr/>
        </p:nvSpPr>
        <p:spPr>
          <a:xfrm>
            <a:off x="3542361" y="2397825"/>
            <a:ext cx="40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dog  </a:t>
            </a:r>
            <a:endParaRPr sz="900"/>
          </a:p>
        </p:txBody>
      </p:sp>
      <p:sp>
        <p:nvSpPr>
          <p:cNvPr id="1000" name="Google Shape;1000;p46"/>
          <p:cNvSpPr/>
          <p:nvPr/>
        </p:nvSpPr>
        <p:spPr>
          <a:xfrm>
            <a:off x="5005497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46"/>
          <p:cNvSpPr txBox="1"/>
          <p:nvPr/>
        </p:nvSpPr>
        <p:spPr>
          <a:xfrm>
            <a:off x="4900975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grpSp>
        <p:nvGrpSpPr>
          <p:cNvPr id="1002" name="Google Shape;1002;p46"/>
          <p:cNvGrpSpPr/>
          <p:nvPr/>
        </p:nvGrpSpPr>
        <p:grpSpPr>
          <a:xfrm>
            <a:off x="5753286" y="1896861"/>
            <a:ext cx="371400" cy="613814"/>
            <a:chOff x="2182878" y="2947861"/>
            <a:chExt cx="371400" cy="613814"/>
          </a:xfrm>
        </p:grpSpPr>
        <p:sp>
          <p:nvSpPr>
            <p:cNvPr id="1003" name="Google Shape;1003;p46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46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sp>
        <p:nvSpPr>
          <p:cNvPr id="1005" name="Google Shape;1005;p46"/>
          <p:cNvSpPr/>
          <p:nvPr/>
        </p:nvSpPr>
        <p:spPr>
          <a:xfrm>
            <a:off x="61146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6" name="Google Shape;1006;p46"/>
          <p:cNvSpPr txBox="1"/>
          <p:nvPr/>
        </p:nvSpPr>
        <p:spPr>
          <a:xfrm>
            <a:off x="6275397" y="2287739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0.0</a:t>
            </a:r>
            <a:endParaRPr sz="900"/>
          </a:p>
        </p:txBody>
      </p:sp>
      <p:sp>
        <p:nvSpPr>
          <p:cNvPr id="1007" name="Google Shape;1007;p46"/>
          <p:cNvSpPr txBox="1"/>
          <p:nvPr/>
        </p:nvSpPr>
        <p:spPr>
          <a:xfrm>
            <a:off x="8239664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sp>
        <p:nvSpPr>
          <p:cNvPr id="1008" name="Google Shape;1008;p46"/>
          <p:cNvSpPr/>
          <p:nvPr/>
        </p:nvSpPr>
        <p:spPr>
          <a:xfrm>
            <a:off x="8337131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09" name="Google Shape;1009;p46"/>
          <p:cNvGrpSpPr/>
          <p:nvPr/>
        </p:nvGrpSpPr>
        <p:grpSpPr>
          <a:xfrm>
            <a:off x="8510597" y="2047850"/>
            <a:ext cx="371400" cy="462975"/>
            <a:chOff x="2182878" y="3098850"/>
            <a:chExt cx="371400" cy="462975"/>
          </a:xfrm>
        </p:grpSpPr>
        <p:sp>
          <p:nvSpPr>
            <p:cNvPr id="1010" name="Google Shape;1010;p46"/>
            <p:cNvSpPr/>
            <p:nvPr/>
          </p:nvSpPr>
          <p:spPr>
            <a:xfrm>
              <a:off x="2280631" y="3315825"/>
              <a:ext cx="148200" cy="246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46"/>
            <p:cNvSpPr txBox="1"/>
            <p:nvPr/>
          </p:nvSpPr>
          <p:spPr>
            <a:xfrm>
              <a:off x="2182878" y="30988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0.5</a:t>
              </a:r>
              <a:endParaRPr sz="900"/>
            </a:p>
          </p:txBody>
        </p:sp>
      </p:grpSp>
      <p:grpSp>
        <p:nvGrpSpPr>
          <p:cNvPr id="1012" name="Google Shape;1012;p46"/>
          <p:cNvGrpSpPr/>
          <p:nvPr/>
        </p:nvGrpSpPr>
        <p:grpSpPr>
          <a:xfrm>
            <a:off x="7401464" y="1896861"/>
            <a:ext cx="371400" cy="613814"/>
            <a:chOff x="2182878" y="2947861"/>
            <a:chExt cx="371400" cy="613814"/>
          </a:xfrm>
        </p:grpSpPr>
        <p:sp>
          <p:nvSpPr>
            <p:cNvPr id="1013" name="Google Shape;1013;p46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46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pic>
        <p:nvPicPr>
          <p:cNvPr id="1015" name="Google Shape;1015;p46"/>
          <p:cNvPicPr preferRelativeResize="0"/>
          <p:nvPr/>
        </p:nvPicPr>
        <p:blipFill rotWithShape="1">
          <a:blip r:embed="rId7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16" name="Google Shape;1016;p46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{BF70952D-D49E-452F-B3F2-26B105584EAE}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017" name="Google Shape;1017;p46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1018" name="Google Shape;1018;p46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1019" name="Google Shape;1019;p46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0" name="Google Shape;1020;p4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21" name="Google Shape;1021;p46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1022" name="Google Shape;1022;p4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3" name="Google Shape;1023;p46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24" name="Google Shape;1024;p46"/>
          <p:cNvGrpSpPr/>
          <p:nvPr/>
        </p:nvGrpSpPr>
        <p:grpSpPr>
          <a:xfrm>
            <a:off x="1531050" y="3117840"/>
            <a:ext cx="3893627" cy="1040260"/>
            <a:chOff x="1531050" y="3117840"/>
            <a:chExt cx="3893627" cy="1040260"/>
          </a:xfrm>
        </p:grpSpPr>
        <p:pic>
          <p:nvPicPr>
            <p:cNvPr id="1025" name="Google Shape;1025;p46"/>
            <p:cNvPicPr preferRelativeResize="0"/>
            <p:nvPr/>
          </p:nvPicPr>
          <p:blipFill rotWithShape="1">
            <a:blip r:embed="rId8">
              <a:alphaModFix/>
            </a:blip>
            <a:srcRect b="0" l="27714" r="0" t="0"/>
            <a:stretch/>
          </p:blipFill>
          <p:spPr>
            <a:xfrm>
              <a:off x="1531050" y="3724125"/>
              <a:ext cx="3893627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26" name="Google Shape;1026;p46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1027" name="Google Shape;1027;p46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28" name="Google Shape;1028;p46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029" name="Google Shape;1029;p4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62663" y="4541202"/>
            <a:ext cx="216701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4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600" y="4644675"/>
            <a:ext cx="193607" cy="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46"/>
          <p:cNvSpPr/>
          <p:nvPr/>
        </p:nvSpPr>
        <p:spPr>
          <a:xfrm>
            <a:off x="208150" y="4106375"/>
            <a:ext cx="10380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2" name="Google Shape;1032;p46"/>
          <p:cNvPicPr preferRelativeResize="0"/>
          <p:nvPr/>
        </p:nvPicPr>
        <p:blipFill rotWithShape="1">
          <a:blip r:embed="rId12">
            <a:alphaModFix/>
          </a:blip>
          <a:srcRect b="0" l="46329" r="44879" t="0"/>
          <a:stretch/>
        </p:blipFill>
        <p:spPr>
          <a:xfrm>
            <a:off x="6909893" y="4541200"/>
            <a:ext cx="190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46"/>
          <p:cNvSpPr/>
          <p:nvPr/>
        </p:nvSpPr>
        <p:spPr>
          <a:xfrm>
            <a:off x="208150" y="1820691"/>
            <a:ext cx="1002300" cy="167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4" name="Google Shape;1034;p46"/>
          <p:cNvSpPr/>
          <p:nvPr/>
        </p:nvSpPr>
        <p:spPr>
          <a:xfrm>
            <a:off x="2406150" y="3894175"/>
            <a:ext cx="4044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5" name="Google Shape;1035;p46"/>
          <p:cNvSpPr/>
          <p:nvPr/>
        </p:nvSpPr>
        <p:spPr>
          <a:xfrm>
            <a:off x="5608725" y="3455825"/>
            <a:ext cx="6909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p46"/>
          <p:cNvSpPr/>
          <p:nvPr/>
        </p:nvSpPr>
        <p:spPr>
          <a:xfrm>
            <a:off x="7373050" y="4684900"/>
            <a:ext cx="3033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7" name="Google Shape;1037;p46"/>
          <p:cNvSpPr/>
          <p:nvPr/>
        </p:nvSpPr>
        <p:spPr>
          <a:xfrm>
            <a:off x="7768194" y="2980275"/>
            <a:ext cx="7188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8" name="Google Shape;1038;p46"/>
          <p:cNvSpPr/>
          <p:nvPr/>
        </p:nvSpPr>
        <p:spPr>
          <a:xfrm>
            <a:off x="7704675" y="4684900"/>
            <a:ext cx="3762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9" name="Google Shape;1039;p46"/>
          <p:cNvSpPr/>
          <p:nvPr/>
        </p:nvSpPr>
        <p:spPr>
          <a:xfrm>
            <a:off x="823400" y="2339575"/>
            <a:ext cx="2673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40" name="Google Shape;1040;p46"/>
          <p:cNvGrpSpPr/>
          <p:nvPr/>
        </p:nvGrpSpPr>
        <p:grpSpPr>
          <a:xfrm>
            <a:off x="3807375" y="3407125"/>
            <a:ext cx="1854175" cy="702975"/>
            <a:chOff x="3807375" y="3407125"/>
            <a:chExt cx="1854175" cy="702975"/>
          </a:xfrm>
        </p:grpSpPr>
        <p:sp>
          <p:nvSpPr>
            <p:cNvPr id="1041" name="Google Shape;1041;p46"/>
            <p:cNvSpPr/>
            <p:nvPr/>
          </p:nvSpPr>
          <p:spPr>
            <a:xfrm>
              <a:off x="3807375" y="3802300"/>
              <a:ext cx="1935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46"/>
            <p:cNvSpPr/>
            <p:nvPr/>
          </p:nvSpPr>
          <p:spPr>
            <a:xfrm>
              <a:off x="5005125" y="3802300"/>
              <a:ext cx="2673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46"/>
            <p:cNvSpPr txBox="1"/>
            <p:nvPr/>
          </p:nvSpPr>
          <p:spPr>
            <a:xfrm>
              <a:off x="4127650" y="3407125"/>
              <a:ext cx="153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0000"/>
                  </a:solidFill>
                </a:rPr>
                <a:t>0.0</a:t>
              </a:r>
              <a:r>
                <a:rPr lang="en" sz="1800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   ≱   </a:t>
              </a:r>
              <a:r>
                <a:rPr lang="en" sz="1800">
                  <a:solidFill>
                    <a:srgbClr val="FF0000"/>
                  </a:solidFill>
                </a:rPr>
                <a:t>0.9</a:t>
              </a:r>
              <a:endParaRPr sz="1800">
                <a:solidFill>
                  <a:srgbClr val="FF0000"/>
                </a:solidFill>
              </a:endParaRPr>
            </a:p>
          </p:txBody>
        </p:sp>
      </p:grpSp>
      <p:sp>
        <p:nvSpPr>
          <p:cNvPr id="1044" name="Google Shape;1044;p46"/>
          <p:cNvSpPr/>
          <p:nvPr/>
        </p:nvSpPr>
        <p:spPr>
          <a:xfrm>
            <a:off x="7958667" y="3344997"/>
            <a:ext cx="2673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0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045" name="Google Shape;1045;p46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6" name="Google Shape;1046;p46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7" name="Google Shape;1047;p46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8" name="Google Shape;1048;p46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9" name="Google Shape;1049;p46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0" name="Google Shape;1050;p46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1" name="Google Shape;1051;p46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2" name="Google Shape;1052;p46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053" name="Google Shape;1053;p46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054" name="Google Shape;1054;p46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055" name="Google Shape;1055;p46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056" name="Google Shape;1056;p46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057" name="Google Shape;1057;p46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058" name="Google Shape;1058;p46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059" name="Google Shape;1059;p46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060" name="Google Shape;1060;p46"/>
          <p:cNvSpPr/>
          <p:nvPr/>
        </p:nvSpPr>
        <p:spPr>
          <a:xfrm>
            <a:off x="136625" y="867825"/>
            <a:ext cx="1140300" cy="2025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" name="Google Shape;1065;p47"/>
          <p:cNvPicPr preferRelativeResize="0"/>
          <p:nvPr/>
        </p:nvPicPr>
        <p:blipFill rotWithShape="1">
          <a:blip r:embed="rId3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4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1067" name="Google Shape;1067;p4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68" name="Google Shape;1068;p47"/>
          <p:cNvPicPr preferRelativeResize="0"/>
          <p:nvPr/>
        </p:nvPicPr>
        <p:blipFill rotWithShape="1">
          <a:blip r:embed="rId4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47"/>
          <p:cNvPicPr preferRelativeResize="0"/>
          <p:nvPr/>
        </p:nvPicPr>
        <p:blipFill rotWithShape="1">
          <a:blip r:embed="rId5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47"/>
          <p:cNvSpPr/>
          <p:nvPr/>
        </p:nvSpPr>
        <p:spPr>
          <a:xfrm>
            <a:off x="1230236" y="867825"/>
            <a:ext cx="1140300" cy="2025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1" name="Google Shape;1071;p47"/>
          <p:cNvPicPr preferRelativeResize="0"/>
          <p:nvPr/>
        </p:nvPicPr>
        <p:blipFill rotWithShape="1">
          <a:blip r:embed="rId6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2" name="Google Shape;1072;p47"/>
          <p:cNvSpPr/>
          <p:nvPr/>
        </p:nvSpPr>
        <p:spPr>
          <a:xfrm>
            <a:off x="20460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3" name="Google Shape;1073;p47"/>
          <p:cNvGrpSpPr/>
          <p:nvPr/>
        </p:nvGrpSpPr>
        <p:grpSpPr>
          <a:xfrm>
            <a:off x="238950" y="1987172"/>
            <a:ext cx="933597" cy="733753"/>
            <a:chOff x="1905175" y="3038172"/>
            <a:chExt cx="933597" cy="733753"/>
          </a:xfrm>
        </p:grpSpPr>
        <p:sp>
          <p:nvSpPr>
            <p:cNvPr id="1074" name="Google Shape;1074;p47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075" name="Google Shape;1075;p47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47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077" name="Google Shape;1077;p47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078" name="Google Shape;1078;p47"/>
            <p:cNvCxnSpPr>
              <a:stCxn id="1075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79" name="Google Shape;1079;p47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080" name="Google Shape;1080;p47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081" name="Google Shape;1081;p47"/>
            <p:cNvSpPr txBox="1"/>
            <p:nvPr/>
          </p:nvSpPr>
          <p:spPr>
            <a:xfrm>
              <a:off x="2182878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082" name="Google Shape;1082;p47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083" name="Google Shape;1083;p47"/>
          <p:cNvGrpSpPr/>
          <p:nvPr/>
        </p:nvGrpSpPr>
        <p:grpSpPr>
          <a:xfrm>
            <a:off x="1339617" y="1980117"/>
            <a:ext cx="933597" cy="740808"/>
            <a:chOff x="1905175" y="3031117"/>
            <a:chExt cx="933597" cy="740808"/>
          </a:xfrm>
        </p:grpSpPr>
        <p:sp>
          <p:nvSpPr>
            <p:cNvPr id="1084" name="Google Shape;1084;p47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085" name="Google Shape;1085;p47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47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087" name="Google Shape;1087;p47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088" name="Google Shape;1088;p47"/>
            <p:cNvCxnSpPr>
              <a:stCxn id="1085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89" name="Google Shape;1089;p47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090" name="Google Shape;1090;p47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091" name="Google Shape;1091;p47"/>
            <p:cNvSpPr txBox="1"/>
            <p:nvPr/>
          </p:nvSpPr>
          <p:spPr>
            <a:xfrm>
              <a:off x="2182878" y="3031117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092" name="Google Shape;1092;p47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093" name="Google Shape;1093;p47"/>
          <p:cNvGrpSpPr/>
          <p:nvPr/>
        </p:nvGrpSpPr>
        <p:grpSpPr>
          <a:xfrm>
            <a:off x="4630328" y="1987172"/>
            <a:ext cx="933597" cy="733753"/>
            <a:chOff x="1905175" y="3038172"/>
            <a:chExt cx="933597" cy="733753"/>
          </a:xfrm>
        </p:grpSpPr>
        <p:sp>
          <p:nvSpPr>
            <p:cNvPr id="1094" name="Google Shape;1094;p47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095" name="Google Shape;1095;p47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096" name="Google Shape;1096;p47"/>
            <p:cNvSpPr/>
            <p:nvPr/>
          </p:nvSpPr>
          <p:spPr>
            <a:xfrm>
              <a:off x="2016747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097" name="Google Shape;1097;p47"/>
            <p:cNvCxnSpPr>
              <a:stCxn id="1098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99" name="Google Shape;1099;p47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100" name="Google Shape;1100;p47"/>
            <p:cNvSpPr txBox="1"/>
            <p:nvPr/>
          </p:nvSpPr>
          <p:spPr>
            <a:xfrm>
              <a:off x="1919000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101" name="Google Shape;1101;p47"/>
            <p:cNvSpPr txBox="1"/>
            <p:nvPr/>
          </p:nvSpPr>
          <p:spPr>
            <a:xfrm>
              <a:off x="2455222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102" name="Google Shape;1102;p47"/>
          <p:cNvGrpSpPr/>
          <p:nvPr/>
        </p:nvGrpSpPr>
        <p:grpSpPr>
          <a:xfrm>
            <a:off x="5739461" y="2139572"/>
            <a:ext cx="933597" cy="581353"/>
            <a:chOff x="1905175" y="3190572"/>
            <a:chExt cx="933597" cy="581353"/>
          </a:xfrm>
        </p:grpSpPr>
        <p:sp>
          <p:nvSpPr>
            <p:cNvPr id="1103" name="Google Shape;1103;p47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104" name="Google Shape;1104;p47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47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106" name="Google Shape;1106;p47"/>
            <p:cNvCxnSpPr>
              <a:stCxn id="1104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07" name="Google Shape;1107;p47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108" name="Google Shape;1108;p47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109" name="Google Shape;1109;p47"/>
            <p:cNvSpPr txBox="1"/>
            <p:nvPr/>
          </p:nvSpPr>
          <p:spPr>
            <a:xfrm>
              <a:off x="2185700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110" name="Google Shape;1110;p47"/>
          <p:cNvGrpSpPr/>
          <p:nvPr/>
        </p:nvGrpSpPr>
        <p:grpSpPr>
          <a:xfrm>
            <a:off x="6854239" y="2222828"/>
            <a:ext cx="933597" cy="498097"/>
            <a:chOff x="1905175" y="3273828"/>
            <a:chExt cx="933597" cy="498097"/>
          </a:xfrm>
        </p:grpSpPr>
        <p:sp>
          <p:nvSpPr>
            <p:cNvPr id="1111" name="Google Shape;1111;p47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112" name="Google Shape;1112;p47"/>
            <p:cNvSpPr/>
            <p:nvPr/>
          </p:nvSpPr>
          <p:spPr>
            <a:xfrm>
              <a:off x="2017911" y="34913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47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114" name="Google Shape;1114;p47"/>
            <p:cNvCxnSpPr>
              <a:stCxn id="1112" idx="2"/>
            </p:cNvCxnSpPr>
            <p:nvPr/>
          </p:nvCxnSpPr>
          <p:spPr>
            <a:xfrm>
              <a:off x="2092011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15" name="Google Shape;1115;p47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116" name="Google Shape;1116;p47"/>
            <p:cNvSpPr txBox="1"/>
            <p:nvPr/>
          </p:nvSpPr>
          <p:spPr>
            <a:xfrm>
              <a:off x="1920411" y="3273828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  <p:sp>
          <p:nvSpPr>
            <p:cNvPr id="1117" name="Google Shape;1117;p47"/>
            <p:cNvSpPr txBox="1"/>
            <p:nvPr/>
          </p:nvSpPr>
          <p:spPr>
            <a:xfrm>
              <a:off x="2182878" y="33429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118" name="Google Shape;1118;p47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119" name="Google Shape;1119;p47"/>
          <p:cNvGrpSpPr/>
          <p:nvPr/>
        </p:nvGrpSpPr>
        <p:grpSpPr>
          <a:xfrm>
            <a:off x="7961961" y="2139572"/>
            <a:ext cx="933597" cy="581353"/>
            <a:chOff x="1905175" y="3190572"/>
            <a:chExt cx="933597" cy="581353"/>
          </a:xfrm>
        </p:grpSpPr>
        <p:sp>
          <p:nvSpPr>
            <p:cNvPr id="1120" name="Google Shape;1120;p47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121" name="Google Shape;1121;p47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47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123" name="Google Shape;1123;p47"/>
            <p:cNvCxnSpPr>
              <a:stCxn id="1121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24" name="Google Shape;1124;p47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125" name="Google Shape;1125;p47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126" name="Google Shape;1126;p47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pic>
        <p:nvPicPr>
          <p:cNvPr id="1127" name="Google Shape;1127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00" y="2632017"/>
            <a:ext cx="690900" cy="16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8" name="Google Shape;1128;p47"/>
          <p:cNvGrpSpPr/>
          <p:nvPr/>
        </p:nvGrpSpPr>
        <p:grpSpPr>
          <a:xfrm>
            <a:off x="2434639" y="1896861"/>
            <a:ext cx="933597" cy="824064"/>
            <a:chOff x="2434639" y="1896861"/>
            <a:chExt cx="933597" cy="824064"/>
          </a:xfrm>
        </p:grpSpPr>
        <p:sp>
          <p:nvSpPr>
            <p:cNvPr id="1129" name="Google Shape;1129;p47"/>
            <p:cNvSpPr txBox="1"/>
            <p:nvPr/>
          </p:nvSpPr>
          <p:spPr>
            <a:xfrm>
              <a:off x="2434639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grpSp>
          <p:nvGrpSpPr>
            <p:cNvPr id="1130" name="Google Shape;1130;p47"/>
            <p:cNvGrpSpPr/>
            <p:nvPr/>
          </p:nvGrpSpPr>
          <p:grpSpPr>
            <a:xfrm>
              <a:off x="2449875" y="1896861"/>
              <a:ext cx="918361" cy="824064"/>
              <a:chOff x="1920411" y="2947861"/>
              <a:chExt cx="918361" cy="824064"/>
            </a:xfrm>
          </p:grpSpPr>
          <p:sp>
            <p:nvSpPr>
              <p:cNvPr id="1131" name="Google Shape;1131;p47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1132" name="Google Shape;1132;p47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1133" name="Google Shape;1133;p47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134" name="Google Shape;1134;p47"/>
              <p:cNvCxnSpPr>
                <a:stCxn id="1135" idx="2"/>
              </p:cNvCxnSpPr>
              <p:nvPr/>
            </p:nvCxnSpPr>
            <p:spPr>
              <a:xfrm>
                <a:off x="2092011" y="356197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136" name="Google Shape;1136;p47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  <p:sp>
            <p:nvSpPr>
              <p:cNvPr id="1137" name="Google Shape;1137;p47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1135" name="Google Shape;1135;p47"/>
              <p:cNvSpPr/>
              <p:nvPr/>
            </p:nvSpPr>
            <p:spPr>
              <a:xfrm>
                <a:off x="2017911" y="3499275"/>
                <a:ext cx="148200" cy="62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8" name="Google Shape;1138;p47"/>
              <p:cNvSpPr txBox="1"/>
              <p:nvPr/>
            </p:nvSpPr>
            <p:spPr>
              <a:xfrm>
                <a:off x="1920411" y="3282294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</p:grpSp>
      <p:sp>
        <p:nvSpPr>
          <p:cNvPr id="1139" name="Google Shape;1139;p47"/>
          <p:cNvSpPr/>
          <p:nvPr/>
        </p:nvSpPr>
        <p:spPr>
          <a:xfrm>
            <a:off x="52764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40" name="Google Shape;1140;p47"/>
          <p:cNvGrpSpPr/>
          <p:nvPr/>
        </p:nvGrpSpPr>
        <p:grpSpPr>
          <a:xfrm>
            <a:off x="3557597" y="1925083"/>
            <a:ext cx="918361" cy="795842"/>
            <a:chOff x="1920411" y="2976083"/>
            <a:chExt cx="918361" cy="795842"/>
          </a:xfrm>
        </p:grpSpPr>
        <p:sp>
          <p:nvSpPr>
            <p:cNvPr id="1141" name="Google Shape;1141;p47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142" name="Google Shape;1142;p47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143" name="Google Shape;1143;p47"/>
            <p:cNvSpPr/>
            <p:nvPr/>
          </p:nvSpPr>
          <p:spPr>
            <a:xfrm>
              <a:off x="2280614" y="3195900"/>
              <a:ext cx="148200" cy="365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144" name="Google Shape;1144;p47"/>
            <p:cNvCxnSpPr>
              <a:stCxn id="1145" idx="2"/>
            </p:cNvCxnSpPr>
            <p:nvPr/>
          </p:nvCxnSpPr>
          <p:spPr>
            <a:xfrm>
              <a:off x="2091989" y="3561925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46" name="Google Shape;1146;p47"/>
            <p:cNvSpPr txBox="1"/>
            <p:nvPr/>
          </p:nvSpPr>
          <p:spPr>
            <a:xfrm>
              <a:off x="2182878" y="2976083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0.8</a:t>
              </a:r>
              <a:endParaRPr sz="900"/>
            </a:p>
          </p:txBody>
        </p:sp>
        <p:sp>
          <p:nvSpPr>
            <p:cNvPr id="1147" name="Google Shape;1147;p47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145" name="Google Shape;1145;p47"/>
            <p:cNvSpPr/>
            <p:nvPr/>
          </p:nvSpPr>
          <p:spPr>
            <a:xfrm>
              <a:off x="2017889" y="3448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47"/>
            <p:cNvSpPr txBox="1"/>
            <p:nvPr/>
          </p:nvSpPr>
          <p:spPr>
            <a:xfrm>
              <a:off x="1920411" y="3232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</p:grpSp>
      <p:sp>
        <p:nvSpPr>
          <p:cNvPr id="1149" name="Google Shape;1149;p47"/>
          <p:cNvSpPr txBox="1"/>
          <p:nvPr/>
        </p:nvSpPr>
        <p:spPr>
          <a:xfrm>
            <a:off x="3542361" y="2397825"/>
            <a:ext cx="40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dog  </a:t>
            </a:r>
            <a:endParaRPr sz="900"/>
          </a:p>
        </p:txBody>
      </p:sp>
      <p:sp>
        <p:nvSpPr>
          <p:cNvPr id="1150" name="Google Shape;1150;p47"/>
          <p:cNvSpPr/>
          <p:nvPr/>
        </p:nvSpPr>
        <p:spPr>
          <a:xfrm>
            <a:off x="5005497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1" name="Google Shape;1151;p47"/>
          <p:cNvSpPr txBox="1"/>
          <p:nvPr/>
        </p:nvSpPr>
        <p:spPr>
          <a:xfrm>
            <a:off x="4900975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grpSp>
        <p:nvGrpSpPr>
          <p:cNvPr id="1152" name="Google Shape;1152;p47"/>
          <p:cNvGrpSpPr/>
          <p:nvPr/>
        </p:nvGrpSpPr>
        <p:grpSpPr>
          <a:xfrm>
            <a:off x="5753286" y="1896861"/>
            <a:ext cx="371400" cy="613814"/>
            <a:chOff x="2182878" y="2947861"/>
            <a:chExt cx="371400" cy="613814"/>
          </a:xfrm>
        </p:grpSpPr>
        <p:sp>
          <p:nvSpPr>
            <p:cNvPr id="1153" name="Google Shape;1153;p47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47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sp>
        <p:nvSpPr>
          <p:cNvPr id="1155" name="Google Shape;1155;p47"/>
          <p:cNvSpPr/>
          <p:nvPr/>
        </p:nvSpPr>
        <p:spPr>
          <a:xfrm>
            <a:off x="61146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6" name="Google Shape;1156;p47"/>
          <p:cNvSpPr txBox="1"/>
          <p:nvPr/>
        </p:nvSpPr>
        <p:spPr>
          <a:xfrm>
            <a:off x="6275397" y="2287739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0.0</a:t>
            </a:r>
            <a:endParaRPr sz="900"/>
          </a:p>
        </p:txBody>
      </p:sp>
      <p:sp>
        <p:nvSpPr>
          <p:cNvPr id="1157" name="Google Shape;1157;p47"/>
          <p:cNvSpPr txBox="1"/>
          <p:nvPr/>
        </p:nvSpPr>
        <p:spPr>
          <a:xfrm>
            <a:off x="8239664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sp>
        <p:nvSpPr>
          <p:cNvPr id="1158" name="Google Shape;1158;p47"/>
          <p:cNvSpPr/>
          <p:nvPr/>
        </p:nvSpPr>
        <p:spPr>
          <a:xfrm>
            <a:off x="8337131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59" name="Google Shape;1159;p47"/>
          <p:cNvGrpSpPr/>
          <p:nvPr/>
        </p:nvGrpSpPr>
        <p:grpSpPr>
          <a:xfrm>
            <a:off x="8510597" y="2047850"/>
            <a:ext cx="371400" cy="462975"/>
            <a:chOff x="2182878" y="3098850"/>
            <a:chExt cx="371400" cy="462975"/>
          </a:xfrm>
        </p:grpSpPr>
        <p:sp>
          <p:nvSpPr>
            <p:cNvPr id="1160" name="Google Shape;1160;p47"/>
            <p:cNvSpPr/>
            <p:nvPr/>
          </p:nvSpPr>
          <p:spPr>
            <a:xfrm>
              <a:off x="2280631" y="3315825"/>
              <a:ext cx="148200" cy="246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47"/>
            <p:cNvSpPr txBox="1"/>
            <p:nvPr/>
          </p:nvSpPr>
          <p:spPr>
            <a:xfrm>
              <a:off x="2182878" y="30988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0.5</a:t>
              </a:r>
              <a:endParaRPr sz="900"/>
            </a:p>
          </p:txBody>
        </p:sp>
      </p:grpSp>
      <p:grpSp>
        <p:nvGrpSpPr>
          <p:cNvPr id="1162" name="Google Shape;1162;p47"/>
          <p:cNvGrpSpPr/>
          <p:nvPr/>
        </p:nvGrpSpPr>
        <p:grpSpPr>
          <a:xfrm>
            <a:off x="7401464" y="1896861"/>
            <a:ext cx="371400" cy="613814"/>
            <a:chOff x="2182878" y="2947861"/>
            <a:chExt cx="371400" cy="613814"/>
          </a:xfrm>
        </p:grpSpPr>
        <p:sp>
          <p:nvSpPr>
            <p:cNvPr id="1163" name="Google Shape;1163;p47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47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pic>
        <p:nvPicPr>
          <p:cNvPr id="1165" name="Google Shape;1165;p47"/>
          <p:cNvPicPr preferRelativeResize="0"/>
          <p:nvPr/>
        </p:nvPicPr>
        <p:blipFill rotWithShape="1">
          <a:blip r:embed="rId7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66" name="Google Shape;1166;p47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{BF70952D-D49E-452F-B3F2-26B105584EAE}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167" name="Google Shape;1167;p47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1168" name="Google Shape;1168;p47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1169" name="Google Shape;1169;p47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0" name="Google Shape;1170;p4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71" name="Google Shape;1171;p47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1172" name="Google Shape;1172;p4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3" name="Google Shape;1173;p4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74" name="Google Shape;1174;p47"/>
          <p:cNvGrpSpPr/>
          <p:nvPr/>
        </p:nvGrpSpPr>
        <p:grpSpPr>
          <a:xfrm>
            <a:off x="1531050" y="3117840"/>
            <a:ext cx="3893627" cy="1040260"/>
            <a:chOff x="1531050" y="3117840"/>
            <a:chExt cx="3893627" cy="1040260"/>
          </a:xfrm>
        </p:grpSpPr>
        <p:pic>
          <p:nvPicPr>
            <p:cNvPr id="1175" name="Google Shape;1175;p47"/>
            <p:cNvPicPr preferRelativeResize="0"/>
            <p:nvPr/>
          </p:nvPicPr>
          <p:blipFill rotWithShape="1">
            <a:blip r:embed="rId8">
              <a:alphaModFix/>
            </a:blip>
            <a:srcRect b="0" l="27714" r="0" t="0"/>
            <a:stretch/>
          </p:blipFill>
          <p:spPr>
            <a:xfrm>
              <a:off x="1531050" y="3724125"/>
              <a:ext cx="3893627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76" name="Google Shape;1176;p47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1177" name="Google Shape;1177;p47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78" name="Google Shape;1178;p47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179" name="Google Shape;1179;p4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62663" y="4541202"/>
            <a:ext cx="216701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Google Shape;1180;p4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600" y="4644675"/>
            <a:ext cx="193607" cy="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Google Shape;1181;p47"/>
          <p:cNvSpPr/>
          <p:nvPr/>
        </p:nvSpPr>
        <p:spPr>
          <a:xfrm>
            <a:off x="208150" y="3773353"/>
            <a:ext cx="10380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2" name="Google Shape;1182;p47"/>
          <p:cNvPicPr preferRelativeResize="0"/>
          <p:nvPr/>
        </p:nvPicPr>
        <p:blipFill rotWithShape="1">
          <a:blip r:embed="rId12">
            <a:alphaModFix/>
          </a:blip>
          <a:srcRect b="0" l="46329" r="44879" t="0"/>
          <a:stretch/>
        </p:blipFill>
        <p:spPr>
          <a:xfrm>
            <a:off x="6909893" y="4541200"/>
            <a:ext cx="190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3" name="Google Shape;1183;p47"/>
          <p:cNvSpPr/>
          <p:nvPr/>
        </p:nvSpPr>
        <p:spPr>
          <a:xfrm>
            <a:off x="2406150" y="3894175"/>
            <a:ext cx="4044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4" name="Google Shape;1184;p47"/>
          <p:cNvSpPr/>
          <p:nvPr/>
        </p:nvSpPr>
        <p:spPr>
          <a:xfrm>
            <a:off x="5608725" y="3836825"/>
            <a:ext cx="6909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5" name="Google Shape;1185;p47"/>
          <p:cNvSpPr/>
          <p:nvPr/>
        </p:nvSpPr>
        <p:spPr>
          <a:xfrm>
            <a:off x="7373050" y="4684900"/>
            <a:ext cx="3033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6" name="Google Shape;1186;p47"/>
          <p:cNvSpPr/>
          <p:nvPr/>
        </p:nvSpPr>
        <p:spPr>
          <a:xfrm>
            <a:off x="7082399" y="2980275"/>
            <a:ext cx="6477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7" name="Google Shape;1187;p47"/>
          <p:cNvSpPr/>
          <p:nvPr/>
        </p:nvSpPr>
        <p:spPr>
          <a:xfrm>
            <a:off x="7704675" y="4684900"/>
            <a:ext cx="3762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8" name="Google Shape;1188;p47"/>
          <p:cNvSpPr/>
          <p:nvPr/>
        </p:nvSpPr>
        <p:spPr>
          <a:xfrm>
            <a:off x="1661600" y="2066025"/>
            <a:ext cx="267300" cy="581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89" name="Google Shape;1189;p47"/>
          <p:cNvGrpSpPr/>
          <p:nvPr/>
        </p:nvGrpSpPr>
        <p:grpSpPr>
          <a:xfrm>
            <a:off x="3807375" y="3407125"/>
            <a:ext cx="1854175" cy="702975"/>
            <a:chOff x="3807375" y="3407125"/>
            <a:chExt cx="1854175" cy="702975"/>
          </a:xfrm>
        </p:grpSpPr>
        <p:sp>
          <p:nvSpPr>
            <p:cNvPr id="1190" name="Google Shape;1190;p47"/>
            <p:cNvSpPr/>
            <p:nvPr/>
          </p:nvSpPr>
          <p:spPr>
            <a:xfrm>
              <a:off x="3807375" y="3802300"/>
              <a:ext cx="1935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47"/>
            <p:cNvSpPr/>
            <p:nvPr/>
          </p:nvSpPr>
          <p:spPr>
            <a:xfrm>
              <a:off x="5005125" y="3802300"/>
              <a:ext cx="2673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47"/>
            <p:cNvSpPr txBox="1"/>
            <p:nvPr/>
          </p:nvSpPr>
          <p:spPr>
            <a:xfrm>
              <a:off x="4127650" y="3407125"/>
              <a:ext cx="153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0000"/>
                  </a:solidFill>
                </a:rPr>
                <a:t>0.7</a:t>
              </a:r>
              <a:r>
                <a:rPr lang="en" sz="1800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   ≥   </a:t>
              </a:r>
              <a:r>
                <a:rPr lang="en" sz="1800">
                  <a:solidFill>
                    <a:srgbClr val="FF0000"/>
                  </a:solidFill>
                </a:rPr>
                <a:t>0.7</a:t>
              </a:r>
              <a:endParaRPr sz="1800">
                <a:solidFill>
                  <a:srgbClr val="FF0000"/>
                </a:solidFill>
              </a:endParaRPr>
            </a:p>
          </p:txBody>
        </p:sp>
      </p:grpSp>
      <p:sp>
        <p:nvSpPr>
          <p:cNvPr id="1193" name="Google Shape;1193;p47"/>
          <p:cNvSpPr/>
          <p:nvPr/>
        </p:nvSpPr>
        <p:spPr>
          <a:xfrm>
            <a:off x="7244369" y="3751589"/>
            <a:ext cx="2673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1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194" name="Google Shape;1194;p47"/>
          <p:cNvSpPr txBox="1"/>
          <p:nvPr/>
        </p:nvSpPr>
        <p:spPr>
          <a:xfrm>
            <a:off x="4600675" y="3117850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195" name="Google Shape;1195;p47"/>
          <p:cNvSpPr txBox="1"/>
          <p:nvPr/>
        </p:nvSpPr>
        <p:spPr>
          <a:xfrm>
            <a:off x="2339251" y="2632975"/>
            <a:ext cx="369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Skipping columns that don’t hit threshold</a:t>
            </a:r>
            <a:endParaRPr/>
          </a:p>
        </p:txBody>
      </p:sp>
      <p:cxnSp>
        <p:nvCxnSpPr>
          <p:cNvPr id="1196" name="Google Shape;1196;p47"/>
          <p:cNvCxnSpPr/>
          <p:nvPr/>
        </p:nvCxnSpPr>
        <p:spPr>
          <a:xfrm rot="10800000">
            <a:off x="1552300" y="2660100"/>
            <a:ext cx="860700" cy="21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97" name="Google Shape;1197;p47"/>
          <p:cNvCxnSpPr/>
          <p:nvPr/>
        </p:nvCxnSpPr>
        <p:spPr>
          <a:xfrm rot="10800000">
            <a:off x="2114200" y="2629150"/>
            <a:ext cx="312900" cy="15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98" name="Google Shape;1198;p47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9" name="Google Shape;1199;p47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0" name="Google Shape;1200;p47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1" name="Google Shape;1201;p47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2" name="Google Shape;1202;p47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3" name="Google Shape;1203;p47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4" name="Google Shape;1204;p47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5" name="Google Shape;1205;p47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206" name="Google Shape;1206;p47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207" name="Google Shape;1207;p47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208" name="Google Shape;1208;p47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209" name="Google Shape;1209;p47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210" name="Google Shape;1210;p47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211" name="Google Shape;1211;p47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212" name="Google Shape;1212;p47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213" name="Google Shape;1213;p47"/>
          <p:cNvSpPr/>
          <p:nvPr/>
        </p:nvSpPr>
        <p:spPr>
          <a:xfrm>
            <a:off x="1305565" y="1813094"/>
            <a:ext cx="1002300" cy="167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" name="Google Shape;1218;p48"/>
          <p:cNvPicPr preferRelativeResize="0"/>
          <p:nvPr/>
        </p:nvPicPr>
        <p:blipFill rotWithShape="1">
          <a:blip r:embed="rId3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9" name="Google Shape;1219;p4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1220" name="Google Shape;1220;p4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21" name="Google Shape;1221;p48"/>
          <p:cNvPicPr preferRelativeResize="0"/>
          <p:nvPr/>
        </p:nvPicPr>
        <p:blipFill rotWithShape="1">
          <a:blip r:embed="rId4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Google Shape;1222;p48"/>
          <p:cNvPicPr preferRelativeResize="0"/>
          <p:nvPr/>
        </p:nvPicPr>
        <p:blipFill rotWithShape="1">
          <a:blip r:embed="rId5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3" name="Google Shape;1223;p48"/>
          <p:cNvSpPr/>
          <p:nvPr/>
        </p:nvSpPr>
        <p:spPr>
          <a:xfrm>
            <a:off x="2332314" y="867825"/>
            <a:ext cx="1140300" cy="2025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4" name="Google Shape;1224;p48"/>
          <p:cNvPicPr preferRelativeResize="0"/>
          <p:nvPr/>
        </p:nvPicPr>
        <p:blipFill rotWithShape="1">
          <a:blip r:embed="rId6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5" name="Google Shape;1225;p48"/>
          <p:cNvGrpSpPr/>
          <p:nvPr/>
        </p:nvGrpSpPr>
        <p:grpSpPr>
          <a:xfrm>
            <a:off x="238950" y="1987172"/>
            <a:ext cx="933597" cy="733753"/>
            <a:chOff x="1905175" y="3038172"/>
            <a:chExt cx="933597" cy="733753"/>
          </a:xfrm>
        </p:grpSpPr>
        <p:sp>
          <p:nvSpPr>
            <p:cNvPr id="1226" name="Google Shape;1226;p48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227" name="Google Shape;1227;p48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48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229" name="Google Shape;1229;p48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230" name="Google Shape;1230;p48"/>
            <p:cNvCxnSpPr>
              <a:stCxn id="1227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31" name="Google Shape;1231;p48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232" name="Google Shape;1232;p48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233" name="Google Shape;1233;p48"/>
            <p:cNvSpPr txBox="1"/>
            <p:nvPr/>
          </p:nvSpPr>
          <p:spPr>
            <a:xfrm>
              <a:off x="2182878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234" name="Google Shape;1234;p48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235" name="Google Shape;1235;p48"/>
          <p:cNvGrpSpPr/>
          <p:nvPr/>
        </p:nvGrpSpPr>
        <p:grpSpPr>
          <a:xfrm>
            <a:off x="1339617" y="1980117"/>
            <a:ext cx="933597" cy="740808"/>
            <a:chOff x="1905175" y="3031117"/>
            <a:chExt cx="933597" cy="740808"/>
          </a:xfrm>
        </p:grpSpPr>
        <p:sp>
          <p:nvSpPr>
            <p:cNvPr id="1236" name="Google Shape;1236;p48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237" name="Google Shape;1237;p48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48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239" name="Google Shape;1239;p48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240" name="Google Shape;1240;p48"/>
            <p:cNvCxnSpPr>
              <a:stCxn id="1237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41" name="Google Shape;1241;p48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242" name="Google Shape;1242;p48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243" name="Google Shape;1243;p48"/>
            <p:cNvSpPr txBox="1"/>
            <p:nvPr/>
          </p:nvSpPr>
          <p:spPr>
            <a:xfrm>
              <a:off x="2182878" y="3031117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244" name="Google Shape;1244;p48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245" name="Google Shape;1245;p48"/>
          <p:cNvGrpSpPr/>
          <p:nvPr/>
        </p:nvGrpSpPr>
        <p:grpSpPr>
          <a:xfrm>
            <a:off x="4630328" y="1987172"/>
            <a:ext cx="933597" cy="733753"/>
            <a:chOff x="1905175" y="3038172"/>
            <a:chExt cx="933597" cy="733753"/>
          </a:xfrm>
        </p:grpSpPr>
        <p:sp>
          <p:nvSpPr>
            <p:cNvPr id="1246" name="Google Shape;1246;p48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247" name="Google Shape;1247;p48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248" name="Google Shape;1248;p48"/>
            <p:cNvSpPr/>
            <p:nvPr/>
          </p:nvSpPr>
          <p:spPr>
            <a:xfrm>
              <a:off x="2016747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249" name="Google Shape;1249;p48"/>
            <p:cNvCxnSpPr>
              <a:stCxn id="1250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51" name="Google Shape;1251;p48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252" name="Google Shape;1252;p48"/>
            <p:cNvSpPr txBox="1"/>
            <p:nvPr/>
          </p:nvSpPr>
          <p:spPr>
            <a:xfrm>
              <a:off x="1919000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253" name="Google Shape;1253;p48"/>
            <p:cNvSpPr txBox="1"/>
            <p:nvPr/>
          </p:nvSpPr>
          <p:spPr>
            <a:xfrm>
              <a:off x="2455222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254" name="Google Shape;1254;p48"/>
          <p:cNvGrpSpPr/>
          <p:nvPr/>
        </p:nvGrpSpPr>
        <p:grpSpPr>
          <a:xfrm>
            <a:off x="5739461" y="2139572"/>
            <a:ext cx="933597" cy="581353"/>
            <a:chOff x="1905175" y="3190572"/>
            <a:chExt cx="933597" cy="581353"/>
          </a:xfrm>
        </p:grpSpPr>
        <p:sp>
          <p:nvSpPr>
            <p:cNvPr id="1255" name="Google Shape;1255;p48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256" name="Google Shape;1256;p48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48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258" name="Google Shape;1258;p48"/>
            <p:cNvCxnSpPr>
              <a:stCxn id="125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59" name="Google Shape;1259;p48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260" name="Google Shape;1260;p48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261" name="Google Shape;1261;p48"/>
            <p:cNvSpPr txBox="1"/>
            <p:nvPr/>
          </p:nvSpPr>
          <p:spPr>
            <a:xfrm>
              <a:off x="2185700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262" name="Google Shape;1262;p48"/>
          <p:cNvGrpSpPr/>
          <p:nvPr/>
        </p:nvGrpSpPr>
        <p:grpSpPr>
          <a:xfrm>
            <a:off x="6854239" y="2222828"/>
            <a:ext cx="933597" cy="498097"/>
            <a:chOff x="1905175" y="3273828"/>
            <a:chExt cx="933597" cy="498097"/>
          </a:xfrm>
        </p:grpSpPr>
        <p:sp>
          <p:nvSpPr>
            <p:cNvPr id="1263" name="Google Shape;1263;p48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264" name="Google Shape;1264;p48"/>
            <p:cNvSpPr/>
            <p:nvPr/>
          </p:nvSpPr>
          <p:spPr>
            <a:xfrm>
              <a:off x="2017911" y="34913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48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266" name="Google Shape;1266;p48"/>
            <p:cNvCxnSpPr>
              <a:stCxn id="1264" idx="2"/>
            </p:cNvCxnSpPr>
            <p:nvPr/>
          </p:nvCxnSpPr>
          <p:spPr>
            <a:xfrm>
              <a:off x="2092011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67" name="Google Shape;1267;p48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268" name="Google Shape;1268;p48"/>
            <p:cNvSpPr txBox="1"/>
            <p:nvPr/>
          </p:nvSpPr>
          <p:spPr>
            <a:xfrm>
              <a:off x="1920411" y="3273828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  <p:sp>
          <p:nvSpPr>
            <p:cNvPr id="1269" name="Google Shape;1269;p48"/>
            <p:cNvSpPr txBox="1"/>
            <p:nvPr/>
          </p:nvSpPr>
          <p:spPr>
            <a:xfrm>
              <a:off x="2182878" y="33429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270" name="Google Shape;1270;p48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271" name="Google Shape;1271;p48"/>
          <p:cNvGrpSpPr/>
          <p:nvPr/>
        </p:nvGrpSpPr>
        <p:grpSpPr>
          <a:xfrm>
            <a:off x="7961961" y="2139572"/>
            <a:ext cx="933597" cy="581353"/>
            <a:chOff x="1905175" y="3190572"/>
            <a:chExt cx="933597" cy="581353"/>
          </a:xfrm>
        </p:grpSpPr>
        <p:sp>
          <p:nvSpPr>
            <p:cNvPr id="1272" name="Google Shape;1272;p48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273" name="Google Shape;1273;p48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48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275" name="Google Shape;1275;p48"/>
            <p:cNvCxnSpPr>
              <a:stCxn id="1273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76" name="Google Shape;1276;p48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277" name="Google Shape;1277;p48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278" name="Google Shape;1278;p48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pic>
        <p:nvPicPr>
          <p:cNvPr id="1279" name="Google Shape;1279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00" y="2632017"/>
            <a:ext cx="690900" cy="16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0" name="Google Shape;1280;p48"/>
          <p:cNvGrpSpPr/>
          <p:nvPr/>
        </p:nvGrpSpPr>
        <p:grpSpPr>
          <a:xfrm>
            <a:off x="2434639" y="1896861"/>
            <a:ext cx="933597" cy="824064"/>
            <a:chOff x="2434639" y="1896861"/>
            <a:chExt cx="933597" cy="824064"/>
          </a:xfrm>
        </p:grpSpPr>
        <p:sp>
          <p:nvSpPr>
            <p:cNvPr id="1281" name="Google Shape;1281;p48"/>
            <p:cNvSpPr txBox="1"/>
            <p:nvPr/>
          </p:nvSpPr>
          <p:spPr>
            <a:xfrm>
              <a:off x="2434639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grpSp>
          <p:nvGrpSpPr>
            <p:cNvPr id="1282" name="Google Shape;1282;p48"/>
            <p:cNvGrpSpPr/>
            <p:nvPr/>
          </p:nvGrpSpPr>
          <p:grpSpPr>
            <a:xfrm>
              <a:off x="2449875" y="1896861"/>
              <a:ext cx="918361" cy="824064"/>
              <a:chOff x="1920411" y="2947861"/>
              <a:chExt cx="918361" cy="824064"/>
            </a:xfrm>
          </p:grpSpPr>
          <p:sp>
            <p:nvSpPr>
              <p:cNvPr id="1283" name="Google Shape;1283;p48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1284" name="Google Shape;1284;p48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1285" name="Google Shape;1285;p48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286" name="Google Shape;1286;p48"/>
              <p:cNvCxnSpPr>
                <a:stCxn id="1287" idx="2"/>
              </p:cNvCxnSpPr>
              <p:nvPr/>
            </p:nvCxnSpPr>
            <p:spPr>
              <a:xfrm>
                <a:off x="2092011" y="356197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288" name="Google Shape;1288;p48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  <p:sp>
            <p:nvSpPr>
              <p:cNvPr id="1289" name="Google Shape;1289;p48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1287" name="Google Shape;1287;p48"/>
              <p:cNvSpPr/>
              <p:nvPr/>
            </p:nvSpPr>
            <p:spPr>
              <a:xfrm>
                <a:off x="2017911" y="3499275"/>
                <a:ext cx="148200" cy="62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0" name="Google Shape;1290;p48"/>
              <p:cNvSpPr txBox="1"/>
              <p:nvPr/>
            </p:nvSpPr>
            <p:spPr>
              <a:xfrm>
                <a:off x="1920411" y="3282294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</p:grpSp>
      <p:sp>
        <p:nvSpPr>
          <p:cNvPr id="1291" name="Google Shape;1291;p48"/>
          <p:cNvSpPr/>
          <p:nvPr/>
        </p:nvSpPr>
        <p:spPr>
          <a:xfrm>
            <a:off x="52764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2" name="Google Shape;1292;p48"/>
          <p:cNvGrpSpPr/>
          <p:nvPr/>
        </p:nvGrpSpPr>
        <p:grpSpPr>
          <a:xfrm>
            <a:off x="3557597" y="1925083"/>
            <a:ext cx="918361" cy="795842"/>
            <a:chOff x="1920411" y="2976083"/>
            <a:chExt cx="918361" cy="795842"/>
          </a:xfrm>
        </p:grpSpPr>
        <p:sp>
          <p:nvSpPr>
            <p:cNvPr id="1293" name="Google Shape;1293;p48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294" name="Google Shape;1294;p48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295" name="Google Shape;1295;p48"/>
            <p:cNvSpPr/>
            <p:nvPr/>
          </p:nvSpPr>
          <p:spPr>
            <a:xfrm>
              <a:off x="2280614" y="3195900"/>
              <a:ext cx="148200" cy="365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296" name="Google Shape;1296;p48"/>
            <p:cNvCxnSpPr>
              <a:stCxn id="1297" idx="2"/>
            </p:cNvCxnSpPr>
            <p:nvPr/>
          </p:nvCxnSpPr>
          <p:spPr>
            <a:xfrm>
              <a:off x="2091989" y="3561925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98" name="Google Shape;1298;p48"/>
            <p:cNvSpPr txBox="1"/>
            <p:nvPr/>
          </p:nvSpPr>
          <p:spPr>
            <a:xfrm>
              <a:off x="2182878" y="2976083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0.8</a:t>
              </a:r>
              <a:endParaRPr sz="900"/>
            </a:p>
          </p:txBody>
        </p:sp>
        <p:sp>
          <p:nvSpPr>
            <p:cNvPr id="1299" name="Google Shape;1299;p48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297" name="Google Shape;1297;p48"/>
            <p:cNvSpPr/>
            <p:nvPr/>
          </p:nvSpPr>
          <p:spPr>
            <a:xfrm>
              <a:off x="2017889" y="3448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48"/>
            <p:cNvSpPr txBox="1"/>
            <p:nvPr/>
          </p:nvSpPr>
          <p:spPr>
            <a:xfrm>
              <a:off x="1920411" y="3232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</p:grpSp>
      <p:sp>
        <p:nvSpPr>
          <p:cNvPr id="1301" name="Google Shape;1301;p48"/>
          <p:cNvSpPr txBox="1"/>
          <p:nvPr/>
        </p:nvSpPr>
        <p:spPr>
          <a:xfrm>
            <a:off x="3542361" y="2397825"/>
            <a:ext cx="40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dog  </a:t>
            </a:r>
            <a:endParaRPr sz="900"/>
          </a:p>
        </p:txBody>
      </p:sp>
      <p:sp>
        <p:nvSpPr>
          <p:cNvPr id="1302" name="Google Shape;1302;p48"/>
          <p:cNvSpPr/>
          <p:nvPr/>
        </p:nvSpPr>
        <p:spPr>
          <a:xfrm>
            <a:off x="5005497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3" name="Google Shape;1303;p48"/>
          <p:cNvSpPr txBox="1"/>
          <p:nvPr/>
        </p:nvSpPr>
        <p:spPr>
          <a:xfrm>
            <a:off x="4900975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grpSp>
        <p:nvGrpSpPr>
          <p:cNvPr id="1304" name="Google Shape;1304;p48"/>
          <p:cNvGrpSpPr/>
          <p:nvPr/>
        </p:nvGrpSpPr>
        <p:grpSpPr>
          <a:xfrm>
            <a:off x="5753286" y="1896861"/>
            <a:ext cx="371400" cy="613814"/>
            <a:chOff x="2182878" y="2947861"/>
            <a:chExt cx="371400" cy="613814"/>
          </a:xfrm>
        </p:grpSpPr>
        <p:sp>
          <p:nvSpPr>
            <p:cNvPr id="1305" name="Google Shape;1305;p48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48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sp>
        <p:nvSpPr>
          <p:cNvPr id="1307" name="Google Shape;1307;p48"/>
          <p:cNvSpPr/>
          <p:nvPr/>
        </p:nvSpPr>
        <p:spPr>
          <a:xfrm>
            <a:off x="61146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8" name="Google Shape;1308;p48"/>
          <p:cNvSpPr txBox="1"/>
          <p:nvPr/>
        </p:nvSpPr>
        <p:spPr>
          <a:xfrm>
            <a:off x="6275397" y="2287739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0.0</a:t>
            </a:r>
            <a:endParaRPr sz="900"/>
          </a:p>
        </p:txBody>
      </p:sp>
      <p:sp>
        <p:nvSpPr>
          <p:cNvPr id="1309" name="Google Shape;1309;p48"/>
          <p:cNvSpPr txBox="1"/>
          <p:nvPr/>
        </p:nvSpPr>
        <p:spPr>
          <a:xfrm>
            <a:off x="8239664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sp>
        <p:nvSpPr>
          <p:cNvPr id="1310" name="Google Shape;1310;p48"/>
          <p:cNvSpPr/>
          <p:nvPr/>
        </p:nvSpPr>
        <p:spPr>
          <a:xfrm>
            <a:off x="8337131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11" name="Google Shape;1311;p48"/>
          <p:cNvGrpSpPr/>
          <p:nvPr/>
        </p:nvGrpSpPr>
        <p:grpSpPr>
          <a:xfrm>
            <a:off x="8510597" y="2047850"/>
            <a:ext cx="371400" cy="462975"/>
            <a:chOff x="2182878" y="3098850"/>
            <a:chExt cx="371400" cy="462975"/>
          </a:xfrm>
        </p:grpSpPr>
        <p:sp>
          <p:nvSpPr>
            <p:cNvPr id="1312" name="Google Shape;1312;p48"/>
            <p:cNvSpPr/>
            <p:nvPr/>
          </p:nvSpPr>
          <p:spPr>
            <a:xfrm>
              <a:off x="2280631" y="3315825"/>
              <a:ext cx="148200" cy="246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48"/>
            <p:cNvSpPr txBox="1"/>
            <p:nvPr/>
          </p:nvSpPr>
          <p:spPr>
            <a:xfrm>
              <a:off x="2182878" y="30988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0.5</a:t>
              </a:r>
              <a:endParaRPr sz="900"/>
            </a:p>
          </p:txBody>
        </p:sp>
      </p:grpSp>
      <p:grpSp>
        <p:nvGrpSpPr>
          <p:cNvPr id="1314" name="Google Shape;1314;p48"/>
          <p:cNvGrpSpPr/>
          <p:nvPr/>
        </p:nvGrpSpPr>
        <p:grpSpPr>
          <a:xfrm>
            <a:off x="7401464" y="1896861"/>
            <a:ext cx="371400" cy="613814"/>
            <a:chOff x="2182878" y="2947861"/>
            <a:chExt cx="371400" cy="613814"/>
          </a:xfrm>
        </p:grpSpPr>
        <p:sp>
          <p:nvSpPr>
            <p:cNvPr id="1315" name="Google Shape;1315;p48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48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pic>
        <p:nvPicPr>
          <p:cNvPr id="1317" name="Google Shape;1317;p48"/>
          <p:cNvPicPr preferRelativeResize="0"/>
          <p:nvPr/>
        </p:nvPicPr>
        <p:blipFill rotWithShape="1">
          <a:blip r:embed="rId7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18" name="Google Shape;1318;p48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{BF70952D-D49E-452F-B3F2-26B105584EAE}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319" name="Google Shape;1319;p48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1320" name="Google Shape;1320;p48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1321" name="Google Shape;1321;p48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2" name="Google Shape;1322;p4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23" name="Google Shape;1323;p48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1324" name="Google Shape;1324;p4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5" name="Google Shape;1325;p48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26" name="Google Shape;1326;p48"/>
          <p:cNvGrpSpPr/>
          <p:nvPr/>
        </p:nvGrpSpPr>
        <p:grpSpPr>
          <a:xfrm>
            <a:off x="1531050" y="3117840"/>
            <a:ext cx="3893627" cy="1040260"/>
            <a:chOff x="1531050" y="3117840"/>
            <a:chExt cx="3893627" cy="1040260"/>
          </a:xfrm>
        </p:grpSpPr>
        <p:pic>
          <p:nvPicPr>
            <p:cNvPr id="1327" name="Google Shape;1327;p48"/>
            <p:cNvPicPr preferRelativeResize="0"/>
            <p:nvPr/>
          </p:nvPicPr>
          <p:blipFill rotWithShape="1">
            <a:blip r:embed="rId8">
              <a:alphaModFix/>
            </a:blip>
            <a:srcRect b="0" l="27714" r="0" t="0"/>
            <a:stretch/>
          </p:blipFill>
          <p:spPr>
            <a:xfrm>
              <a:off x="1531050" y="3724125"/>
              <a:ext cx="3893627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28" name="Google Shape;1328;p48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1329" name="Google Shape;1329;p48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30" name="Google Shape;1330;p48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331" name="Google Shape;1331;p4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62663" y="4541202"/>
            <a:ext cx="216701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p4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600" y="4644675"/>
            <a:ext cx="193607" cy="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3" name="Google Shape;1333;p48"/>
          <p:cNvSpPr/>
          <p:nvPr/>
        </p:nvSpPr>
        <p:spPr>
          <a:xfrm>
            <a:off x="208150" y="3773353"/>
            <a:ext cx="10380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4" name="Google Shape;1334;p48"/>
          <p:cNvPicPr preferRelativeResize="0"/>
          <p:nvPr/>
        </p:nvPicPr>
        <p:blipFill rotWithShape="1">
          <a:blip r:embed="rId12">
            <a:alphaModFix/>
          </a:blip>
          <a:srcRect b="0" l="46329" r="44879" t="0"/>
          <a:stretch/>
        </p:blipFill>
        <p:spPr>
          <a:xfrm>
            <a:off x="6909893" y="4541200"/>
            <a:ext cx="190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48"/>
          <p:cNvSpPr/>
          <p:nvPr/>
        </p:nvSpPr>
        <p:spPr>
          <a:xfrm>
            <a:off x="2406150" y="3894175"/>
            <a:ext cx="4044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6" name="Google Shape;1336;p48"/>
          <p:cNvSpPr/>
          <p:nvPr/>
        </p:nvSpPr>
        <p:spPr>
          <a:xfrm>
            <a:off x="5608725" y="3836825"/>
            <a:ext cx="6909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7" name="Google Shape;1337;p48"/>
          <p:cNvSpPr/>
          <p:nvPr/>
        </p:nvSpPr>
        <p:spPr>
          <a:xfrm>
            <a:off x="7373050" y="4684900"/>
            <a:ext cx="3033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8" name="Google Shape;1338;p48"/>
          <p:cNvSpPr/>
          <p:nvPr/>
        </p:nvSpPr>
        <p:spPr>
          <a:xfrm>
            <a:off x="7082399" y="2980275"/>
            <a:ext cx="6477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9" name="Google Shape;1339;p48"/>
          <p:cNvSpPr/>
          <p:nvPr/>
        </p:nvSpPr>
        <p:spPr>
          <a:xfrm>
            <a:off x="7704675" y="4684900"/>
            <a:ext cx="3762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0" name="Google Shape;1340;p48"/>
          <p:cNvSpPr/>
          <p:nvPr/>
        </p:nvSpPr>
        <p:spPr>
          <a:xfrm>
            <a:off x="2750975" y="1988100"/>
            <a:ext cx="267300" cy="659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41" name="Google Shape;1341;p48"/>
          <p:cNvGrpSpPr/>
          <p:nvPr/>
        </p:nvGrpSpPr>
        <p:grpSpPr>
          <a:xfrm>
            <a:off x="3810475" y="3407125"/>
            <a:ext cx="1851075" cy="702975"/>
            <a:chOff x="3810475" y="3407125"/>
            <a:chExt cx="1851075" cy="702975"/>
          </a:xfrm>
        </p:grpSpPr>
        <p:sp>
          <p:nvSpPr>
            <p:cNvPr id="1342" name="Google Shape;1342;p48"/>
            <p:cNvSpPr/>
            <p:nvPr/>
          </p:nvSpPr>
          <p:spPr>
            <a:xfrm>
              <a:off x="3810475" y="3802300"/>
              <a:ext cx="1905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48"/>
            <p:cNvSpPr/>
            <p:nvPr/>
          </p:nvSpPr>
          <p:spPr>
            <a:xfrm>
              <a:off x="5005125" y="3802300"/>
              <a:ext cx="2673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48"/>
            <p:cNvSpPr txBox="1"/>
            <p:nvPr/>
          </p:nvSpPr>
          <p:spPr>
            <a:xfrm>
              <a:off x="4127650" y="3407125"/>
              <a:ext cx="153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0000"/>
                  </a:solidFill>
                </a:rPr>
                <a:t>0.9</a:t>
              </a:r>
              <a:r>
                <a:rPr lang="en" sz="1800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   ≥   </a:t>
              </a:r>
              <a:r>
                <a:rPr lang="en" sz="1800">
                  <a:solidFill>
                    <a:srgbClr val="FF0000"/>
                  </a:solidFill>
                </a:rPr>
                <a:t>0.7</a:t>
              </a:r>
              <a:endParaRPr sz="1800">
                <a:solidFill>
                  <a:srgbClr val="FF0000"/>
                </a:solidFill>
              </a:endParaRPr>
            </a:p>
          </p:txBody>
        </p:sp>
      </p:grpSp>
      <p:sp>
        <p:nvSpPr>
          <p:cNvPr id="1345" name="Google Shape;1345;p48"/>
          <p:cNvSpPr txBox="1"/>
          <p:nvPr/>
        </p:nvSpPr>
        <p:spPr>
          <a:xfrm>
            <a:off x="4600675" y="3117850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346" name="Google Shape;1346;p48"/>
          <p:cNvSpPr/>
          <p:nvPr/>
        </p:nvSpPr>
        <p:spPr>
          <a:xfrm>
            <a:off x="7244369" y="3751589"/>
            <a:ext cx="2673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2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347" name="Google Shape;1347;p48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8" name="Google Shape;1348;p48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9" name="Google Shape;1349;p48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0" name="Google Shape;1350;p48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1" name="Google Shape;1351;p48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2" name="Google Shape;1352;p48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3" name="Google Shape;1353;p48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4" name="Google Shape;1354;p48"/>
          <p:cNvSpPr/>
          <p:nvPr/>
        </p:nvSpPr>
        <p:spPr>
          <a:xfrm>
            <a:off x="20460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5" name="Google Shape;1355;p48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356" name="Google Shape;1356;p48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357" name="Google Shape;1357;p48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358" name="Google Shape;1358;p48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359" name="Google Shape;1359;p48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360" name="Google Shape;1360;p48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361" name="Google Shape;1361;p48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362" name="Google Shape;1362;p48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363" name="Google Shape;1363;p48"/>
          <p:cNvSpPr/>
          <p:nvPr/>
        </p:nvSpPr>
        <p:spPr>
          <a:xfrm>
            <a:off x="2417950" y="1820691"/>
            <a:ext cx="1002300" cy="167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8" name="Google Shape;1368;p49"/>
          <p:cNvPicPr preferRelativeResize="0"/>
          <p:nvPr/>
        </p:nvPicPr>
        <p:blipFill rotWithShape="1">
          <a:blip r:embed="rId3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9" name="Google Shape;1369;p4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1370" name="Google Shape;1370;p4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71" name="Google Shape;1371;p49"/>
          <p:cNvPicPr preferRelativeResize="0"/>
          <p:nvPr/>
        </p:nvPicPr>
        <p:blipFill rotWithShape="1">
          <a:blip r:embed="rId4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2" name="Google Shape;1372;p49"/>
          <p:cNvSpPr/>
          <p:nvPr/>
        </p:nvSpPr>
        <p:spPr>
          <a:xfrm>
            <a:off x="3434392" y="867825"/>
            <a:ext cx="1140300" cy="2025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3" name="Google Shape;1373;p49"/>
          <p:cNvPicPr preferRelativeResize="0"/>
          <p:nvPr/>
        </p:nvPicPr>
        <p:blipFill rotWithShape="1">
          <a:blip r:embed="rId5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4" name="Google Shape;1374;p49"/>
          <p:cNvPicPr preferRelativeResize="0"/>
          <p:nvPr/>
        </p:nvPicPr>
        <p:blipFill rotWithShape="1">
          <a:blip r:embed="rId6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5" name="Google Shape;1375;p49"/>
          <p:cNvGrpSpPr/>
          <p:nvPr/>
        </p:nvGrpSpPr>
        <p:grpSpPr>
          <a:xfrm>
            <a:off x="238950" y="1987172"/>
            <a:ext cx="933597" cy="733753"/>
            <a:chOff x="1905175" y="3038172"/>
            <a:chExt cx="933597" cy="733753"/>
          </a:xfrm>
        </p:grpSpPr>
        <p:sp>
          <p:nvSpPr>
            <p:cNvPr id="1376" name="Google Shape;1376;p49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377" name="Google Shape;1377;p49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49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379" name="Google Shape;1379;p49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380" name="Google Shape;1380;p49"/>
            <p:cNvCxnSpPr>
              <a:stCxn id="1377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81" name="Google Shape;1381;p49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382" name="Google Shape;1382;p49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383" name="Google Shape;1383;p49"/>
            <p:cNvSpPr txBox="1"/>
            <p:nvPr/>
          </p:nvSpPr>
          <p:spPr>
            <a:xfrm>
              <a:off x="2182878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384" name="Google Shape;1384;p49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385" name="Google Shape;1385;p49"/>
          <p:cNvGrpSpPr/>
          <p:nvPr/>
        </p:nvGrpSpPr>
        <p:grpSpPr>
          <a:xfrm>
            <a:off x="1339617" y="1980117"/>
            <a:ext cx="933597" cy="740808"/>
            <a:chOff x="1905175" y="3031117"/>
            <a:chExt cx="933597" cy="740808"/>
          </a:xfrm>
        </p:grpSpPr>
        <p:sp>
          <p:nvSpPr>
            <p:cNvPr id="1386" name="Google Shape;1386;p49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387" name="Google Shape;1387;p49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49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389" name="Google Shape;1389;p49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390" name="Google Shape;1390;p49"/>
            <p:cNvCxnSpPr>
              <a:stCxn id="1387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91" name="Google Shape;1391;p49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392" name="Google Shape;1392;p49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393" name="Google Shape;1393;p49"/>
            <p:cNvSpPr txBox="1"/>
            <p:nvPr/>
          </p:nvSpPr>
          <p:spPr>
            <a:xfrm>
              <a:off x="2182878" y="3031117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394" name="Google Shape;1394;p49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395" name="Google Shape;1395;p49"/>
          <p:cNvGrpSpPr/>
          <p:nvPr/>
        </p:nvGrpSpPr>
        <p:grpSpPr>
          <a:xfrm>
            <a:off x="4630328" y="1987172"/>
            <a:ext cx="933597" cy="733753"/>
            <a:chOff x="1905175" y="3038172"/>
            <a:chExt cx="933597" cy="733753"/>
          </a:xfrm>
        </p:grpSpPr>
        <p:sp>
          <p:nvSpPr>
            <p:cNvPr id="1396" name="Google Shape;1396;p49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397" name="Google Shape;1397;p49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398" name="Google Shape;1398;p49"/>
            <p:cNvSpPr/>
            <p:nvPr/>
          </p:nvSpPr>
          <p:spPr>
            <a:xfrm>
              <a:off x="2016747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399" name="Google Shape;1399;p49"/>
            <p:cNvCxnSpPr>
              <a:stCxn id="1400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401" name="Google Shape;1401;p49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402" name="Google Shape;1402;p49"/>
            <p:cNvSpPr txBox="1"/>
            <p:nvPr/>
          </p:nvSpPr>
          <p:spPr>
            <a:xfrm>
              <a:off x="1919000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403" name="Google Shape;1403;p49"/>
            <p:cNvSpPr txBox="1"/>
            <p:nvPr/>
          </p:nvSpPr>
          <p:spPr>
            <a:xfrm>
              <a:off x="2455222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404" name="Google Shape;1404;p49"/>
          <p:cNvGrpSpPr/>
          <p:nvPr/>
        </p:nvGrpSpPr>
        <p:grpSpPr>
          <a:xfrm>
            <a:off x="5739461" y="2139572"/>
            <a:ext cx="933597" cy="581353"/>
            <a:chOff x="1905175" y="3190572"/>
            <a:chExt cx="933597" cy="581353"/>
          </a:xfrm>
        </p:grpSpPr>
        <p:sp>
          <p:nvSpPr>
            <p:cNvPr id="1405" name="Google Shape;1405;p49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406" name="Google Shape;1406;p49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49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408" name="Google Shape;1408;p49"/>
            <p:cNvCxnSpPr>
              <a:stCxn id="140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409" name="Google Shape;1409;p49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410" name="Google Shape;1410;p49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411" name="Google Shape;1411;p49"/>
            <p:cNvSpPr txBox="1"/>
            <p:nvPr/>
          </p:nvSpPr>
          <p:spPr>
            <a:xfrm>
              <a:off x="2185700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412" name="Google Shape;1412;p49"/>
          <p:cNvGrpSpPr/>
          <p:nvPr/>
        </p:nvGrpSpPr>
        <p:grpSpPr>
          <a:xfrm>
            <a:off x="6854239" y="2222828"/>
            <a:ext cx="933597" cy="498097"/>
            <a:chOff x="1905175" y="3273828"/>
            <a:chExt cx="933597" cy="498097"/>
          </a:xfrm>
        </p:grpSpPr>
        <p:sp>
          <p:nvSpPr>
            <p:cNvPr id="1413" name="Google Shape;1413;p49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414" name="Google Shape;1414;p49"/>
            <p:cNvSpPr/>
            <p:nvPr/>
          </p:nvSpPr>
          <p:spPr>
            <a:xfrm>
              <a:off x="2017911" y="34913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49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416" name="Google Shape;1416;p49"/>
            <p:cNvCxnSpPr>
              <a:stCxn id="1414" idx="2"/>
            </p:cNvCxnSpPr>
            <p:nvPr/>
          </p:nvCxnSpPr>
          <p:spPr>
            <a:xfrm>
              <a:off x="2092011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417" name="Google Shape;1417;p49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418" name="Google Shape;1418;p49"/>
            <p:cNvSpPr txBox="1"/>
            <p:nvPr/>
          </p:nvSpPr>
          <p:spPr>
            <a:xfrm>
              <a:off x="1920411" y="3273828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  <p:sp>
          <p:nvSpPr>
            <p:cNvPr id="1419" name="Google Shape;1419;p49"/>
            <p:cNvSpPr txBox="1"/>
            <p:nvPr/>
          </p:nvSpPr>
          <p:spPr>
            <a:xfrm>
              <a:off x="2182878" y="33429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420" name="Google Shape;1420;p49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421" name="Google Shape;1421;p49"/>
          <p:cNvGrpSpPr/>
          <p:nvPr/>
        </p:nvGrpSpPr>
        <p:grpSpPr>
          <a:xfrm>
            <a:off x="7961961" y="2139572"/>
            <a:ext cx="933597" cy="581353"/>
            <a:chOff x="1905175" y="3190572"/>
            <a:chExt cx="933597" cy="581353"/>
          </a:xfrm>
        </p:grpSpPr>
        <p:sp>
          <p:nvSpPr>
            <p:cNvPr id="1422" name="Google Shape;1422;p49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423" name="Google Shape;1423;p49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49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425" name="Google Shape;1425;p49"/>
            <p:cNvCxnSpPr>
              <a:stCxn id="1423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426" name="Google Shape;1426;p49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427" name="Google Shape;1427;p49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428" name="Google Shape;1428;p49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pic>
        <p:nvPicPr>
          <p:cNvPr id="1429" name="Google Shape;1429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00" y="2632017"/>
            <a:ext cx="690900" cy="16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0" name="Google Shape;1430;p49"/>
          <p:cNvGrpSpPr/>
          <p:nvPr/>
        </p:nvGrpSpPr>
        <p:grpSpPr>
          <a:xfrm>
            <a:off x="2434639" y="1896861"/>
            <a:ext cx="933597" cy="824064"/>
            <a:chOff x="2434639" y="1896861"/>
            <a:chExt cx="933597" cy="824064"/>
          </a:xfrm>
        </p:grpSpPr>
        <p:sp>
          <p:nvSpPr>
            <p:cNvPr id="1431" name="Google Shape;1431;p49"/>
            <p:cNvSpPr txBox="1"/>
            <p:nvPr/>
          </p:nvSpPr>
          <p:spPr>
            <a:xfrm>
              <a:off x="2434639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grpSp>
          <p:nvGrpSpPr>
            <p:cNvPr id="1432" name="Google Shape;1432;p49"/>
            <p:cNvGrpSpPr/>
            <p:nvPr/>
          </p:nvGrpSpPr>
          <p:grpSpPr>
            <a:xfrm>
              <a:off x="2449875" y="1896861"/>
              <a:ext cx="918361" cy="824064"/>
              <a:chOff x="1920411" y="2947861"/>
              <a:chExt cx="918361" cy="824064"/>
            </a:xfrm>
          </p:grpSpPr>
          <p:sp>
            <p:nvSpPr>
              <p:cNvPr id="1433" name="Google Shape;1433;p49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1434" name="Google Shape;1434;p49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1435" name="Google Shape;1435;p49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436" name="Google Shape;1436;p49"/>
              <p:cNvCxnSpPr>
                <a:stCxn id="1437" idx="2"/>
              </p:cNvCxnSpPr>
              <p:nvPr/>
            </p:nvCxnSpPr>
            <p:spPr>
              <a:xfrm>
                <a:off x="2092011" y="356197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438" name="Google Shape;1438;p49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  <p:sp>
            <p:nvSpPr>
              <p:cNvPr id="1439" name="Google Shape;1439;p49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1437" name="Google Shape;1437;p49"/>
              <p:cNvSpPr/>
              <p:nvPr/>
            </p:nvSpPr>
            <p:spPr>
              <a:xfrm>
                <a:off x="2017911" y="3499275"/>
                <a:ext cx="148200" cy="62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0" name="Google Shape;1440;p49"/>
              <p:cNvSpPr txBox="1"/>
              <p:nvPr/>
            </p:nvSpPr>
            <p:spPr>
              <a:xfrm>
                <a:off x="1920411" y="3282294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</p:grpSp>
      <p:sp>
        <p:nvSpPr>
          <p:cNvPr id="1441" name="Google Shape;1441;p49"/>
          <p:cNvSpPr/>
          <p:nvPr/>
        </p:nvSpPr>
        <p:spPr>
          <a:xfrm>
            <a:off x="52764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42" name="Google Shape;1442;p49"/>
          <p:cNvGrpSpPr/>
          <p:nvPr/>
        </p:nvGrpSpPr>
        <p:grpSpPr>
          <a:xfrm>
            <a:off x="3557597" y="1925083"/>
            <a:ext cx="918361" cy="795842"/>
            <a:chOff x="1920411" y="2976083"/>
            <a:chExt cx="918361" cy="795842"/>
          </a:xfrm>
        </p:grpSpPr>
        <p:sp>
          <p:nvSpPr>
            <p:cNvPr id="1443" name="Google Shape;1443;p49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444" name="Google Shape;1444;p49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445" name="Google Shape;1445;p49"/>
            <p:cNvSpPr/>
            <p:nvPr/>
          </p:nvSpPr>
          <p:spPr>
            <a:xfrm>
              <a:off x="2280614" y="3195900"/>
              <a:ext cx="148200" cy="365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446" name="Google Shape;1446;p49"/>
            <p:cNvCxnSpPr>
              <a:stCxn id="1447" idx="2"/>
            </p:cNvCxnSpPr>
            <p:nvPr/>
          </p:nvCxnSpPr>
          <p:spPr>
            <a:xfrm>
              <a:off x="2091989" y="3561925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448" name="Google Shape;1448;p49"/>
            <p:cNvSpPr txBox="1"/>
            <p:nvPr/>
          </p:nvSpPr>
          <p:spPr>
            <a:xfrm>
              <a:off x="2182878" y="2976083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0.8</a:t>
              </a:r>
              <a:endParaRPr sz="900"/>
            </a:p>
          </p:txBody>
        </p:sp>
        <p:sp>
          <p:nvSpPr>
            <p:cNvPr id="1449" name="Google Shape;1449;p49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447" name="Google Shape;1447;p49"/>
            <p:cNvSpPr/>
            <p:nvPr/>
          </p:nvSpPr>
          <p:spPr>
            <a:xfrm>
              <a:off x="2017889" y="3448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49"/>
            <p:cNvSpPr txBox="1"/>
            <p:nvPr/>
          </p:nvSpPr>
          <p:spPr>
            <a:xfrm>
              <a:off x="1920411" y="3232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</p:grpSp>
      <p:sp>
        <p:nvSpPr>
          <p:cNvPr id="1451" name="Google Shape;1451;p49"/>
          <p:cNvSpPr txBox="1"/>
          <p:nvPr/>
        </p:nvSpPr>
        <p:spPr>
          <a:xfrm>
            <a:off x="3542361" y="2397825"/>
            <a:ext cx="40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dog  </a:t>
            </a:r>
            <a:endParaRPr sz="900"/>
          </a:p>
        </p:txBody>
      </p:sp>
      <p:sp>
        <p:nvSpPr>
          <p:cNvPr id="1452" name="Google Shape;1452;p49"/>
          <p:cNvSpPr/>
          <p:nvPr/>
        </p:nvSpPr>
        <p:spPr>
          <a:xfrm>
            <a:off x="5005497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3" name="Google Shape;1453;p49"/>
          <p:cNvSpPr txBox="1"/>
          <p:nvPr/>
        </p:nvSpPr>
        <p:spPr>
          <a:xfrm>
            <a:off x="4900975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grpSp>
        <p:nvGrpSpPr>
          <p:cNvPr id="1454" name="Google Shape;1454;p49"/>
          <p:cNvGrpSpPr/>
          <p:nvPr/>
        </p:nvGrpSpPr>
        <p:grpSpPr>
          <a:xfrm>
            <a:off x="5753286" y="1896861"/>
            <a:ext cx="371400" cy="613814"/>
            <a:chOff x="2182878" y="2947861"/>
            <a:chExt cx="371400" cy="613814"/>
          </a:xfrm>
        </p:grpSpPr>
        <p:sp>
          <p:nvSpPr>
            <p:cNvPr id="1455" name="Google Shape;1455;p49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49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sp>
        <p:nvSpPr>
          <p:cNvPr id="1457" name="Google Shape;1457;p49"/>
          <p:cNvSpPr/>
          <p:nvPr/>
        </p:nvSpPr>
        <p:spPr>
          <a:xfrm>
            <a:off x="61146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8" name="Google Shape;1458;p49"/>
          <p:cNvSpPr txBox="1"/>
          <p:nvPr/>
        </p:nvSpPr>
        <p:spPr>
          <a:xfrm>
            <a:off x="6275397" y="2287739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0.0</a:t>
            </a:r>
            <a:endParaRPr sz="900"/>
          </a:p>
        </p:txBody>
      </p:sp>
      <p:sp>
        <p:nvSpPr>
          <p:cNvPr id="1459" name="Google Shape;1459;p49"/>
          <p:cNvSpPr txBox="1"/>
          <p:nvPr/>
        </p:nvSpPr>
        <p:spPr>
          <a:xfrm>
            <a:off x="8239664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sp>
        <p:nvSpPr>
          <p:cNvPr id="1460" name="Google Shape;1460;p49"/>
          <p:cNvSpPr/>
          <p:nvPr/>
        </p:nvSpPr>
        <p:spPr>
          <a:xfrm>
            <a:off x="8337131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61" name="Google Shape;1461;p49"/>
          <p:cNvGrpSpPr/>
          <p:nvPr/>
        </p:nvGrpSpPr>
        <p:grpSpPr>
          <a:xfrm>
            <a:off x="8510597" y="2047850"/>
            <a:ext cx="371400" cy="462975"/>
            <a:chOff x="2182878" y="3098850"/>
            <a:chExt cx="371400" cy="462975"/>
          </a:xfrm>
        </p:grpSpPr>
        <p:sp>
          <p:nvSpPr>
            <p:cNvPr id="1462" name="Google Shape;1462;p49"/>
            <p:cNvSpPr/>
            <p:nvPr/>
          </p:nvSpPr>
          <p:spPr>
            <a:xfrm>
              <a:off x="2280631" y="3315825"/>
              <a:ext cx="148200" cy="246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49"/>
            <p:cNvSpPr txBox="1"/>
            <p:nvPr/>
          </p:nvSpPr>
          <p:spPr>
            <a:xfrm>
              <a:off x="2182878" y="30988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0.5</a:t>
              </a:r>
              <a:endParaRPr sz="900"/>
            </a:p>
          </p:txBody>
        </p:sp>
      </p:grpSp>
      <p:grpSp>
        <p:nvGrpSpPr>
          <p:cNvPr id="1464" name="Google Shape;1464;p49"/>
          <p:cNvGrpSpPr/>
          <p:nvPr/>
        </p:nvGrpSpPr>
        <p:grpSpPr>
          <a:xfrm>
            <a:off x="7401464" y="1896861"/>
            <a:ext cx="371400" cy="613814"/>
            <a:chOff x="2182878" y="2947861"/>
            <a:chExt cx="371400" cy="613814"/>
          </a:xfrm>
        </p:grpSpPr>
        <p:sp>
          <p:nvSpPr>
            <p:cNvPr id="1465" name="Google Shape;1465;p49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49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pic>
        <p:nvPicPr>
          <p:cNvPr id="1467" name="Google Shape;1467;p49"/>
          <p:cNvPicPr preferRelativeResize="0"/>
          <p:nvPr/>
        </p:nvPicPr>
        <p:blipFill rotWithShape="1">
          <a:blip r:embed="rId7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68" name="Google Shape;1468;p49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{BF70952D-D49E-452F-B3F2-26B105584EAE}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2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469" name="Google Shape;1469;p49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1470" name="Google Shape;1470;p49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1471" name="Google Shape;1471;p49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2" name="Google Shape;1472;p4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73" name="Google Shape;1473;p49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1474" name="Google Shape;1474;p4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5" name="Google Shape;1475;p4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76" name="Google Shape;1476;p49"/>
          <p:cNvGrpSpPr/>
          <p:nvPr/>
        </p:nvGrpSpPr>
        <p:grpSpPr>
          <a:xfrm>
            <a:off x="1531050" y="3117840"/>
            <a:ext cx="3893627" cy="1040260"/>
            <a:chOff x="1531050" y="3117840"/>
            <a:chExt cx="3893627" cy="1040260"/>
          </a:xfrm>
        </p:grpSpPr>
        <p:pic>
          <p:nvPicPr>
            <p:cNvPr id="1477" name="Google Shape;1477;p49"/>
            <p:cNvPicPr preferRelativeResize="0"/>
            <p:nvPr/>
          </p:nvPicPr>
          <p:blipFill rotWithShape="1">
            <a:blip r:embed="rId8">
              <a:alphaModFix/>
            </a:blip>
            <a:srcRect b="0" l="27714" r="0" t="0"/>
            <a:stretch/>
          </p:blipFill>
          <p:spPr>
            <a:xfrm>
              <a:off x="1531050" y="3724125"/>
              <a:ext cx="3893627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8" name="Google Shape;1478;p49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1479" name="Google Shape;1479;p49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80" name="Google Shape;1480;p49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481" name="Google Shape;1481;p4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62663" y="4541202"/>
            <a:ext cx="216701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2" name="Google Shape;1482;p4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600" y="4644675"/>
            <a:ext cx="193607" cy="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3" name="Google Shape;1483;p49"/>
          <p:cNvSpPr/>
          <p:nvPr/>
        </p:nvSpPr>
        <p:spPr>
          <a:xfrm>
            <a:off x="208150" y="3773353"/>
            <a:ext cx="10380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4" name="Google Shape;1484;p49"/>
          <p:cNvPicPr preferRelativeResize="0"/>
          <p:nvPr/>
        </p:nvPicPr>
        <p:blipFill rotWithShape="1">
          <a:blip r:embed="rId12">
            <a:alphaModFix/>
          </a:blip>
          <a:srcRect b="0" l="46329" r="44879" t="0"/>
          <a:stretch/>
        </p:blipFill>
        <p:spPr>
          <a:xfrm>
            <a:off x="6909893" y="4541200"/>
            <a:ext cx="190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5" name="Google Shape;1485;p49"/>
          <p:cNvSpPr/>
          <p:nvPr/>
        </p:nvSpPr>
        <p:spPr>
          <a:xfrm>
            <a:off x="2406150" y="3894175"/>
            <a:ext cx="4044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6" name="Google Shape;1486;p49"/>
          <p:cNvSpPr/>
          <p:nvPr/>
        </p:nvSpPr>
        <p:spPr>
          <a:xfrm>
            <a:off x="5608725" y="3836825"/>
            <a:ext cx="6909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7" name="Google Shape;1487;p49"/>
          <p:cNvSpPr/>
          <p:nvPr/>
        </p:nvSpPr>
        <p:spPr>
          <a:xfrm>
            <a:off x="7373050" y="4684900"/>
            <a:ext cx="3033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8" name="Google Shape;1488;p49"/>
          <p:cNvSpPr/>
          <p:nvPr/>
        </p:nvSpPr>
        <p:spPr>
          <a:xfrm>
            <a:off x="7082399" y="2980275"/>
            <a:ext cx="6477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9" name="Google Shape;1489;p49"/>
          <p:cNvSpPr/>
          <p:nvPr/>
        </p:nvSpPr>
        <p:spPr>
          <a:xfrm>
            <a:off x="7704675" y="4684900"/>
            <a:ext cx="3762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0" name="Google Shape;1490;p49"/>
          <p:cNvSpPr/>
          <p:nvPr/>
        </p:nvSpPr>
        <p:spPr>
          <a:xfrm>
            <a:off x="3853053" y="1988100"/>
            <a:ext cx="267300" cy="659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91" name="Google Shape;1491;p49"/>
          <p:cNvGrpSpPr/>
          <p:nvPr/>
        </p:nvGrpSpPr>
        <p:grpSpPr>
          <a:xfrm>
            <a:off x="3807375" y="3407125"/>
            <a:ext cx="1854175" cy="702975"/>
            <a:chOff x="3807375" y="3407125"/>
            <a:chExt cx="1854175" cy="702975"/>
          </a:xfrm>
        </p:grpSpPr>
        <p:sp>
          <p:nvSpPr>
            <p:cNvPr id="1492" name="Google Shape;1492;p49"/>
            <p:cNvSpPr/>
            <p:nvPr/>
          </p:nvSpPr>
          <p:spPr>
            <a:xfrm>
              <a:off x="3807375" y="3802300"/>
              <a:ext cx="1935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49"/>
            <p:cNvSpPr/>
            <p:nvPr/>
          </p:nvSpPr>
          <p:spPr>
            <a:xfrm>
              <a:off x="5005125" y="3802300"/>
              <a:ext cx="2673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49"/>
            <p:cNvSpPr txBox="1"/>
            <p:nvPr/>
          </p:nvSpPr>
          <p:spPr>
            <a:xfrm>
              <a:off x="4127650" y="3407125"/>
              <a:ext cx="153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0000"/>
                  </a:solidFill>
                </a:rPr>
                <a:t>0.8</a:t>
              </a:r>
              <a:r>
                <a:rPr lang="en" sz="1800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   ≥   </a:t>
              </a:r>
              <a:r>
                <a:rPr lang="en" sz="1800">
                  <a:solidFill>
                    <a:srgbClr val="FF0000"/>
                  </a:solidFill>
                </a:rPr>
                <a:t>0.7</a:t>
              </a:r>
              <a:endParaRPr sz="1800">
                <a:solidFill>
                  <a:srgbClr val="FF0000"/>
                </a:solidFill>
              </a:endParaRPr>
            </a:p>
          </p:txBody>
        </p:sp>
      </p:grpSp>
      <p:sp>
        <p:nvSpPr>
          <p:cNvPr id="1495" name="Google Shape;1495;p49"/>
          <p:cNvSpPr txBox="1"/>
          <p:nvPr/>
        </p:nvSpPr>
        <p:spPr>
          <a:xfrm>
            <a:off x="4600675" y="3117850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496" name="Google Shape;1496;p49"/>
          <p:cNvSpPr/>
          <p:nvPr/>
        </p:nvSpPr>
        <p:spPr>
          <a:xfrm>
            <a:off x="7244369" y="3751589"/>
            <a:ext cx="2673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3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497" name="Google Shape;1497;p49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8" name="Google Shape;1498;p49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9" name="Google Shape;1499;p49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0" name="Google Shape;1500;p49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1" name="Google Shape;1501;p49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2" name="Google Shape;1502;p49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3" name="Google Shape;1503;p49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4" name="Google Shape;1504;p49"/>
          <p:cNvSpPr/>
          <p:nvPr/>
        </p:nvSpPr>
        <p:spPr>
          <a:xfrm>
            <a:off x="20460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5" name="Google Shape;1505;p49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506" name="Google Shape;1506;p49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507" name="Google Shape;1507;p49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508" name="Google Shape;1508;p49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509" name="Google Shape;1509;p49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510" name="Google Shape;1510;p49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511" name="Google Shape;1511;p49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512" name="Google Shape;1512;p49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513" name="Google Shape;1513;p49"/>
          <p:cNvSpPr/>
          <p:nvPr/>
        </p:nvSpPr>
        <p:spPr>
          <a:xfrm>
            <a:off x="3512972" y="1820691"/>
            <a:ext cx="1002300" cy="167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1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8" name="Google Shape;1518;p50"/>
          <p:cNvPicPr preferRelativeResize="0"/>
          <p:nvPr/>
        </p:nvPicPr>
        <p:blipFill rotWithShape="1">
          <a:blip r:embed="rId3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9" name="Google Shape;1519;p5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1520" name="Google Shape;1520;p5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21" name="Google Shape;1521;p50"/>
          <p:cNvPicPr preferRelativeResize="0"/>
          <p:nvPr/>
        </p:nvPicPr>
        <p:blipFill rotWithShape="1">
          <a:blip r:embed="rId4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2" name="Google Shape;1522;p50"/>
          <p:cNvPicPr preferRelativeResize="0"/>
          <p:nvPr/>
        </p:nvPicPr>
        <p:blipFill rotWithShape="1">
          <a:blip r:embed="rId5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3" name="Google Shape;1523;p50"/>
          <p:cNvPicPr preferRelativeResize="0"/>
          <p:nvPr/>
        </p:nvPicPr>
        <p:blipFill rotWithShape="1">
          <a:blip r:embed="rId6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4" name="Google Shape;1524;p50"/>
          <p:cNvSpPr/>
          <p:nvPr/>
        </p:nvSpPr>
        <p:spPr>
          <a:xfrm>
            <a:off x="4536469" y="867825"/>
            <a:ext cx="1140300" cy="2025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25" name="Google Shape;1525;p50"/>
          <p:cNvGrpSpPr/>
          <p:nvPr/>
        </p:nvGrpSpPr>
        <p:grpSpPr>
          <a:xfrm>
            <a:off x="238950" y="1987172"/>
            <a:ext cx="933597" cy="733753"/>
            <a:chOff x="1905175" y="3038172"/>
            <a:chExt cx="933597" cy="733753"/>
          </a:xfrm>
        </p:grpSpPr>
        <p:sp>
          <p:nvSpPr>
            <p:cNvPr id="1526" name="Google Shape;1526;p50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527" name="Google Shape;1527;p50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50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529" name="Google Shape;1529;p50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530" name="Google Shape;1530;p50"/>
            <p:cNvCxnSpPr>
              <a:stCxn id="1527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531" name="Google Shape;1531;p50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532" name="Google Shape;1532;p50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533" name="Google Shape;1533;p50"/>
            <p:cNvSpPr txBox="1"/>
            <p:nvPr/>
          </p:nvSpPr>
          <p:spPr>
            <a:xfrm>
              <a:off x="2182878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534" name="Google Shape;1534;p50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535" name="Google Shape;1535;p50"/>
          <p:cNvGrpSpPr/>
          <p:nvPr/>
        </p:nvGrpSpPr>
        <p:grpSpPr>
          <a:xfrm>
            <a:off x="1339617" y="1980117"/>
            <a:ext cx="933597" cy="740808"/>
            <a:chOff x="1905175" y="3031117"/>
            <a:chExt cx="933597" cy="740808"/>
          </a:xfrm>
        </p:grpSpPr>
        <p:sp>
          <p:nvSpPr>
            <p:cNvPr id="1536" name="Google Shape;1536;p50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537" name="Google Shape;1537;p50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50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539" name="Google Shape;1539;p50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540" name="Google Shape;1540;p50"/>
            <p:cNvCxnSpPr>
              <a:stCxn id="1537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541" name="Google Shape;1541;p50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542" name="Google Shape;1542;p50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543" name="Google Shape;1543;p50"/>
            <p:cNvSpPr txBox="1"/>
            <p:nvPr/>
          </p:nvSpPr>
          <p:spPr>
            <a:xfrm>
              <a:off x="2182878" y="3031117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544" name="Google Shape;1544;p50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545" name="Google Shape;1545;p50"/>
          <p:cNvGrpSpPr/>
          <p:nvPr/>
        </p:nvGrpSpPr>
        <p:grpSpPr>
          <a:xfrm>
            <a:off x="4630328" y="1987172"/>
            <a:ext cx="933597" cy="733753"/>
            <a:chOff x="1905175" y="3038172"/>
            <a:chExt cx="933597" cy="733753"/>
          </a:xfrm>
        </p:grpSpPr>
        <p:sp>
          <p:nvSpPr>
            <p:cNvPr id="1546" name="Google Shape;1546;p50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547" name="Google Shape;1547;p50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548" name="Google Shape;1548;p50"/>
            <p:cNvSpPr/>
            <p:nvPr/>
          </p:nvSpPr>
          <p:spPr>
            <a:xfrm>
              <a:off x="2016747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549" name="Google Shape;1549;p50"/>
            <p:cNvCxnSpPr>
              <a:stCxn id="1550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551" name="Google Shape;1551;p50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552" name="Google Shape;1552;p50"/>
            <p:cNvSpPr txBox="1"/>
            <p:nvPr/>
          </p:nvSpPr>
          <p:spPr>
            <a:xfrm>
              <a:off x="1919000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553" name="Google Shape;1553;p50"/>
            <p:cNvSpPr txBox="1"/>
            <p:nvPr/>
          </p:nvSpPr>
          <p:spPr>
            <a:xfrm>
              <a:off x="2455222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554" name="Google Shape;1554;p50"/>
          <p:cNvGrpSpPr/>
          <p:nvPr/>
        </p:nvGrpSpPr>
        <p:grpSpPr>
          <a:xfrm>
            <a:off x="5739461" y="2139572"/>
            <a:ext cx="933597" cy="581353"/>
            <a:chOff x="1905175" y="3190572"/>
            <a:chExt cx="933597" cy="581353"/>
          </a:xfrm>
        </p:grpSpPr>
        <p:sp>
          <p:nvSpPr>
            <p:cNvPr id="1555" name="Google Shape;1555;p50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556" name="Google Shape;1556;p50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50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558" name="Google Shape;1558;p50"/>
            <p:cNvCxnSpPr>
              <a:stCxn id="155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559" name="Google Shape;1559;p50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560" name="Google Shape;1560;p50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561" name="Google Shape;1561;p50"/>
            <p:cNvSpPr txBox="1"/>
            <p:nvPr/>
          </p:nvSpPr>
          <p:spPr>
            <a:xfrm>
              <a:off x="2185700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562" name="Google Shape;1562;p50"/>
          <p:cNvGrpSpPr/>
          <p:nvPr/>
        </p:nvGrpSpPr>
        <p:grpSpPr>
          <a:xfrm>
            <a:off x="6854239" y="2222828"/>
            <a:ext cx="933597" cy="498097"/>
            <a:chOff x="1905175" y="3273828"/>
            <a:chExt cx="933597" cy="498097"/>
          </a:xfrm>
        </p:grpSpPr>
        <p:sp>
          <p:nvSpPr>
            <p:cNvPr id="1563" name="Google Shape;1563;p50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564" name="Google Shape;1564;p50"/>
            <p:cNvSpPr/>
            <p:nvPr/>
          </p:nvSpPr>
          <p:spPr>
            <a:xfrm>
              <a:off x="2017911" y="34913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50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566" name="Google Shape;1566;p50"/>
            <p:cNvCxnSpPr>
              <a:stCxn id="1564" idx="2"/>
            </p:cNvCxnSpPr>
            <p:nvPr/>
          </p:nvCxnSpPr>
          <p:spPr>
            <a:xfrm>
              <a:off x="2092011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567" name="Google Shape;1567;p50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568" name="Google Shape;1568;p50"/>
            <p:cNvSpPr txBox="1"/>
            <p:nvPr/>
          </p:nvSpPr>
          <p:spPr>
            <a:xfrm>
              <a:off x="1920411" y="3273828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  <p:sp>
          <p:nvSpPr>
            <p:cNvPr id="1569" name="Google Shape;1569;p50"/>
            <p:cNvSpPr txBox="1"/>
            <p:nvPr/>
          </p:nvSpPr>
          <p:spPr>
            <a:xfrm>
              <a:off x="2182878" y="33429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570" name="Google Shape;1570;p50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571" name="Google Shape;1571;p50"/>
          <p:cNvGrpSpPr/>
          <p:nvPr/>
        </p:nvGrpSpPr>
        <p:grpSpPr>
          <a:xfrm>
            <a:off x="7961961" y="2139572"/>
            <a:ext cx="933597" cy="581353"/>
            <a:chOff x="1905175" y="3190572"/>
            <a:chExt cx="933597" cy="581353"/>
          </a:xfrm>
        </p:grpSpPr>
        <p:sp>
          <p:nvSpPr>
            <p:cNvPr id="1572" name="Google Shape;1572;p50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573" name="Google Shape;1573;p50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50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575" name="Google Shape;1575;p50"/>
            <p:cNvCxnSpPr>
              <a:stCxn id="1573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576" name="Google Shape;1576;p50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577" name="Google Shape;1577;p50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578" name="Google Shape;1578;p50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pic>
        <p:nvPicPr>
          <p:cNvPr id="1579" name="Google Shape;1579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00" y="2632017"/>
            <a:ext cx="690900" cy="16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0" name="Google Shape;1580;p50"/>
          <p:cNvGrpSpPr/>
          <p:nvPr/>
        </p:nvGrpSpPr>
        <p:grpSpPr>
          <a:xfrm>
            <a:off x="2434639" y="1896861"/>
            <a:ext cx="933597" cy="824064"/>
            <a:chOff x="2434639" y="1896861"/>
            <a:chExt cx="933597" cy="824064"/>
          </a:xfrm>
        </p:grpSpPr>
        <p:sp>
          <p:nvSpPr>
            <p:cNvPr id="1581" name="Google Shape;1581;p50"/>
            <p:cNvSpPr txBox="1"/>
            <p:nvPr/>
          </p:nvSpPr>
          <p:spPr>
            <a:xfrm>
              <a:off x="2434639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grpSp>
          <p:nvGrpSpPr>
            <p:cNvPr id="1582" name="Google Shape;1582;p50"/>
            <p:cNvGrpSpPr/>
            <p:nvPr/>
          </p:nvGrpSpPr>
          <p:grpSpPr>
            <a:xfrm>
              <a:off x="2449875" y="1896861"/>
              <a:ext cx="918361" cy="824064"/>
              <a:chOff x="1920411" y="2947861"/>
              <a:chExt cx="918361" cy="824064"/>
            </a:xfrm>
          </p:grpSpPr>
          <p:sp>
            <p:nvSpPr>
              <p:cNvPr id="1583" name="Google Shape;1583;p50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1584" name="Google Shape;1584;p50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1585" name="Google Shape;1585;p50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586" name="Google Shape;1586;p50"/>
              <p:cNvCxnSpPr>
                <a:stCxn id="1587" idx="2"/>
              </p:cNvCxnSpPr>
              <p:nvPr/>
            </p:nvCxnSpPr>
            <p:spPr>
              <a:xfrm>
                <a:off x="2092011" y="356197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588" name="Google Shape;1588;p50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  <p:sp>
            <p:nvSpPr>
              <p:cNvPr id="1589" name="Google Shape;1589;p50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1587" name="Google Shape;1587;p50"/>
              <p:cNvSpPr/>
              <p:nvPr/>
            </p:nvSpPr>
            <p:spPr>
              <a:xfrm>
                <a:off x="2017911" y="3499275"/>
                <a:ext cx="148200" cy="62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0" name="Google Shape;1590;p50"/>
              <p:cNvSpPr txBox="1"/>
              <p:nvPr/>
            </p:nvSpPr>
            <p:spPr>
              <a:xfrm>
                <a:off x="1920411" y="3282294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</p:grpSp>
      <p:sp>
        <p:nvSpPr>
          <p:cNvPr id="1591" name="Google Shape;1591;p50"/>
          <p:cNvSpPr/>
          <p:nvPr/>
        </p:nvSpPr>
        <p:spPr>
          <a:xfrm>
            <a:off x="52764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92" name="Google Shape;1592;p50"/>
          <p:cNvGrpSpPr/>
          <p:nvPr/>
        </p:nvGrpSpPr>
        <p:grpSpPr>
          <a:xfrm>
            <a:off x="3557597" y="1925083"/>
            <a:ext cx="918361" cy="795842"/>
            <a:chOff x="1920411" y="2976083"/>
            <a:chExt cx="918361" cy="795842"/>
          </a:xfrm>
        </p:grpSpPr>
        <p:sp>
          <p:nvSpPr>
            <p:cNvPr id="1593" name="Google Shape;1593;p50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594" name="Google Shape;1594;p50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595" name="Google Shape;1595;p50"/>
            <p:cNvSpPr/>
            <p:nvPr/>
          </p:nvSpPr>
          <p:spPr>
            <a:xfrm>
              <a:off x="2280614" y="3195900"/>
              <a:ext cx="148200" cy="365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596" name="Google Shape;1596;p50"/>
            <p:cNvCxnSpPr>
              <a:stCxn id="1597" idx="2"/>
            </p:cNvCxnSpPr>
            <p:nvPr/>
          </p:nvCxnSpPr>
          <p:spPr>
            <a:xfrm>
              <a:off x="2091989" y="3561925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598" name="Google Shape;1598;p50"/>
            <p:cNvSpPr txBox="1"/>
            <p:nvPr/>
          </p:nvSpPr>
          <p:spPr>
            <a:xfrm>
              <a:off x="2182878" y="2976083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0.8</a:t>
              </a:r>
              <a:endParaRPr sz="900"/>
            </a:p>
          </p:txBody>
        </p:sp>
        <p:sp>
          <p:nvSpPr>
            <p:cNvPr id="1599" name="Google Shape;1599;p50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597" name="Google Shape;1597;p50"/>
            <p:cNvSpPr/>
            <p:nvPr/>
          </p:nvSpPr>
          <p:spPr>
            <a:xfrm>
              <a:off x="2017889" y="3448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50"/>
            <p:cNvSpPr txBox="1"/>
            <p:nvPr/>
          </p:nvSpPr>
          <p:spPr>
            <a:xfrm>
              <a:off x="1920411" y="3232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</p:grpSp>
      <p:sp>
        <p:nvSpPr>
          <p:cNvPr id="1601" name="Google Shape;1601;p50"/>
          <p:cNvSpPr txBox="1"/>
          <p:nvPr/>
        </p:nvSpPr>
        <p:spPr>
          <a:xfrm>
            <a:off x="3542361" y="2397825"/>
            <a:ext cx="40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dog  </a:t>
            </a:r>
            <a:endParaRPr sz="900"/>
          </a:p>
        </p:txBody>
      </p:sp>
      <p:sp>
        <p:nvSpPr>
          <p:cNvPr id="1602" name="Google Shape;1602;p50"/>
          <p:cNvSpPr/>
          <p:nvPr/>
        </p:nvSpPr>
        <p:spPr>
          <a:xfrm>
            <a:off x="5005497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3" name="Google Shape;1603;p50"/>
          <p:cNvSpPr txBox="1"/>
          <p:nvPr/>
        </p:nvSpPr>
        <p:spPr>
          <a:xfrm>
            <a:off x="4900975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grpSp>
        <p:nvGrpSpPr>
          <p:cNvPr id="1604" name="Google Shape;1604;p50"/>
          <p:cNvGrpSpPr/>
          <p:nvPr/>
        </p:nvGrpSpPr>
        <p:grpSpPr>
          <a:xfrm>
            <a:off x="5753286" y="1896861"/>
            <a:ext cx="371400" cy="613814"/>
            <a:chOff x="2182878" y="2947861"/>
            <a:chExt cx="371400" cy="613814"/>
          </a:xfrm>
        </p:grpSpPr>
        <p:sp>
          <p:nvSpPr>
            <p:cNvPr id="1605" name="Google Shape;1605;p50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50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sp>
        <p:nvSpPr>
          <p:cNvPr id="1607" name="Google Shape;1607;p50"/>
          <p:cNvSpPr/>
          <p:nvPr/>
        </p:nvSpPr>
        <p:spPr>
          <a:xfrm>
            <a:off x="61146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8" name="Google Shape;1608;p50"/>
          <p:cNvSpPr txBox="1"/>
          <p:nvPr/>
        </p:nvSpPr>
        <p:spPr>
          <a:xfrm>
            <a:off x="6275397" y="2287739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0.0</a:t>
            </a:r>
            <a:endParaRPr sz="900"/>
          </a:p>
        </p:txBody>
      </p:sp>
      <p:sp>
        <p:nvSpPr>
          <p:cNvPr id="1609" name="Google Shape;1609;p50"/>
          <p:cNvSpPr txBox="1"/>
          <p:nvPr/>
        </p:nvSpPr>
        <p:spPr>
          <a:xfrm>
            <a:off x="8239664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sp>
        <p:nvSpPr>
          <p:cNvPr id="1610" name="Google Shape;1610;p50"/>
          <p:cNvSpPr/>
          <p:nvPr/>
        </p:nvSpPr>
        <p:spPr>
          <a:xfrm>
            <a:off x="8337131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11" name="Google Shape;1611;p50"/>
          <p:cNvGrpSpPr/>
          <p:nvPr/>
        </p:nvGrpSpPr>
        <p:grpSpPr>
          <a:xfrm>
            <a:off x="8510597" y="2047850"/>
            <a:ext cx="371400" cy="462975"/>
            <a:chOff x="2182878" y="3098850"/>
            <a:chExt cx="371400" cy="462975"/>
          </a:xfrm>
        </p:grpSpPr>
        <p:sp>
          <p:nvSpPr>
            <p:cNvPr id="1612" name="Google Shape;1612;p50"/>
            <p:cNvSpPr/>
            <p:nvPr/>
          </p:nvSpPr>
          <p:spPr>
            <a:xfrm>
              <a:off x="2280631" y="3315825"/>
              <a:ext cx="148200" cy="246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50"/>
            <p:cNvSpPr txBox="1"/>
            <p:nvPr/>
          </p:nvSpPr>
          <p:spPr>
            <a:xfrm>
              <a:off x="2182878" y="30988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0.5</a:t>
              </a:r>
              <a:endParaRPr sz="900"/>
            </a:p>
          </p:txBody>
        </p:sp>
      </p:grpSp>
      <p:grpSp>
        <p:nvGrpSpPr>
          <p:cNvPr id="1614" name="Google Shape;1614;p50"/>
          <p:cNvGrpSpPr/>
          <p:nvPr/>
        </p:nvGrpSpPr>
        <p:grpSpPr>
          <a:xfrm>
            <a:off x="7401464" y="1896861"/>
            <a:ext cx="371400" cy="613814"/>
            <a:chOff x="2182878" y="2947861"/>
            <a:chExt cx="371400" cy="613814"/>
          </a:xfrm>
        </p:grpSpPr>
        <p:sp>
          <p:nvSpPr>
            <p:cNvPr id="1615" name="Google Shape;1615;p50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50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pic>
        <p:nvPicPr>
          <p:cNvPr id="1617" name="Google Shape;1617;p50"/>
          <p:cNvPicPr preferRelativeResize="0"/>
          <p:nvPr/>
        </p:nvPicPr>
        <p:blipFill rotWithShape="1">
          <a:blip r:embed="rId7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18" name="Google Shape;1618;p50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{BF70952D-D49E-452F-B3F2-26B105584EAE}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3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619" name="Google Shape;1619;p50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1620" name="Google Shape;1620;p50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1621" name="Google Shape;1621;p50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2" name="Google Shape;1622;p5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23" name="Google Shape;1623;p50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1624" name="Google Shape;1624;p5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5" name="Google Shape;1625;p5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26" name="Google Shape;1626;p50"/>
          <p:cNvGrpSpPr/>
          <p:nvPr/>
        </p:nvGrpSpPr>
        <p:grpSpPr>
          <a:xfrm>
            <a:off x="1531050" y="3117840"/>
            <a:ext cx="3893627" cy="1040260"/>
            <a:chOff x="1531050" y="3117840"/>
            <a:chExt cx="3893627" cy="1040260"/>
          </a:xfrm>
        </p:grpSpPr>
        <p:pic>
          <p:nvPicPr>
            <p:cNvPr id="1627" name="Google Shape;1627;p50"/>
            <p:cNvPicPr preferRelativeResize="0"/>
            <p:nvPr/>
          </p:nvPicPr>
          <p:blipFill rotWithShape="1">
            <a:blip r:embed="rId8">
              <a:alphaModFix/>
            </a:blip>
            <a:srcRect b="0" l="27714" r="0" t="0"/>
            <a:stretch/>
          </p:blipFill>
          <p:spPr>
            <a:xfrm>
              <a:off x="1531050" y="3724125"/>
              <a:ext cx="3893627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28" name="Google Shape;1628;p50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1629" name="Google Shape;1629;p50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30" name="Google Shape;1630;p50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631" name="Google Shape;1631;p5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62663" y="4541202"/>
            <a:ext cx="216701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2" name="Google Shape;1632;p5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600" y="4644675"/>
            <a:ext cx="193607" cy="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3" name="Google Shape;1633;p50"/>
          <p:cNvSpPr/>
          <p:nvPr/>
        </p:nvSpPr>
        <p:spPr>
          <a:xfrm>
            <a:off x="208150" y="3420575"/>
            <a:ext cx="10380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4" name="Google Shape;1634;p50"/>
          <p:cNvPicPr preferRelativeResize="0"/>
          <p:nvPr/>
        </p:nvPicPr>
        <p:blipFill rotWithShape="1">
          <a:blip r:embed="rId12">
            <a:alphaModFix/>
          </a:blip>
          <a:srcRect b="0" l="46329" r="44879" t="0"/>
          <a:stretch/>
        </p:blipFill>
        <p:spPr>
          <a:xfrm>
            <a:off x="6909893" y="4541200"/>
            <a:ext cx="190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5" name="Google Shape;1635;p50"/>
          <p:cNvSpPr/>
          <p:nvPr/>
        </p:nvSpPr>
        <p:spPr>
          <a:xfrm>
            <a:off x="2406150" y="3894175"/>
            <a:ext cx="4044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6" name="Google Shape;1636;p50"/>
          <p:cNvSpPr/>
          <p:nvPr/>
        </p:nvSpPr>
        <p:spPr>
          <a:xfrm>
            <a:off x="5608725" y="3836825"/>
            <a:ext cx="6909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7" name="Google Shape;1637;p50"/>
          <p:cNvSpPr/>
          <p:nvPr/>
        </p:nvSpPr>
        <p:spPr>
          <a:xfrm>
            <a:off x="7373050" y="4684900"/>
            <a:ext cx="3033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8" name="Google Shape;1638;p50"/>
          <p:cNvSpPr/>
          <p:nvPr/>
        </p:nvSpPr>
        <p:spPr>
          <a:xfrm>
            <a:off x="6355689" y="2980275"/>
            <a:ext cx="6909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9" name="Google Shape;1639;p50"/>
          <p:cNvSpPr/>
          <p:nvPr/>
        </p:nvSpPr>
        <p:spPr>
          <a:xfrm>
            <a:off x="7704675" y="4684900"/>
            <a:ext cx="3762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0" name="Google Shape;1640;p50"/>
          <p:cNvSpPr/>
          <p:nvPr/>
        </p:nvSpPr>
        <p:spPr>
          <a:xfrm>
            <a:off x="4684200" y="2066125"/>
            <a:ext cx="267300" cy="581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41" name="Google Shape;1641;p50"/>
          <p:cNvGrpSpPr/>
          <p:nvPr/>
        </p:nvGrpSpPr>
        <p:grpSpPr>
          <a:xfrm>
            <a:off x="3810475" y="3407125"/>
            <a:ext cx="1851075" cy="702975"/>
            <a:chOff x="3810475" y="3407125"/>
            <a:chExt cx="1851075" cy="702975"/>
          </a:xfrm>
        </p:grpSpPr>
        <p:sp>
          <p:nvSpPr>
            <p:cNvPr id="1642" name="Google Shape;1642;p50"/>
            <p:cNvSpPr/>
            <p:nvPr/>
          </p:nvSpPr>
          <p:spPr>
            <a:xfrm>
              <a:off x="3810475" y="3802300"/>
              <a:ext cx="1905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50"/>
            <p:cNvSpPr/>
            <p:nvPr/>
          </p:nvSpPr>
          <p:spPr>
            <a:xfrm>
              <a:off x="5005125" y="3802300"/>
              <a:ext cx="2673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50"/>
            <p:cNvSpPr txBox="1"/>
            <p:nvPr/>
          </p:nvSpPr>
          <p:spPr>
            <a:xfrm>
              <a:off x="4127650" y="3407125"/>
              <a:ext cx="153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0000"/>
                  </a:solidFill>
                </a:rPr>
                <a:t>0.7</a:t>
              </a:r>
              <a:r>
                <a:rPr lang="en" sz="1800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   ≥   </a:t>
              </a:r>
              <a:r>
                <a:rPr lang="en" sz="1800">
                  <a:solidFill>
                    <a:srgbClr val="FF0000"/>
                  </a:solidFill>
                </a:rPr>
                <a:t>0.7</a:t>
              </a:r>
              <a:endParaRPr sz="1800">
                <a:solidFill>
                  <a:srgbClr val="FF0000"/>
                </a:solidFill>
              </a:endParaRPr>
            </a:p>
          </p:txBody>
        </p:sp>
      </p:grpSp>
      <p:sp>
        <p:nvSpPr>
          <p:cNvPr id="1645" name="Google Shape;1645;p50"/>
          <p:cNvSpPr txBox="1"/>
          <p:nvPr/>
        </p:nvSpPr>
        <p:spPr>
          <a:xfrm>
            <a:off x="4600675" y="3117850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646" name="Google Shape;1646;p50"/>
          <p:cNvSpPr/>
          <p:nvPr/>
        </p:nvSpPr>
        <p:spPr>
          <a:xfrm>
            <a:off x="6530347" y="3751589"/>
            <a:ext cx="2673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1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647" name="Google Shape;1647;p50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8" name="Google Shape;1648;p50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9" name="Google Shape;1649;p50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0" name="Google Shape;1650;p50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1" name="Google Shape;1651;p50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2" name="Google Shape;1652;p50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3" name="Google Shape;1653;p50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4" name="Google Shape;1654;p50"/>
          <p:cNvSpPr/>
          <p:nvPr/>
        </p:nvSpPr>
        <p:spPr>
          <a:xfrm>
            <a:off x="20460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5" name="Google Shape;1655;p50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656" name="Google Shape;1656;p50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657" name="Google Shape;1657;p50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658" name="Google Shape;1658;p50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659" name="Google Shape;1659;p50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660" name="Google Shape;1660;p50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661" name="Google Shape;1661;p50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662" name="Google Shape;1662;p50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663" name="Google Shape;1663;p50"/>
          <p:cNvSpPr/>
          <p:nvPr/>
        </p:nvSpPr>
        <p:spPr>
          <a:xfrm>
            <a:off x="4593883" y="1820691"/>
            <a:ext cx="1002300" cy="167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51"/>
          <p:cNvSpPr/>
          <p:nvPr/>
        </p:nvSpPr>
        <p:spPr>
          <a:xfrm>
            <a:off x="5645603" y="867825"/>
            <a:ext cx="1140300" cy="2025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9" name="Google Shape;1669;p51"/>
          <p:cNvPicPr preferRelativeResize="0"/>
          <p:nvPr/>
        </p:nvPicPr>
        <p:blipFill rotWithShape="1">
          <a:blip r:embed="rId3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0" name="Google Shape;1670;p5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1671" name="Google Shape;1671;p5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72" name="Google Shape;1672;p51"/>
          <p:cNvPicPr preferRelativeResize="0"/>
          <p:nvPr/>
        </p:nvPicPr>
        <p:blipFill rotWithShape="1">
          <a:blip r:embed="rId4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3" name="Google Shape;1673;p51"/>
          <p:cNvPicPr preferRelativeResize="0"/>
          <p:nvPr/>
        </p:nvPicPr>
        <p:blipFill rotWithShape="1">
          <a:blip r:embed="rId5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4" name="Google Shape;1674;p51"/>
          <p:cNvPicPr preferRelativeResize="0"/>
          <p:nvPr/>
        </p:nvPicPr>
        <p:blipFill rotWithShape="1">
          <a:blip r:embed="rId6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5" name="Google Shape;1675;p51"/>
          <p:cNvGrpSpPr/>
          <p:nvPr/>
        </p:nvGrpSpPr>
        <p:grpSpPr>
          <a:xfrm>
            <a:off x="238950" y="1987172"/>
            <a:ext cx="933597" cy="733753"/>
            <a:chOff x="1905175" y="3038172"/>
            <a:chExt cx="933597" cy="733753"/>
          </a:xfrm>
        </p:grpSpPr>
        <p:sp>
          <p:nvSpPr>
            <p:cNvPr id="1676" name="Google Shape;1676;p51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677" name="Google Shape;1677;p51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51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679" name="Google Shape;1679;p51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680" name="Google Shape;1680;p51"/>
            <p:cNvCxnSpPr>
              <a:stCxn id="1677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681" name="Google Shape;1681;p51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682" name="Google Shape;1682;p51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683" name="Google Shape;1683;p51"/>
            <p:cNvSpPr txBox="1"/>
            <p:nvPr/>
          </p:nvSpPr>
          <p:spPr>
            <a:xfrm>
              <a:off x="2182878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684" name="Google Shape;1684;p51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685" name="Google Shape;1685;p51"/>
          <p:cNvGrpSpPr/>
          <p:nvPr/>
        </p:nvGrpSpPr>
        <p:grpSpPr>
          <a:xfrm>
            <a:off x="1339617" y="1980117"/>
            <a:ext cx="933597" cy="740808"/>
            <a:chOff x="1905175" y="3031117"/>
            <a:chExt cx="933597" cy="740808"/>
          </a:xfrm>
        </p:grpSpPr>
        <p:sp>
          <p:nvSpPr>
            <p:cNvPr id="1686" name="Google Shape;1686;p51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687" name="Google Shape;1687;p51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51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689" name="Google Shape;1689;p51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690" name="Google Shape;1690;p51"/>
            <p:cNvCxnSpPr>
              <a:stCxn id="1687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691" name="Google Shape;1691;p51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692" name="Google Shape;1692;p51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693" name="Google Shape;1693;p51"/>
            <p:cNvSpPr txBox="1"/>
            <p:nvPr/>
          </p:nvSpPr>
          <p:spPr>
            <a:xfrm>
              <a:off x="2182878" y="3031117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694" name="Google Shape;1694;p51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695" name="Google Shape;1695;p51"/>
          <p:cNvGrpSpPr/>
          <p:nvPr/>
        </p:nvGrpSpPr>
        <p:grpSpPr>
          <a:xfrm>
            <a:off x="4630328" y="1987172"/>
            <a:ext cx="933597" cy="733753"/>
            <a:chOff x="1905175" y="3038172"/>
            <a:chExt cx="933597" cy="733753"/>
          </a:xfrm>
        </p:grpSpPr>
        <p:sp>
          <p:nvSpPr>
            <p:cNvPr id="1696" name="Google Shape;1696;p51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697" name="Google Shape;1697;p51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698" name="Google Shape;1698;p51"/>
            <p:cNvSpPr/>
            <p:nvPr/>
          </p:nvSpPr>
          <p:spPr>
            <a:xfrm>
              <a:off x="2016747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699" name="Google Shape;1699;p51"/>
            <p:cNvCxnSpPr>
              <a:stCxn id="1700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701" name="Google Shape;1701;p51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702" name="Google Shape;1702;p51"/>
            <p:cNvSpPr txBox="1"/>
            <p:nvPr/>
          </p:nvSpPr>
          <p:spPr>
            <a:xfrm>
              <a:off x="1919000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703" name="Google Shape;1703;p51"/>
            <p:cNvSpPr txBox="1"/>
            <p:nvPr/>
          </p:nvSpPr>
          <p:spPr>
            <a:xfrm>
              <a:off x="2455222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704" name="Google Shape;1704;p51"/>
          <p:cNvGrpSpPr/>
          <p:nvPr/>
        </p:nvGrpSpPr>
        <p:grpSpPr>
          <a:xfrm>
            <a:off x="5739461" y="2139572"/>
            <a:ext cx="933597" cy="581353"/>
            <a:chOff x="1905175" y="3190572"/>
            <a:chExt cx="933597" cy="581353"/>
          </a:xfrm>
        </p:grpSpPr>
        <p:sp>
          <p:nvSpPr>
            <p:cNvPr id="1705" name="Google Shape;1705;p51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706" name="Google Shape;1706;p51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51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708" name="Google Shape;1708;p51"/>
            <p:cNvCxnSpPr>
              <a:stCxn id="170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709" name="Google Shape;1709;p51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710" name="Google Shape;1710;p51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711" name="Google Shape;1711;p51"/>
            <p:cNvSpPr txBox="1"/>
            <p:nvPr/>
          </p:nvSpPr>
          <p:spPr>
            <a:xfrm>
              <a:off x="2185700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712" name="Google Shape;1712;p51"/>
          <p:cNvGrpSpPr/>
          <p:nvPr/>
        </p:nvGrpSpPr>
        <p:grpSpPr>
          <a:xfrm>
            <a:off x="6854239" y="2222828"/>
            <a:ext cx="933597" cy="498097"/>
            <a:chOff x="1905175" y="3273828"/>
            <a:chExt cx="933597" cy="498097"/>
          </a:xfrm>
        </p:grpSpPr>
        <p:sp>
          <p:nvSpPr>
            <p:cNvPr id="1713" name="Google Shape;1713;p51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714" name="Google Shape;1714;p51"/>
            <p:cNvSpPr/>
            <p:nvPr/>
          </p:nvSpPr>
          <p:spPr>
            <a:xfrm>
              <a:off x="2017911" y="34913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51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716" name="Google Shape;1716;p51"/>
            <p:cNvCxnSpPr>
              <a:stCxn id="1714" idx="2"/>
            </p:cNvCxnSpPr>
            <p:nvPr/>
          </p:nvCxnSpPr>
          <p:spPr>
            <a:xfrm>
              <a:off x="2092011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717" name="Google Shape;1717;p51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718" name="Google Shape;1718;p51"/>
            <p:cNvSpPr txBox="1"/>
            <p:nvPr/>
          </p:nvSpPr>
          <p:spPr>
            <a:xfrm>
              <a:off x="1920411" y="3273828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  <p:sp>
          <p:nvSpPr>
            <p:cNvPr id="1719" name="Google Shape;1719;p51"/>
            <p:cNvSpPr txBox="1"/>
            <p:nvPr/>
          </p:nvSpPr>
          <p:spPr>
            <a:xfrm>
              <a:off x="2182878" y="33429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720" name="Google Shape;1720;p51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721" name="Google Shape;1721;p51"/>
          <p:cNvGrpSpPr/>
          <p:nvPr/>
        </p:nvGrpSpPr>
        <p:grpSpPr>
          <a:xfrm>
            <a:off x="7961961" y="2139572"/>
            <a:ext cx="933597" cy="581353"/>
            <a:chOff x="1905175" y="3190572"/>
            <a:chExt cx="933597" cy="581353"/>
          </a:xfrm>
        </p:grpSpPr>
        <p:sp>
          <p:nvSpPr>
            <p:cNvPr id="1722" name="Google Shape;1722;p51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723" name="Google Shape;1723;p51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51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725" name="Google Shape;1725;p51"/>
            <p:cNvCxnSpPr>
              <a:stCxn id="1723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726" name="Google Shape;1726;p51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727" name="Google Shape;1727;p51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728" name="Google Shape;1728;p51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pic>
        <p:nvPicPr>
          <p:cNvPr id="1729" name="Google Shape;1729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00" y="2632017"/>
            <a:ext cx="690900" cy="16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0" name="Google Shape;1730;p51"/>
          <p:cNvGrpSpPr/>
          <p:nvPr/>
        </p:nvGrpSpPr>
        <p:grpSpPr>
          <a:xfrm>
            <a:off x="2434639" y="1896861"/>
            <a:ext cx="933597" cy="824064"/>
            <a:chOff x="2434639" y="1896861"/>
            <a:chExt cx="933597" cy="824064"/>
          </a:xfrm>
        </p:grpSpPr>
        <p:sp>
          <p:nvSpPr>
            <p:cNvPr id="1731" name="Google Shape;1731;p51"/>
            <p:cNvSpPr txBox="1"/>
            <p:nvPr/>
          </p:nvSpPr>
          <p:spPr>
            <a:xfrm>
              <a:off x="2434639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grpSp>
          <p:nvGrpSpPr>
            <p:cNvPr id="1732" name="Google Shape;1732;p51"/>
            <p:cNvGrpSpPr/>
            <p:nvPr/>
          </p:nvGrpSpPr>
          <p:grpSpPr>
            <a:xfrm>
              <a:off x="2449875" y="1896861"/>
              <a:ext cx="918361" cy="824064"/>
              <a:chOff x="1920411" y="2947861"/>
              <a:chExt cx="918361" cy="824064"/>
            </a:xfrm>
          </p:grpSpPr>
          <p:sp>
            <p:nvSpPr>
              <p:cNvPr id="1733" name="Google Shape;1733;p51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1734" name="Google Shape;1734;p51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1735" name="Google Shape;1735;p51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736" name="Google Shape;1736;p51"/>
              <p:cNvCxnSpPr>
                <a:stCxn id="1737" idx="2"/>
              </p:cNvCxnSpPr>
              <p:nvPr/>
            </p:nvCxnSpPr>
            <p:spPr>
              <a:xfrm>
                <a:off x="2092011" y="356197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738" name="Google Shape;1738;p51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  <p:sp>
            <p:nvSpPr>
              <p:cNvPr id="1739" name="Google Shape;1739;p51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1737" name="Google Shape;1737;p51"/>
              <p:cNvSpPr/>
              <p:nvPr/>
            </p:nvSpPr>
            <p:spPr>
              <a:xfrm>
                <a:off x="2017911" y="3499275"/>
                <a:ext cx="148200" cy="62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0" name="Google Shape;1740;p51"/>
              <p:cNvSpPr txBox="1"/>
              <p:nvPr/>
            </p:nvSpPr>
            <p:spPr>
              <a:xfrm>
                <a:off x="1920411" y="3282294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</p:grpSp>
      <p:sp>
        <p:nvSpPr>
          <p:cNvPr id="1741" name="Google Shape;1741;p51"/>
          <p:cNvSpPr/>
          <p:nvPr/>
        </p:nvSpPr>
        <p:spPr>
          <a:xfrm>
            <a:off x="52764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42" name="Google Shape;1742;p51"/>
          <p:cNvGrpSpPr/>
          <p:nvPr/>
        </p:nvGrpSpPr>
        <p:grpSpPr>
          <a:xfrm>
            <a:off x="3557597" y="1925083"/>
            <a:ext cx="918361" cy="795842"/>
            <a:chOff x="1920411" y="2976083"/>
            <a:chExt cx="918361" cy="795842"/>
          </a:xfrm>
        </p:grpSpPr>
        <p:sp>
          <p:nvSpPr>
            <p:cNvPr id="1743" name="Google Shape;1743;p51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744" name="Google Shape;1744;p51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745" name="Google Shape;1745;p51"/>
            <p:cNvSpPr/>
            <p:nvPr/>
          </p:nvSpPr>
          <p:spPr>
            <a:xfrm>
              <a:off x="2280614" y="3195900"/>
              <a:ext cx="148200" cy="365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746" name="Google Shape;1746;p51"/>
            <p:cNvCxnSpPr>
              <a:stCxn id="1747" idx="2"/>
            </p:cNvCxnSpPr>
            <p:nvPr/>
          </p:nvCxnSpPr>
          <p:spPr>
            <a:xfrm>
              <a:off x="2091989" y="3561925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748" name="Google Shape;1748;p51"/>
            <p:cNvSpPr txBox="1"/>
            <p:nvPr/>
          </p:nvSpPr>
          <p:spPr>
            <a:xfrm>
              <a:off x="2182878" y="2976083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0.8</a:t>
              </a:r>
              <a:endParaRPr sz="900"/>
            </a:p>
          </p:txBody>
        </p:sp>
        <p:sp>
          <p:nvSpPr>
            <p:cNvPr id="1749" name="Google Shape;1749;p51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747" name="Google Shape;1747;p51"/>
            <p:cNvSpPr/>
            <p:nvPr/>
          </p:nvSpPr>
          <p:spPr>
            <a:xfrm>
              <a:off x="2017889" y="3448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51"/>
            <p:cNvSpPr txBox="1"/>
            <p:nvPr/>
          </p:nvSpPr>
          <p:spPr>
            <a:xfrm>
              <a:off x="1920411" y="3232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</p:grpSp>
      <p:sp>
        <p:nvSpPr>
          <p:cNvPr id="1751" name="Google Shape;1751;p51"/>
          <p:cNvSpPr txBox="1"/>
          <p:nvPr/>
        </p:nvSpPr>
        <p:spPr>
          <a:xfrm>
            <a:off x="3542361" y="2397825"/>
            <a:ext cx="40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dog  </a:t>
            </a:r>
            <a:endParaRPr sz="900"/>
          </a:p>
        </p:txBody>
      </p:sp>
      <p:sp>
        <p:nvSpPr>
          <p:cNvPr id="1752" name="Google Shape;1752;p51"/>
          <p:cNvSpPr/>
          <p:nvPr/>
        </p:nvSpPr>
        <p:spPr>
          <a:xfrm>
            <a:off x="5005497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3" name="Google Shape;1753;p51"/>
          <p:cNvSpPr txBox="1"/>
          <p:nvPr/>
        </p:nvSpPr>
        <p:spPr>
          <a:xfrm>
            <a:off x="4900975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grpSp>
        <p:nvGrpSpPr>
          <p:cNvPr id="1754" name="Google Shape;1754;p51"/>
          <p:cNvGrpSpPr/>
          <p:nvPr/>
        </p:nvGrpSpPr>
        <p:grpSpPr>
          <a:xfrm>
            <a:off x="5753286" y="1896861"/>
            <a:ext cx="371400" cy="613814"/>
            <a:chOff x="2182878" y="2947861"/>
            <a:chExt cx="371400" cy="613814"/>
          </a:xfrm>
        </p:grpSpPr>
        <p:sp>
          <p:nvSpPr>
            <p:cNvPr id="1755" name="Google Shape;1755;p51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p51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sp>
        <p:nvSpPr>
          <p:cNvPr id="1757" name="Google Shape;1757;p51"/>
          <p:cNvSpPr/>
          <p:nvPr/>
        </p:nvSpPr>
        <p:spPr>
          <a:xfrm>
            <a:off x="61146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8" name="Google Shape;1758;p51"/>
          <p:cNvSpPr txBox="1"/>
          <p:nvPr/>
        </p:nvSpPr>
        <p:spPr>
          <a:xfrm>
            <a:off x="6275397" y="2287739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0.0</a:t>
            </a:r>
            <a:endParaRPr sz="900"/>
          </a:p>
        </p:txBody>
      </p:sp>
      <p:sp>
        <p:nvSpPr>
          <p:cNvPr id="1759" name="Google Shape;1759;p51"/>
          <p:cNvSpPr txBox="1"/>
          <p:nvPr/>
        </p:nvSpPr>
        <p:spPr>
          <a:xfrm>
            <a:off x="8239664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sp>
        <p:nvSpPr>
          <p:cNvPr id="1760" name="Google Shape;1760;p51"/>
          <p:cNvSpPr/>
          <p:nvPr/>
        </p:nvSpPr>
        <p:spPr>
          <a:xfrm>
            <a:off x="8337131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61" name="Google Shape;1761;p51"/>
          <p:cNvGrpSpPr/>
          <p:nvPr/>
        </p:nvGrpSpPr>
        <p:grpSpPr>
          <a:xfrm>
            <a:off x="8510597" y="2047850"/>
            <a:ext cx="371400" cy="462975"/>
            <a:chOff x="2182878" y="3098850"/>
            <a:chExt cx="371400" cy="462975"/>
          </a:xfrm>
        </p:grpSpPr>
        <p:sp>
          <p:nvSpPr>
            <p:cNvPr id="1762" name="Google Shape;1762;p51"/>
            <p:cNvSpPr/>
            <p:nvPr/>
          </p:nvSpPr>
          <p:spPr>
            <a:xfrm>
              <a:off x="2280631" y="3315825"/>
              <a:ext cx="148200" cy="246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p51"/>
            <p:cNvSpPr txBox="1"/>
            <p:nvPr/>
          </p:nvSpPr>
          <p:spPr>
            <a:xfrm>
              <a:off x="2182878" y="30988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0.5</a:t>
              </a:r>
              <a:endParaRPr sz="900"/>
            </a:p>
          </p:txBody>
        </p:sp>
      </p:grpSp>
      <p:grpSp>
        <p:nvGrpSpPr>
          <p:cNvPr id="1764" name="Google Shape;1764;p51"/>
          <p:cNvGrpSpPr/>
          <p:nvPr/>
        </p:nvGrpSpPr>
        <p:grpSpPr>
          <a:xfrm>
            <a:off x="7401464" y="1896861"/>
            <a:ext cx="371400" cy="613814"/>
            <a:chOff x="2182878" y="2947861"/>
            <a:chExt cx="371400" cy="613814"/>
          </a:xfrm>
        </p:grpSpPr>
        <p:sp>
          <p:nvSpPr>
            <p:cNvPr id="1765" name="Google Shape;1765;p51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51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pic>
        <p:nvPicPr>
          <p:cNvPr id="1767" name="Google Shape;1767;p51"/>
          <p:cNvPicPr preferRelativeResize="0"/>
          <p:nvPr/>
        </p:nvPicPr>
        <p:blipFill rotWithShape="1">
          <a:blip r:embed="rId7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68" name="Google Shape;1768;p51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{BF70952D-D49E-452F-B3F2-26B105584EAE}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3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769" name="Google Shape;1769;p51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1770" name="Google Shape;1770;p51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1771" name="Google Shape;1771;p51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2" name="Google Shape;1772;p5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73" name="Google Shape;1773;p51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1774" name="Google Shape;1774;p5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5" name="Google Shape;1775;p5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76" name="Google Shape;1776;p51"/>
          <p:cNvGrpSpPr/>
          <p:nvPr/>
        </p:nvGrpSpPr>
        <p:grpSpPr>
          <a:xfrm>
            <a:off x="1531050" y="3117840"/>
            <a:ext cx="3893627" cy="1040260"/>
            <a:chOff x="1531050" y="3117840"/>
            <a:chExt cx="3893627" cy="1040260"/>
          </a:xfrm>
        </p:grpSpPr>
        <p:pic>
          <p:nvPicPr>
            <p:cNvPr id="1777" name="Google Shape;1777;p51"/>
            <p:cNvPicPr preferRelativeResize="0"/>
            <p:nvPr/>
          </p:nvPicPr>
          <p:blipFill rotWithShape="1">
            <a:blip r:embed="rId8">
              <a:alphaModFix/>
            </a:blip>
            <a:srcRect b="0" l="27714" r="0" t="0"/>
            <a:stretch/>
          </p:blipFill>
          <p:spPr>
            <a:xfrm>
              <a:off x="1531050" y="3724125"/>
              <a:ext cx="3893627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78" name="Google Shape;1778;p51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1779" name="Google Shape;1779;p51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80" name="Google Shape;1780;p51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781" name="Google Shape;1781;p5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62663" y="4541202"/>
            <a:ext cx="216701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2" name="Google Shape;1782;p5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600" y="4644675"/>
            <a:ext cx="193607" cy="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3" name="Google Shape;1783;p51"/>
          <p:cNvSpPr/>
          <p:nvPr/>
        </p:nvSpPr>
        <p:spPr>
          <a:xfrm>
            <a:off x="208150" y="3420575"/>
            <a:ext cx="10380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84" name="Google Shape;1784;p51"/>
          <p:cNvPicPr preferRelativeResize="0"/>
          <p:nvPr/>
        </p:nvPicPr>
        <p:blipFill rotWithShape="1">
          <a:blip r:embed="rId12">
            <a:alphaModFix/>
          </a:blip>
          <a:srcRect b="0" l="46329" r="44879" t="0"/>
          <a:stretch/>
        </p:blipFill>
        <p:spPr>
          <a:xfrm>
            <a:off x="6909893" y="4541200"/>
            <a:ext cx="190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5" name="Google Shape;1785;p51"/>
          <p:cNvSpPr/>
          <p:nvPr/>
        </p:nvSpPr>
        <p:spPr>
          <a:xfrm>
            <a:off x="2406150" y="3894175"/>
            <a:ext cx="4044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6" name="Google Shape;1786;p51"/>
          <p:cNvSpPr/>
          <p:nvPr/>
        </p:nvSpPr>
        <p:spPr>
          <a:xfrm>
            <a:off x="5608725" y="3455825"/>
            <a:ext cx="6909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7" name="Google Shape;1787;p51"/>
          <p:cNvSpPr/>
          <p:nvPr/>
        </p:nvSpPr>
        <p:spPr>
          <a:xfrm>
            <a:off x="7373050" y="4684900"/>
            <a:ext cx="3033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8" name="Google Shape;1788;p51"/>
          <p:cNvSpPr/>
          <p:nvPr/>
        </p:nvSpPr>
        <p:spPr>
          <a:xfrm>
            <a:off x="6355689" y="2980275"/>
            <a:ext cx="6909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9" name="Google Shape;1789;p51"/>
          <p:cNvSpPr/>
          <p:nvPr/>
        </p:nvSpPr>
        <p:spPr>
          <a:xfrm>
            <a:off x="7704675" y="4684900"/>
            <a:ext cx="3762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0" name="Google Shape;1790;p51"/>
          <p:cNvSpPr/>
          <p:nvPr/>
        </p:nvSpPr>
        <p:spPr>
          <a:xfrm>
            <a:off x="5791925" y="1994250"/>
            <a:ext cx="267300" cy="653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91" name="Google Shape;1791;p51"/>
          <p:cNvGrpSpPr/>
          <p:nvPr/>
        </p:nvGrpSpPr>
        <p:grpSpPr>
          <a:xfrm>
            <a:off x="3810475" y="3407125"/>
            <a:ext cx="1851075" cy="702975"/>
            <a:chOff x="3810475" y="3407125"/>
            <a:chExt cx="1851075" cy="702975"/>
          </a:xfrm>
        </p:grpSpPr>
        <p:sp>
          <p:nvSpPr>
            <p:cNvPr id="1792" name="Google Shape;1792;p51"/>
            <p:cNvSpPr/>
            <p:nvPr/>
          </p:nvSpPr>
          <p:spPr>
            <a:xfrm>
              <a:off x="3810475" y="3802300"/>
              <a:ext cx="1905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51"/>
            <p:cNvSpPr/>
            <p:nvPr/>
          </p:nvSpPr>
          <p:spPr>
            <a:xfrm>
              <a:off x="5005125" y="3802300"/>
              <a:ext cx="2673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51"/>
            <p:cNvSpPr txBox="1"/>
            <p:nvPr/>
          </p:nvSpPr>
          <p:spPr>
            <a:xfrm>
              <a:off x="4127650" y="3407125"/>
              <a:ext cx="153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0000"/>
                  </a:solidFill>
                </a:rPr>
                <a:t>0.9</a:t>
              </a:r>
              <a:r>
                <a:rPr lang="en" sz="1800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   ≥   </a:t>
              </a:r>
              <a:r>
                <a:rPr lang="en" sz="1800">
                  <a:solidFill>
                    <a:srgbClr val="FF0000"/>
                  </a:solidFill>
                </a:rPr>
                <a:t>0.7</a:t>
              </a:r>
              <a:endParaRPr sz="1800">
                <a:solidFill>
                  <a:srgbClr val="FF0000"/>
                </a:solidFill>
              </a:endParaRPr>
            </a:p>
          </p:txBody>
        </p:sp>
      </p:grpSp>
      <p:sp>
        <p:nvSpPr>
          <p:cNvPr id="1795" name="Google Shape;1795;p51"/>
          <p:cNvSpPr txBox="1"/>
          <p:nvPr/>
        </p:nvSpPr>
        <p:spPr>
          <a:xfrm>
            <a:off x="4600675" y="3117850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796" name="Google Shape;1796;p51"/>
          <p:cNvSpPr/>
          <p:nvPr/>
        </p:nvSpPr>
        <p:spPr>
          <a:xfrm>
            <a:off x="6530347" y="3343778"/>
            <a:ext cx="2673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1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797" name="Google Shape;1797;p51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8" name="Google Shape;1798;p51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9" name="Google Shape;1799;p51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0" name="Google Shape;1800;p51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1" name="Google Shape;1801;p51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2" name="Google Shape;1802;p51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3" name="Google Shape;1803;p51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4" name="Google Shape;1804;p51"/>
          <p:cNvSpPr/>
          <p:nvPr/>
        </p:nvSpPr>
        <p:spPr>
          <a:xfrm>
            <a:off x="20460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5" name="Google Shape;1805;p51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806" name="Google Shape;1806;p51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807" name="Google Shape;1807;p51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808" name="Google Shape;1808;p51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809" name="Google Shape;1809;p51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810" name="Google Shape;1810;p51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811" name="Google Shape;1811;p51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812" name="Google Shape;1812;p51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813" name="Google Shape;1813;p51"/>
          <p:cNvSpPr/>
          <p:nvPr/>
        </p:nvSpPr>
        <p:spPr>
          <a:xfrm>
            <a:off x="5722772" y="1820691"/>
            <a:ext cx="1002300" cy="167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Today’s lecture:</a:t>
            </a:r>
            <a:endParaRPr sz="4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Confident Learning</a:t>
            </a:r>
            <a:endParaRPr b="1" sz="4800"/>
          </a:p>
        </p:txBody>
      </p:sp>
      <p:sp>
        <p:nvSpPr>
          <p:cNvPr id="84" name="Google Shape;84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Focusing on one application of confident learning: </a:t>
            </a:r>
            <a:r>
              <a:rPr b="1" lang="en"/>
              <a:t>General-purpose Label Error Detection</a:t>
            </a:r>
            <a:endParaRPr b="1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7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52"/>
          <p:cNvSpPr/>
          <p:nvPr/>
        </p:nvSpPr>
        <p:spPr>
          <a:xfrm>
            <a:off x="6746269" y="867825"/>
            <a:ext cx="1140300" cy="2025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19" name="Google Shape;1819;p52"/>
          <p:cNvPicPr preferRelativeResize="0"/>
          <p:nvPr/>
        </p:nvPicPr>
        <p:blipFill rotWithShape="1">
          <a:blip r:embed="rId3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0" name="Google Shape;1820;p5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1821" name="Google Shape;1821;p5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22" name="Google Shape;1822;p52"/>
          <p:cNvPicPr preferRelativeResize="0"/>
          <p:nvPr/>
        </p:nvPicPr>
        <p:blipFill rotWithShape="1">
          <a:blip r:embed="rId4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3" name="Google Shape;1823;p52"/>
          <p:cNvPicPr preferRelativeResize="0"/>
          <p:nvPr/>
        </p:nvPicPr>
        <p:blipFill rotWithShape="1">
          <a:blip r:embed="rId5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4" name="Google Shape;1824;p52"/>
          <p:cNvPicPr preferRelativeResize="0"/>
          <p:nvPr/>
        </p:nvPicPr>
        <p:blipFill rotWithShape="1">
          <a:blip r:embed="rId6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25" name="Google Shape;1825;p52"/>
          <p:cNvGrpSpPr/>
          <p:nvPr/>
        </p:nvGrpSpPr>
        <p:grpSpPr>
          <a:xfrm>
            <a:off x="238950" y="1987172"/>
            <a:ext cx="933597" cy="733753"/>
            <a:chOff x="1905175" y="3038172"/>
            <a:chExt cx="933597" cy="733753"/>
          </a:xfrm>
        </p:grpSpPr>
        <p:sp>
          <p:nvSpPr>
            <p:cNvPr id="1826" name="Google Shape;1826;p52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827" name="Google Shape;1827;p52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p52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829" name="Google Shape;1829;p52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830" name="Google Shape;1830;p52"/>
            <p:cNvCxnSpPr>
              <a:stCxn id="1827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831" name="Google Shape;1831;p52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832" name="Google Shape;1832;p52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833" name="Google Shape;1833;p52"/>
            <p:cNvSpPr txBox="1"/>
            <p:nvPr/>
          </p:nvSpPr>
          <p:spPr>
            <a:xfrm>
              <a:off x="2182878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834" name="Google Shape;1834;p52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835" name="Google Shape;1835;p52"/>
          <p:cNvGrpSpPr/>
          <p:nvPr/>
        </p:nvGrpSpPr>
        <p:grpSpPr>
          <a:xfrm>
            <a:off x="1339617" y="1980117"/>
            <a:ext cx="933597" cy="740808"/>
            <a:chOff x="1905175" y="3031117"/>
            <a:chExt cx="933597" cy="740808"/>
          </a:xfrm>
        </p:grpSpPr>
        <p:sp>
          <p:nvSpPr>
            <p:cNvPr id="1836" name="Google Shape;1836;p52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837" name="Google Shape;1837;p52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8" name="Google Shape;1838;p52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839" name="Google Shape;1839;p52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840" name="Google Shape;1840;p52"/>
            <p:cNvCxnSpPr>
              <a:stCxn id="1837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841" name="Google Shape;1841;p52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842" name="Google Shape;1842;p52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843" name="Google Shape;1843;p52"/>
            <p:cNvSpPr txBox="1"/>
            <p:nvPr/>
          </p:nvSpPr>
          <p:spPr>
            <a:xfrm>
              <a:off x="2182878" y="3031117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844" name="Google Shape;1844;p52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845" name="Google Shape;1845;p52"/>
          <p:cNvGrpSpPr/>
          <p:nvPr/>
        </p:nvGrpSpPr>
        <p:grpSpPr>
          <a:xfrm>
            <a:off x="4630328" y="1987172"/>
            <a:ext cx="933597" cy="733753"/>
            <a:chOff x="1905175" y="3038172"/>
            <a:chExt cx="933597" cy="733753"/>
          </a:xfrm>
        </p:grpSpPr>
        <p:sp>
          <p:nvSpPr>
            <p:cNvPr id="1846" name="Google Shape;1846;p52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847" name="Google Shape;1847;p52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848" name="Google Shape;1848;p52"/>
            <p:cNvSpPr/>
            <p:nvPr/>
          </p:nvSpPr>
          <p:spPr>
            <a:xfrm>
              <a:off x="2016747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849" name="Google Shape;1849;p52"/>
            <p:cNvCxnSpPr>
              <a:stCxn id="1850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851" name="Google Shape;1851;p52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852" name="Google Shape;1852;p52"/>
            <p:cNvSpPr txBox="1"/>
            <p:nvPr/>
          </p:nvSpPr>
          <p:spPr>
            <a:xfrm>
              <a:off x="1919000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853" name="Google Shape;1853;p52"/>
            <p:cNvSpPr txBox="1"/>
            <p:nvPr/>
          </p:nvSpPr>
          <p:spPr>
            <a:xfrm>
              <a:off x="2455222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854" name="Google Shape;1854;p52"/>
          <p:cNvGrpSpPr/>
          <p:nvPr/>
        </p:nvGrpSpPr>
        <p:grpSpPr>
          <a:xfrm>
            <a:off x="5739461" y="2139572"/>
            <a:ext cx="933597" cy="581353"/>
            <a:chOff x="1905175" y="3190572"/>
            <a:chExt cx="933597" cy="581353"/>
          </a:xfrm>
        </p:grpSpPr>
        <p:sp>
          <p:nvSpPr>
            <p:cNvPr id="1855" name="Google Shape;1855;p52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856" name="Google Shape;1856;p52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52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858" name="Google Shape;1858;p52"/>
            <p:cNvCxnSpPr>
              <a:stCxn id="185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859" name="Google Shape;1859;p52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860" name="Google Shape;1860;p52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861" name="Google Shape;1861;p52"/>
            <p:cNvSpPr txBox="1"/>
            <p:nvPr/>
          </p:nvSpPr>
          <p:spPr>
            <a:xfrm>
              <a:off x="2185700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862" name="Google Shape;1862;p52"/>
          <p:cNvGrpSpPr/>
          <p:nvPr/>
        </p:nvGrpSpPr>
        <p:grpSpPr>
          <a:xfrm>
            <a:off x="6854239" y="2222828"/>
            <a:ext cx="933597" cy="498097"/>
            <a:chOff x="1905175" y="3273828"/>
            <a:chExt cx="933597" cy="498097"/>
          </a:xfrm>
        </p:grpSpPr>
        <p:sp>
          <p:nvSpPr>
            <p:cNvPr id="1863" name="Google Shape;1863;p52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864" name="Google Shape;1864;p52"/>
            <p:cNvSpPr/>
            <p:nvPr/>
          </p:nvSpPr>
          <p:spPr>
            <a:xfrm>
              <a:off x="2017911" y="34913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5" name="Google Shape;1865;p52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866" name="Google Shape;1866;p52"/>
            <p:cNvCxnSpPr>
              <a:stCxn id="1864" idx="2"/>
            </p:cNvCxnSpPr>
            <p:nvPr/>
          </p:nvCxnSpPr>
          <p:spPr>
            <a:xfrm>
              <a:off x="2092011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867" name="Google Shape;1867;p52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868" name="Google Shape;1868;p52"/>
            <p:cNvSpPr txBox="1"/>
            <p:nvPr/>
          </p:nvSpPr>
          <p:spPr>
            <a:xfrm>
              <a:off x="1920411" y="3273828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  <p:sp>
          <p:nvSpPr>
            <p:cNvPr id="1869" name="Google Shape;1869;p52"/>
            <p:cNvSpPr txBox="1"/>
            <p:nvPr/>
          </p:nvSpPr>
          <p:spPr>
            <a:xfrm>
              <a:off x="2182878" y="33429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870" name="Google Shape;1870;p52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871" name="Google Shape;1871;p52"/>
          <p:cNvGrpSpPr/>
          <p:nvPr/>
        </p:nvGrpSpPr>
        <p:grpSpPr>
          <a:xfrm>
            <a:off x="7961961" y="2139572"/>
            <a:ext cx="933597" cy="581353"/>
            <a:chOff x="1905175" y="3190572"/>
            <a:chExt cx="933597" cy="581353"/>
          </a:xfrm>
        </p:grpSpPr>
        <p:sp>
          <p:nvSpPr>
            <p:cNvPr id="1872" name="Google Shape;1872;p52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873" name="Google Shape;1873;p52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p52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875" name="Google Shape;1875;p52"/>
            <p:cNvCxnSpPr>
              <a:stCxn id="1873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876" name="Google Shape;1876;p52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877" name="Google Shape;1877;p52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878" name="Google Shape;1878;p52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pic>
        <p:nvPicPr>
          <p:cNvPr id="1879" name="Google Shape;1879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00" y="2632017"/>
            <a:ext cx="690900" cy="16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80" name="Google Shape;1880;p52"/>
          <p:cNvGrpSpPr/>
          <p:nvPr/>
        </p:nvGrpSpPr>
        <p:grpSpPr>
          <a:xfrm>
            <a:off x="2434639" y="1896861"/>
            <a:ext cx="933597" cy="824064"/>
            <a:chOff x="2434639" y="1896861"/>
            <a:chExt cx="933597" cy="824064"/>
          </a:xfrm>
        </p:grpSpPr>
        <p:sp>
          <p:nvSpPr>
            <p:cNvPr id="1881" name="Google Shape;1881;p52"/>
            <p:cNvSpPr txBox="1"/>
            <p:nvPr/>
          </p:nvSpPr>
          <p:spPr>
            <a:xfrm>
              <a:off x="2434639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grpSp>
          <p:nvGrpSpPr>
            <p:cNvPr id="1882" name="Google Shape;1882;p52"/>
            <p:cNvGrpSpPr/>
            <p:nvPr/>
          </p:nvGrpSpPr>
          <p:grpSpPr>
            <a:xfrm>
              <a:off x="2449875" y="1896861"/>
              <a:ext cx="918361" cy="824064"/>
              <a:chOff x="1920411" y="2947861"/>
              <a:chExt cx="918361" cy="824064"/>
            </a:xfrm>
          </p:grpSpPr>
          <p:sp>
            <p:nvSpPr>
              <p:cNvPr id="1883" name="Google Shape;1883;p52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1884" name="Google Shape;1884;p52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1885" name="Google Shape;1885;p52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886" name="Google Shape;1886;p52"/>
              <p:cNvCxnSpPr>
                <a:stCxn id="1887" idx="2"/>
              </p:cNvCxnSpPr>
              <p:nvPr/>
            </p:nvCxnSpPr>
            <p:spPr>
              <a:xfrm>
                <a:off x="2092011" y="356197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888" name="Google Shape;1888;p52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  <p:sp>
            <p:nvSpPr>
              <p:cNvPr id="1889" name="Google Shape;1889;p52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1887" name="Google Shape;1887;p52"/>
              <p:cNvSpPr/>
              <p:nvPr/>
            </p:nvSpPr>
            <p:spPr>
              <a:xfrm>
                <a:off x="2017911" y="3499275"/>
                <a:ext cx="148200" cy="62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0" name="Google Shape;1890;p52"/>
              <p:cNvSpPr txBox="1"/>
              <p:nvPr/>
            </p:nvSpPr>
            <p:spPr>
              <a:xfrm>
                <a:off x="1920411" y="3282294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</p:grpSp>
      <p:sp>
        <p:nvSpPr>
          <p:cNvPr id="1891" name="Google Shape;1891;p52"/>
          <p:cNvSpPr/>
          <p:nvPr/>
        </p:nvSpPr>
        <p:spPr>
          <a:xfrm>
            <a:off x="52764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92" name="Google Shape;1892;p52"/>
          <p:cNvGrpSpPr/>
          <p:nvPr/>
        </p:nvGrpSpPr>
        <p:grpSpPr>
          <a:xfrm>
            <a:off x="3557597" y="1925083"/>
            <a:ext cx="918361" cy="795842"/>
            <a:chOff x="1920411" y="2976083"/>
            <a:chExt cx="918361" cy="795842"/>
          </a:xfrm>
        </p:grpSpPr>
        <p:sp>
          <p:nvSpPr>
            <p:cNvPr id="1893" name="Google Shape;1893;p52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894" name="Google Shape;1894;p52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895" name="Google Shape;1895;p52"/>
            <p:cNvSpPr/>
            <p:nvPr/>
          </p:nvSpPr>
          <p:spPr>
            <a:xfrm>
              <a:off x="2280614" y="3195900"/>
              <a:ext cx="148200" cy="365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896" name="Google Shape;1896;p52"/>
            <p:cNvCxnSpPr>
              <a:stCxn id="1897" idx="2"/>
            </p:cNvCxnSpPr>
            <p:nvPr/>
          </p:nvCxnSpPr>
          <p:spPr>
            <a:xfrm>
              <a:off x="2091989" y="3561925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898" name="Google Shape;1898;p52"/>
            <p:cNvSpPr txBox="1"/>
            <p:nvPr/>
          </p:nvSpPr>
          <p:spPr>
            <a:xfrm>
              <a:off x="2182878" y="2976083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0.8</a:t>
              </a:r>
              <a:endParaRPr sz="900"/>
            </a:p>
          </p:txBody>
        </p:sp>
        <p:sp>
          <p:nvSpPr>
            <p:cNvPr id="1899" name="Google Shape;1899;p52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897" name="Google Shape;1897;p52"/>
            <p:cNvSpPr/>
            <p:nvPr/>
          </p:nvSpPr>
          <p:spPr>
            <a:xfrm>
              <a:off x="2017889" y="3448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0" name="Google Shape;1900;p52"/>
            <p:cNvSpPr txBox="1"/>
            <p:nvPr/>
          </p:nvSpPr>
          <p:spPr>
            <a:xfrm>
              <a:off x="1920411" y="3232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</p:grpSp>
      <p:sp>
        <p:nvSpPr>
          <p:cNvPr id="1901" name="Google Shape;1901;p52"/>
          <p:cNvSpPr txBox="1"/>
          <p:nvPr/>
        </p:nvSpPr>
        <p:spPr>
          <a:xfrm>
            <a:off x="3542361" y="2397825"/>
            <a:ext cx="40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dog  </a:t>
            </a:r>
            <a:endParaRPr sz="900"/>
          </a:p>
        </p:txBody>
      </p:sp>
      <p:sp>
        <p:nvSpPr>
          <p:cNvPr id="1902" name="Google Shape;1902;p52"/>
          <p:cNvSpPr/>
          <p:nvPr/>
        </p:nvSpPr>
        <p:spPr>
          <a:xfrm>
            <a:off x="5005497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3" name="Google Shape;1903;p52"/>
          <p:cNvSpPr txBox="1"/>
          <p:nvPr/>
        </p:nvSpPr>
        <p:spPr>
          <a:xfrm>
            <a:off x="4900975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grpSp>
        <p:nvGrpSpPr>
          <p:cNvPr id="1904" name="Google Shape;1904;p52"/>
          <p:cNvGrpSpPr/>
          <p:nvPr/>
        </p:nvGrpSpPr>
        <p:grpSpPr>
          <a:xfrm>
            <a:off x="5753286" y="1896861"/>
            <a:ext cx="371400" cy="613814"/>
            <a:chOff x="2182878" y="2947861"/>
            <a:chExt cx="371400" cy="613814"/>
          </a:xfrm>
        </p:grpSpPr>
        <p:sp>
          <p:nvSpPr>
            <p:cNvPr id="1905" name="Google Shape;1905;p52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6" name="Google Shape;1906;p52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sp>
        <p:nvSpPr>
          <p:cNvPr id="1907" name="Google Shape;1907;p52"/>
          <p:cNvSpPr/>
          <p:nvPr/>
        </p:nvSpPr>
        <p:spPr>
          <a:xfrm>
            <a:off x="61146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8" name="Google Shape;1908;p52"/>
          <p:cNvSpPr txBox="1"/>
          <p:nvPr/>
        </p:nvSpPr>
        <p:spPr>
          <a:xfrm>
            <a:off x="6275397" y="2287739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0.0</a:t>
            </a:r>
            <a:endParaRPr sz="900"/>
          </a:p>
        </p:txBody>
      </p:sp>
      <p:sp>
        <p:nvSpPr>
          <p:cNvPr id="1909" name="Google Shape;1909;p52"/>
          <p:cNvSpPr txBox="1"/>
          <p:nvPr/>
        </p:nvSpPr>
        <p:spPr>
          <a:xfrm>
            <a:off x="8239664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sp>
        <p:nvSpPr>
          <p:cNvPr id="1910" name="Google Shape;1910;p52"/>
          <p:cNvSpPr/>
          <p:nvPr/>
        </p:nvSpPr>
        <p:spPr>
          <a:xfrm>
            <a:off x="8337131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11" name="Google Shape;1911;p52"/>
          <p:cNvGrpSpPr/>
          <p:nvPr/>
        </p:nvGrpSpPr>
        <p:grpSpPr>
          <a:xfrm>
            <a:off x="8510597" y="2047850"/>
            <a:ext cx="371400" cy="462975"/>
            <a:chOff x="2182878" y="3098850"/>
            <a:chExt cx="371400" cy="462975"/>
          </a:xfrm>
        </p:grpSpPr>
        <p:sp>
          <p:nvSpPr>
            <p:cNvPr id="1912" name="Google Shape;1912;p52"/>
            <p:cNvSpPr/>
            <p:nvPr/>
          </p:nvSpPr>
          <p:spPr>
            <a:xfrm>
              <a:off x="2280631" y="3315825"/>
              <a:ext cx="148200" cy="246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52"/>
            <p:cNvSpPr txBox="1"/>
            <p:nvPr/>
          </p:nvSpPr>
          <p:spPr>
            <a:xfrm>
              <a:off x="2182878" y="30988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0.5</a:t>
              </a:r>
              <a:endParaRPr sz="900"/>
            </a:p>
          </p:txBody>
        </p:sp>
      </p:grpSp>
      <p:grpSp>
        <p:nvGrpSpPr>
          <p:cNvPr id="1914" name="Google Shape;1914;p52"/>
          <p:cNvGrpSpPr/>
          <p:nvPr/>
        </p:nvGrpSpPr>
        <p:grpSpPr>
          <a:xfrm>
            <a:off x="7401464" y="1896861"/>
            <a:ext cx="371400" cy="613814"/>
            <a:chOff x="2182878" y="2947861"/>
            <a:chExt cx="371400" cy="613814"/>
          </a:xfrm>
        </p:grpSpPr>
        <p:sp>
          <p:nvSpPr>
            <p:cNvPr id="1915" name="Google Shape;1915;p52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6" name="Google Shape;1916;p52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pic>
        <p:nvPicPr>
          <p:cNvPr id="1917" name="Google Shape;1917;p52"/>
          <p:cNvPicPr preferRelativeResize="0"/>
          <p:nvPr/>
        </p:nvPicPr>
        <p:blipFill rotWithShape="1">
          <a:blip r:embed="rId7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18" name="Google Shape;1918;p52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{BF70952D-D49E-452F-B3F2-26B105584EAE}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3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919" name="Google Shape;1919;p52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1920" name="Google Shape;1920;p52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1921" name="Google Shape;1921;p52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2" name="Google Shape;1922;p5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23" name="Google Shape;1923;p52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1924" name="Google Shape;1924;p5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5" name="Google Shape;1925;p5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26" name="Google Shape;1926;p52"/>
          <p:cNvGrpSpPr/>
          <p:nvPr/>
        </p:nvGrpSpPr>
        <p:grpSpPr>
          <a:xfrm>
            <a:off x="1531050" y="3117840"/>
            <a:ext cx="3893627" cy="1040260"/>
            <a:chOff x="1531050" y="3117840"/>
            <a:chExt cx="3893627" cy="1040260"/>
          </a:xfrm>
        </p:grpSpPr>
        <p:pic>
          <p:nvPicPr>
            <p:cNvPr id="1927" name="Google Shape;1927;p52"/>
            <p:cNvPicPr preferRelativeResize="0"/>
            <p:nvPr/>
          </p:nvPicPr>
          <p:blipFill rotWithShape="1">
            <a:blip r:embed="rId8">
              <a:alphaModFix/>
            </a:blip>
            <a:srcRect b="0" l="27714" r="0" t="0"/>
            <a:stretch/>
          </p:blipFill>
          <p:spPr>
            <a:xfrm>
              <a:off x="1531050" y="3724125"/>
              <a:ext cx="3893627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28" name="Google Shape;1928;p52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1929" name="Google Shape;1929;p52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30" name="Google Shape;1930;p52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931" name="Google Shape;1931;p5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62663" y="4541202"/>
            <a:ext cx="216701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2" name="Google Shape;1932;p5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600" y="4644675"/>
            <a:ext cx="193607" cy="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33" name="Google Shape;1933;p52"/>
          <p:cNvSpPr/>
          <p:nvPr/>
        </p:nvSpPr>
        <p:spPr>
          <a:xfrm>
            <a:off x="208150" y="4106375"/>
            <a:ext cx="10380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34" name="Google Shape;1934;p52"/>
          <p:cNvPicPr preferRelativeResize="0"/>
          <p:nvPr/>
        </p:nvPicPr>
        <p:blipFill rotWithShape="1">
          <a:blip r:embed="rId12">
            <a:alphaModFix/>
          </a:blip>
          <a:srcRect b="0" l="46329" r="44879" t="0"/>
          <a:stretch/>
        </p:blipFill>
        <p:spPr>
          <a:xfrm>
            <a:off x="6909893" y="4541200"/>
            <a:ext cx="190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5" name="Google Shape;1935;p52"/>
          <p:cNvSpPr/>
          <p:nvPr/>
        </p:nvSpPr>
        <p:spPr>
          <a:xfrm>
            <a:off x="2406150" y="3894175"/>
            <a:ext cx="4044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6" name="Google Shape;1936;p52"/>
          <p:cNvSpPr/>
          <p:nvPr/>
        </p:nvSpPr>
        <p:spPr>
          <a:xfrm>
            <a:off x="5608725" y="4260158"/>
            <a:ext cx="6909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7" name="Google Shape;1937;p52"/>
          <p:cNvSpPr/>
          <p:nvPr/>
        </p:nvSpPr>
        <p:spPr>
          <a:xfrm>
            <a:off x="7373050" y="4684900"/>
            <a:ext cx="3033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8" name="Google Shape;1938;p52"/>
          <p:cNvSpPr/>
          <p:nvPr/>
        </p:nvSpPr>
        <p:spPr>
          <a:xfrm>
            <a:off x="7764901" y="2980275"/>
            <a:ext cx="7296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9" name="Google Shape;1939;p52"/>
          <p:cNvSpPr/>
          <p:nvPr/>
        </p:nvSpPr>
        <p:spPr>
          <a:xfrm>
            <a:off x="7704675" y="4684900"/>
            <a:ext cx="3762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0" name="Google Shape;1940;p52"/>
          <p:cNvSpPr/>
          <p:nvPr/>
        </p:nvSpPr>
        <p:spPr>
          <a:xfrm>
            <a:off x="7440103" y="1994250"/>
            <a:ext cx="267300" cy="653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41" name="Google Shape;1941;p52"/>
          <p:cNvGrpSpPr/>
          <p:nvPr/>
        </p:nvGrpSpPr>
        <p:grpSpPr>
          <a:xfrm>
            <a:off x="3807375" y="3407125"/>
            <a:ext cx="1854175" cy="702975"/>
            <a:chOff x="3807375" y="3407125"/>
            <a:chExt cx="1854175" cy="702975"/>
          </a:xfrm>
        </p:grpSpPr>
        <p:sp>
          <p:nvSpPr>
            <p:cNvPr id="1942" name="Google Shape;1942;p52"/>
            <p:cNvSpPr/>
            <p:nvPr/>
          </p:nvSpPr>
          <p:spPr>
            <a:xfrm>
              <a:off x="3807375" y="3802300"/>
              <a:ext cx="1935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3" name="Google Shape;1943;p52"/>
            <p:cNvSpPr/>
            <p:nvPr/>
          </p:nvSpPr>
          <p:spPr>
            <a:xfrm>
              <a:off x="5005125" y="3802300"/>
              <a:ext cx="2673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4" name="Google Shape;1944;p52"/>
            <p:cNvSpPr txBox="1"/>
            <p:nvPr/>
          </p:nvSpPr>
          <p:spPr>
            <a:xfrm>
              <a:off x="4127650" y="3407125"/>
              <a:ext cx="153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0000"/>
                  </a:solidFill>
                </a:rPr>
                <a:t>0.9</a:t>
              </a:r>
              <a:r>
                <a:rPr lang="en" sz="1800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   ≥   </a:t>
              </a:r>
              <a:r>
                <a:rPr lang="en" sz="1800">
                  <a:solidFill>
                    <a:srgbClr val="FF0000"/>
                  </a:solidFill>
                </a:rPr>
                <a:t>0.9</a:t>
              </a:r>
              <a:endParaRPr sz="1800">
                <a:solidFill>
                  <a:srgbClr val="FF0000"/>
                </a:solidFill>
              </a:endParaRPr>
            </a:p>
          </p:txBody>
        </p:sp>
      </p:grpSp>
      <p:sp>
        <p:nvSpPr>
          <p:cNvPr id="1945" name="Google Shape;1945;p52"/>
          <p:cNvSpPr txBox="1"/>
          <p:nvPr/>
        </p:nvSpPr>
        <p:spPr>
          <a:xfrm>
            <a:off x="4600675" y="3117850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946" name="Google Shape;1946;p52"/>
          <p:cNvSpPr/>
          <p:nvPr/>
        </p:nvSpPr>
        <p:spPr>
          <a:xfrm>
            <a:off x="7978147" y="4181978"/>
            <a:ext cx="2673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1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947" name="Google Shape;1947;p52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8" name="Google Shape;1948;p52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9" name="Google Shape;1949;p52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0" name="Google Shape;1950;p52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1" name="Google Shape;1951;p52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2" name="Google Shape;1952;p52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3" name="Google Shape;1953;p52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4" name="Google Shape;1954;p52"/>
          <p:cNvSpPr/>
          <p:nvPr/>
        </p:nvSpPr>
        <p:spPr>
          <a:xfrm>
            <a:off x="20460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5" name="Google Shape;1955;p52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956" name="Google Shape;1956;p52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957" name="Google Shape;1957;p52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958" name="Google Shape;1958;p52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959" name="Google Shape;1959;p52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960" name="Google Shape;1960;p52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961" name="Google Shape;1961;p52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962" name="Google Shape;1962;p52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963" name="Google Shape;1963;p52"/>
          <p:cNvSpPr/>
          <p:nvPr/>
        </p:nvSpPr>
        <p:spPr>
          <a:xfrm>
            <a:off x="6817794" y="1820691"/>
            <a:ext cx="1002300" cy="167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7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p53"/>
          <p:cNvSpPr/>
          <p:nvPr/>
        </p:nvSpPr>
        <p:spPr>
          <a:xfrm>
            <a:off x="7861047" y="867825"/>
            <a:ext cx="1140300" cy="2025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9" name="Google Shape;1969;p53"/>
          <p:cNvPicPr preferRelativeResize="0"/>
          <p:nvPr/>
        </p:nvPicPr>
        <p:blipFill rotWithShape="1">
          <a:blip r:embed="rId3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0" name="Google Shape;1970;p5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1971" name="Google Shape;1971;p5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72" name="Google Shape;1972;p53"/>
          <p:cNvPicPr preferRelativeResize="0"/>
          <p:nvPr/>
        </p:nvPicPr>
        <p:blipFill rotWithShape="1">
          <a:blip r:embed="rId4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3" name="Google Shape;1973;p53"/>
          <p:cNvPicPr preferRelativeResize="0"/>
          <p:nvPr/>
        </p:nvPicPr>
        <p:blipFill rotWithShape="1">
          <a:blip r:embed="rId5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4" name="Google Shape;1974;p53"/>
          <p:cNvPicPr preferRelativeResize="0"/>
          <p:nvPr/>
        </p:nvPicPr>
        <p:blipFill rotWithShape="1">
          <a:blip r:embed="rId6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5" name="Google Shape;1975;p53"/>
          <p:cNvGrpSpPr/>
          <p:nvPr/>
        </p:nvGrpSpPr>
        <p:grpSpPr>
          <a:xfrm>
            <a:off x="238950" y="1987172"/>
            <a:ext cx="933597" cy="733753"/>
            <a:chOff x="1905175" y="3038172"/>
            <a:chExt cx="933597" cy="733753"/>
          </a:xfrm>
        </p:grpSpPr>
        <p:sp>
          <p:nvSpPr>
            <p:cNvPr id="1976" name="Google Shape;1976;p53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977" name="Google Shape;1977;p53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8" name="Google Shape;1978;p53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979" name="Google Shape;1979;p53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980" name="Google Shape;1980;p53"/>
            <p:cNvCxnSpPr>
              <a:stCxn id="1977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981" name="Google Shape;1981;p53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982" name="Google Shape;1982;p53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983" name="Google Shape;1983;p53"/>
            <p:cNvSpPr txBox="1"/>
            <p:nvPr/>
          </p:nvSpPr>
          <p:spPr>
            <a:xfrm>
              <a:off x="2182878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984" name="Google Shape;1984;p53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985" name="Google Shape;1985;p53"/>
          <p:cNvGrpSpPr/>
          <p:nvPr/>
        </p:nvGrpSpPr>
        <p:grpSpPr>
          <a:xfrm>
            <a:off x="1339617" y="1980117"/>
            <a:ext cx="933597" cy="740808"/>
            <a:chOff x="1905175" y="3031117"/>
            <a:chExt cx="933597" cy="740808"/>
          </a:xfrm>
        </p:grpSpPr>
        <p:sp>
          <p:nvSpPr>
            <p:cNvPr id="1986" name="Google Shape;1986;p53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987" name="Google Shape;1987;p53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8" name="Google Shape;1988;p53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989" name="Google Shape;1989;p53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990" name="Google Shape;1990;p53"/>
            <p:cNvCxnSpPr>
              <a:stCxn id="1987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991" name="Google Shape;1991;p53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992" name="Google Shape;1992;p53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993" name="Google Shape;1993;p53"/>
            <p:cNvSpPr txBox="1"/>
            <p:nvPr/>
          </p:nvSpPr>
          <p:spPr>
            <a:xfrm>
              <a:off x="2182878" y="3031117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994" name="Google Shape;1994;p53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995" name="Google Shape;1995;p53"/>
          <p:cNvGrpSpPr/>
          <p:nvPr/>
        </p:nvGrpSpPr>
        <p:grpSpPr>
          <a:xfrm>
            <a:off x="4630328" y="1987172"/>
            <a:ext cx="933597" cy="733753"/>
            <a:chOff x="1905175" y="3038172"/>
            <a:chExt cx="933597" cy="733753"/>
          </a:xfrm>
        </p:grpSpPr>
        <p:sp>
          <p:nvSpPr>
            <p:cNvPr id="1996" name="Google Shape;1996;p53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997" name="Google Shape;1997;p53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998" name="Google Shape;1998;p53"/>
            <p:cNvSpPr/>
            <p:nvPr/>
          </p:nvSpPr>
          <p:spPr>
            <a:xfrm>
              <a:off x="2016747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999" name="Google Shape;1999;p53"/>
            <p:cNvCxnSpPr>
              <a:stCxn id="2000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001" name="Google Shape;2001;p53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2002" name="Google Shape;2002;p53"/>
            <p:cNvSpPr txBox="1"/>
            <p:nvPr/>
          </p:nvSpPr>
          <p:spPr>
            <a:xfrm>
              <a:off x="1919000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2003" name="Google Shape;2003;p53"/>
            <p:cNvSpPr txBox="1"/>
            <p:nvPr/>
          </p:nvSpPr>
          <p:spPr>
            <a:xfrm>
              <a:off x="2455222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2004" name="Google Shape;2004;p53"/>
          <p:cNvGrpSpPr/>
          <p:nvPr/>
        </p:nvGrpSpPr>
        <p:grpSpPr>
          <a:xfrm>
            <a:off x="5739461" y="2139572"/>
            <a:ext cx="933597" cy="581353"/>
            <a:chOff x="1905175" y="3190572"/>
            <a:chExt cx="933597" cy="581353"/>
          </a:xfrm>
        </p:grpSpPr>
        <p:sp>
          <p:nvSpPr>
            <p:cNvPr id="2005" name="Google Shape;2005;p53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2006" name="Google Shape;2006;p53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7" name="Google Shape;2007;p53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2008" name="Google Shape;2008;p53"/>
            <p:cNvCxnSpPr>
              <a:stCxn id="200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009" name="Google Shape;2009;p53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2010" name="Google Shape;2010;p53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2011" name="Google Shape;2011;p53"/>
            <p:cNvSpPr txBox="1"/>
            <p:nvPr/>
          </p:nvSpPr>
          <p:spPr>
            <a:xfrm>
              <a:off x="2185700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2012" name="Google Shape;2012;p53"/>
          <p:cNvGrpSpPr/>
          <p:nvPr/>
        </p:nvGrpSpPr>
        <p:grpSpPr>
          <a:xfrm>
            <a:off x="6854239" y="2222828"/>
            <a:ext cx="933597" cy="498097"/>
            <a:chOff x="1905175" y="3273828"/>
            <a:chExt cx="933597" cy="498097"/>
          </a:xfrm>
        </p:grpSpPr>
        <p:sp>
          <p:nvSpPr>
            <p:cNvPr id="2013" name="Google Shape;2013;p53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2014" name="Google Shape;2014;p53"/>
            <p:cNvSpPr/>
            <p:nvPr/>
          </p:nvSpPr>
          <p:spPr>
            <a:xfrm>
              <a:off x="2017911" y="34913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5" name="Google Shape;2015;p53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2016" name="Google Shape;2016;p53"/>
            <p:cNvCxnSpPr>
              <a:stCxn id="2014" idx="2"/>
            </p:cNvCxnSpPr>
            <p:nvPr/>
          </p:nvCxnSpPr>
          <p:spPr>
            <a:xfrm>
              <a:off x="2092011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017" name="Google Shape;2017;p53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2018" name="Google Shape;2018;p53"/>
            <p:cNvSpPr txBox="1"/>
            <p:nvPr/>
          </p:nvSpPr>
          <p:spPr>
            <a:xfrm>
              <a:off x="1920411" y="3273828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  <p:sp>
          <p:nvSpPr>
            <p:cNvPr id="2019" name="Google Shape;2019;p53"/>
            <p:cNvSpPr txBox="1"/>
            <p:nvPr/>
          </p:nvSpPr>
          <p:spPr>
            <a:xfrm>
              <a:off x="2182878" y="33429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2020" name="Google Shape;2020;p53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2021" name="Google Shape;2021;p53"/>
          <p:cNvGrpSpPr/>
          <p:nvPr/>
        </p:nvGrpSpPr>
        <p:grpSpPr>
          <a:xfrm>
            <a:off x="7961961" y="2139572"/>
            <a:ext cx="933597" cy="581353"/>
            <a:chOff x="1905175" y="3190572"/>
            <a:chExt cx="933597" cy="581353"/>
          </a:xfrm>
        </p:grpSpPr>
        <p:sp>
          <p:nvSpPr>
            <p:cNvPr id="2022" name="Google Shape;2022;p53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2023" name="Google Shape;2023;p53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4" name="Google Shape;2024;p53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2025" name="Google Shape;2025;p53"/>
            <p:cNvCxnSpPr>
              <a:stCxn id="2023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026" name="Google Shape;2026;p53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2027" name="Google Shape;2027;p53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2028" name="Google Shape;2028;p53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pic>
        <p:nvPicPr>
          <p:cNvPr id="2029" name="Google Shape;2029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00" y="2632017"/>
            <a:ext cx="690900" cy="16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0" name="Google Shape;2030;p53"/>
          <p:cNvGrpSpPr/>
          <p:nvPr/>
        </p:nvGrpSpPr>
        <p:grpSpPr>
          <a:xfrm>
            <a:off x="2434639" y="1896861"/>
            <a:ext cx="933597" cy="824064"/>
            <a:chOff x="2434639" y="1896861"/>
            <a:chExt cx="933597" cy="824064"/>
          </a:xfrm>
        </p:grpSpPr>
        <p:sp>
          <p:nvSpPr>
            <p:cNvPr id="2031" name="Google Shape;2031;p53"/>
            <p:cNvSpPr txBox="1"/>
            <p:nvPr/>
          </p:nvSpPr>
          <p:spPr>
            <a:xfrm>
              <a:off x="2434639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grpSp>
          <p:nvGrpSpPr>
            <p:cNvPr id="2032" name="Google Shape;2032;p53"/>
            <p:cNvGrpSpPr/>
            <p:nvPr/>
          </p:nvGrpSpPr>
          <p:grpSpPr>
            <a:xfrm>
              <a:off x="2449875" y="1896861"/>
              <a:ext cx="918361" cy="824064"/>
              <a:chOff x="1920411" y="2947861"/>
              <a:chExt cx="918361" cy="824064"/>
            </a:xfrm>
          </p:grpSpPr>
          <p:sp>
            <p:nvSpPr>
              <p:cNvPr id="2033" name="Google Shape;2033;p53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2034" name="Google Shape;2034;p53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2035" name="Google Shape;2035;p53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036" name="Google Shape;2036;p53"/>
              <p:cNvCxnSpPr>
                <a:stCxn id="2037" idx="2"/>
              </p:cNvCxnSpPr>
              <p:nvPr/>
            </p:nvCxnSpPr>
            <p:spPr>
              <a:xfrm>
                <a:off x="2092011" y="356197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2038" name="Google Shape;2038;p53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  <p:sp>
            <p:nvSpPr>
              <p:cNvPr id="2039" name="Google Shape;2039;p53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2037" name="Google Shape;2037;p53"/>
              <p:cNvSpPr/>
              <p:nvPr/>
            </p:nvSpPr>
            <p:spPr>
              <a:xfrm>
                <a:off x="2017911" y="3499275"/>
                <a:ext cx="148200" cy="62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0" name="Google Shape;2040;p53"/>
              <p:cNvSpPr txBox="1"/>
              <p:nvPr/>
            </p:nvSpPr>
            <p:spPr>
              <a:xfrm>
                <a:off x="1920411" y="3282294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</p:grpSp>
      <p:sp>
        <p:nvSpPr>
          <p:cNvPr id="2041" name="Google Shape;2041;p53"/>
          <p:cNvSpPr/>
          <p:nvPr/>
        </p:nvSpPr>
        <p:spPr>
          <a:xfrm>
            <a:off x="52764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42" name="Google Shape;2042;p53"/>
          <p:cNvGrpSpPr/>
          <p:nvPr/>
        </p:nvGrpSpPr>
        <p:grpSpPr>
          <a:xfrm>
            <a:off x="3557597" y="1925083"/>
            <a:ext cx="918361" cy="795842"/>
            <a:chOff x="1920411" y="2976083"/>
            <a:chExt cx="918361" cy="795842"/>
          </a:xfrm>
        </p:grpSpPr>
        <p:sp>
          <p:nvSpPr>
            <p:cNvPr id="2043" name="Google Shape;2043;p53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2044" name="Google Shape;2044;p53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2045" name="Google Shape;2045;p53"/>
            <p:cNvSpPr/>
            <p:nvPr/>
          </p:nvSpPr>
          <p:spPr>
            <a:xfrm>
              <a:off x="2280614" y="3195900"/>
              <a:ext cx="148200" cy="365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046" name="Google Shape;2046;p53"/>
            <p:cNvCxnSpPr>
              <a:stCxn id="2047" idx="2"/>
            </p:cNvCxnSpPr>
            <p:nvPr/>
          </p:nvCxnSpPr>
          <p:spPr>
            <a:xfrm>
              <a:off x="2091989" y="3561925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048" name="Google Shape;2048;p53"/>
            <p:cNvSpPr txBox="1"/>
            <p:nvPr/>
          </p:nvSpPr>
          <p:spPr>
            <a:xfrm>
              <a:off x="2182878" y="2976083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0.8</a:t>
              </a:r>
              <a:endParaRPr sz="900"/>
            </a:p>
          </p:txBody>
        </p:sp>
        <p:sp>
          <p:nvSpPr>
            <p:cNvPr id="2049" name="Google Shape;2049;p53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2047" name="Google Shape;2047;p53"/>
            <p:cNvSpPr/>
            <p:nvPr/>
          </p:nvSpPr>
          <p:spPr>
            <a:xfrm>
              <a:off x="2017889" y="3448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0" name="Google Shape;2050;p53"/>
            <p:cNvSpPr txBox="1"/>
            <p:nvPr/>
          </p:nvSpPr>
          <p:spPr>
            <a:xfrm>
              <a:off x="1920411" y="3232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</p:grpSp>
      <p:sp>
        <p:nvSpPr>
          <p:cNvPr id="2051" name="Google Shape;2051;p53"/>
          <p:cNvSpPr txBox="1"/>
          <p:nvPr/>
        </p:nvSpPr>
        <p:spPr>
          <a:xfrm>
            <a:off x="3542361" y="2397825"/>
            <a:ext cx="40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dog  </a:t>
            </a:r>
            <a:endParaRPr sz="900"/>
          </a:p>
        </p:txBody>
      </p:sp>
      <p:sp>
        <p:nvSpPr>
          <p:cNvPr id="2052" name="Google Shape;2052;p53"/>
          <p:cNvSpPr/>
          <p:nvPr/>
        </p:nvSpPr>
        <p:spPr>
          <a:xfrm>
            <a:off x="5005497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3" name="Google Shape;2053;p53"/>
          <p:cNvSpPr txBox="1"/>
          <p:nvPr/>
        </p:nvSpPr>
        <p:spPr>
          <a:xfrm>
            <a:off x="4900975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grpSp>
        <p:nvGrpSpPr>
          <p:cNvPr id="2054" name="Google Shape;2054;p53"/>
          <p:cNvGrpSpPr/>
          <p:nvPr/>
        </p:nvGrpSpPr>
        <p:grpSpPr>
          <a:xfrm>
            <a:off x="5753286" y="1896861"/>
            <a:ext cx="371400" cy="613814"/>
            <a:chOff x="2182878" y="2947861"/>
            <a:chExt cx="371400" cy="613814"/>
          </a:xfrm>
        </p:grpSpPr>
        <p:sp>
          <p:nvSpPr>
            <p:cNvPr id="2055" name="Google Shape;2055;p53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6" name="Google Shape;2056;p53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sp>
        <p:nvSpPr>
          <p:cNvPr id="2057" name="Google Shape;2057;p53"/>
          <p:cNvSpPr/>
          <p:nvPr/>
        </p:nvSpPr>
        <p:spPr>
          <a:xfrm>
            <a:off x="61146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8" name="Google Shape;2058;p53"/>
          <p:cNvSpPr txBox="1"/>
          <p:nvPr/>
        </p:nvSpPr>
        <p:spPr>
          <a:xfrm>
            <a:off x="6275397" y="2287739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0.0</a:t>
            </a:r>
            <a:endParaRPr sz="900"/>
          </a:p>
        </p:txBody>
      </p:sp>
      <p:sp>
        <p:nvSpPr>
          <p:cNvPr id="2059" name="Google Shape;2059;p53"/>
          <p:cNvSpPr txBox="1"/>
          <p:nvPr/>
        </p:nvSpPr>
        <p:spPr>
          <a:xfrm>
            <a:off x="8239664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sp>
        <p:nvSpPr>
          <p:cNvPr id="2060" name="Google Shape;2060;p53"/>
          <p:cNvSpPr/>
          <p:nvPr/>
        </p:nvSpPr>
        <p:spPr>
          <a:xfrm>
            <a:off x="8337131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61" name="Google Shape;2061;p53"/>
          <p:cNvGrpSpPr/>
          <p:nvPr/>
        </p:nvGrpSpPr>
        <p:grpSpPr>
          <a:xfrm>
            <a:off x="8510597" y="2047850"/>
            <a:ext cx="371400" cy="462975"/>
            <a:chOff x="2182878" y="3098850"/>
            <a:chExt cx="371400" cy="462975"/>
          </a:xfrm>
        </p:grpSpPr>
        <p:sp>
          <p:nvSpPr>
            <p:cNvPr id="2062" name="Google Shape;2062;p53"/>
            <p:cNvSpPr/>
            <p:nvPr/>
          </p:nvSpPr>
          <p:spPr>
            <a:xfrm>
              <a:off x="2280631" y="3315825"/>
              <a:ext cx="148200" cy="246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3" name="Google Shape;2063;p53"/>
            <p:cNvSpPr txBox="1"/>
            <p:nvPr/>
          </p:nvSpPr>
          <p:spPr>
            <a:xfrm>
              <a:off x="2182878" y="30988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0.5</a:t>
              </a:r>
              <a:endParaRPr sz="900"/>
            </a:p>
          </p:txBody>
        </p:sp>
      </p:grpSp>
      <p:grpSp>
        <p:nvGrpSpPr>
          <p:cNvPr id="2064" name="Google Shape;2064;p53"/>
          <p:cNvGrpSpPr/>
          <p:nvPr/>
        </p:nvGrpSpPr>
        <p:grpSpPr>
          <a:xfrm>
            <a:off x="7401464" y="1896861"/>
            <a:ext cx="371400" cy="613814"/>
            <a:chOff x="2182878" y="2947861"/>
            <a:chExt cx="371400" cy="613814"/>
          </a:xfrm>
        </p:grpSpPr>
        <p:sp>
          <p:nvSpPr>
            <p:cNvPr id="2065" name="Google Shape;2065;p53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6" name="Google Shape;2066;p53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pic>
        <p:nvPicPr>
          <p:cNvPr id="2067" name="Google Shape;2067;p53"/>
          <p:cNvPicPr preferRelativeResize="0"/>
          <p:nvPr/>
        </p:nvPicPr>
        <p:blipFill rotWithShape="1">
          <a:blip r:embed="rId7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68" name="Google Shape;2068;p53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{BF70952D-D49E-452F-B3F2-26B105584EAE}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3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069" name="Google Shape;2069;p53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2070" name="Google Shape;2070;p53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2071" name="Google Shape;2071;p53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2" name="Google Shape;2072;p5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73" name="Google Shape;2073;p53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2074" name="Google Shape;2074;p5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5" name="Google Shape;2075;p5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76" name="Google Shape;2076;p53"/>
          <p:cNvGrpSpPr/>
          <p:nvPr/>
        </p:nvGrpSpPr>
        <p:grpSpPr>
          <a:xfrm>
            <a:off x="1531050" y="3117840"/>
            <a:ext cx="3893627" cy="1040260"/>
            <a:chOff x="1531050" y="3117840"/>
            <a:chExt cx="3893627" cy="1040260"/>
          </a:xfrm>
        </p:grpSpPr>
        <p:pic>
          <p:nvPicPr>
            <p:cNvPr id="2077" name="Google Shape;2077;p53"/>
            <p:cNvPicPr preferRelativeResize="0"/>
            <p:nvPr/>
          </p:nvPicPr>
          <p:blipFill rotWithShape="1">
            <a:blip r:embed="rId8">
              <a:alphaModFix/>
            </a:blip>
            <a:srcRect b="0" l="27714" r="0" t="0"/>
            <a:stretch/>
          </p:blipFill>
          <p:spPr>
            <a:xfrm>
              <a:off x="1531050" y="3724125"/>
              <a:ext cx="3893627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78" name="Google Shape;2078;p53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2079" name="Google Shape;2079;p53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80" name="Google Shape;2080;p53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2081" name="Google Shape;2081;p5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62663" y="4541202"/>
            <a:ext cx="216701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2" name="Google Shape;2082;p5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600" y="4644675"/>
            <a:ext cx="193607" cy="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83" name="Google Shape;2083;p53"/>
          <p:cNvSpPr/>
          <p:nvPr/>
        </p:nvSpPr>
        <p:spPr>
          <a:xfrm>
            <a:off x="208150" y="4106375"/>
            <a:ext cx="10380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84" name="Google Shape;2084;p53"/>
          <p:cNvPicPr preferRelativeResize="0"/>
          <p:nvPr/>
        </p:nvPicPr>
        <p:blipFill rotWithShape="1">
          <a:blip r:embed="rId12">
            <a:alphaModFix/>
          </a:blip>
          <a:srcRect b="0" l="46329" r="44879" t="0"/>
          <a:stretch/>
        </p:blipFill>
        <p:spPr>
          <a:xfrm>
            <a:off x="6909893" y="4541200"/>
            <a:ext cx="190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5" name="Google Shape;2085;p53"/>
          <p:cNvSpPr/>
          <p:nvPr/>
        </p:nvSpPr>
        <p:spPr>
          <a:xfrm>
            <a:off x="2406150" y="3894175"/>
            <a:ext cx="4044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6" name="Google Shape;2086;p53"/>
          <p:cNvSpPr/>
          <p:nvPr/>
        </p:nvSpPr>
        <p:spPr>
          <a:xfrm>
            <a:off x="5608725" y="4260158"/>
            <a:ext cx="6909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7" name="Google Shape;2087;p53"/>
          <p:cNvSpPr/>
          <p:nvPr/>
        </p:nvSpPr>
        <p:spPr>
          <a:xfrm>
            <a:off x="7373050" y="4684900"/>
            <a:ext cx="3033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8" name="Google Shape;2088;p53"/>
          <p:cNvSpPr/>
          <p:nvPr/>
        </p:nvSpPr>
        <p:spPr>
          <a:xfrm>
            <a:off x="7764901" y="2980275"/>
            <a:ext cx="7296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9" name="Google Shape;2089;p53"/>
          <p:cNvSpPr/>
          <p:nvPr/>
        </p:nvSpPr>
        <p:spPr>
          <a:xfrm>
            <a:off x="7704675" y="4684900"/>
            <a:ext cx="3762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0" name="Google Shape;2090;p53"/>
          <p:cNvSpPr/>
          <p:nvPr/>
        </p:nvSpPr>
        <p:spPr>
          <a:xfrm>
            <a:off x="8549236" y="1994250"/>
            <a:ext cx="267300" cy="653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91" name="Google Shape;2091;p53"/>
          <p:cNvGrpSpPr/>
          <p:nvPr/>
        </p:nvGrpSpPr>
        <p:grpSpPr>
          <a:xfrm>
            <a:off x="3810475" y="3407125"/>
            <a:ext cx="1851075" cy="702975"/>
            <a:chOff x="3810475" y="3407125"/>
            <a:chExt cx="1851075" cy="702975"/>
          </a:xfrm>
        </p:grpSpPr>
        <p:sp>
          <p:nvSpPr>
            <p:cNvPr id="2092" name="Google Shape;2092;p53"/>
            <p:cNvSpPr/>
            <p:nvPr/>
          </p:nvSpPr>
          <p:spPr>
            <a:xfrm>
              <a:off x="3810475" y="3802300"/>
              <a:ext cx="1905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3" name="Google Shape;2093;p53"/>
            <p:cNvSpPr/>
            <p:nvPr/>
          </p:nvSpPr>
          <p:spPr>
            <a:xfrm>
              <a:off x="5005125" y="3802300"/>
              <a:ext cx="2673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4" name="Google Shape;2094;p53"/>
            <p:cNvSpPr txBox="1"/>
            <p:nvPr/>
          </p:nvSpPr>
          <p:spPr>
            <a:xfrm>
              <a:off x="4127650" y="3407125"/>
              <a:ext cx="153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0000"/>
                  </a:solidFill>
                </a:rPr>
                <a:t>0.5</a:t>
              </a:r>
              <a:r>
                <a:rPr lang="en" sz="1800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   ≱   </a:t>
              </a:r>
              <a:r>
                <a:rPr lang="en" sz="1800">
                  <a:solidFill>
                    <a:srgbClr val="FF0000"/>
                  </a:solidFill>
                </a:rPr>
                <a:t>0.9</a:t>
              </a:r>
              <a:endParaRPr sz="1800">
                <a:solidFill>
                  <a:srgbClr val="FF0000"/>
                </a:solidFill>
              </a:endParaRPr>
            </a:p>
          </p:txBody>
        </p:sp>
      </p:grpSp>
      <p:sp>
        <p:nvSpPr>
          <p:cNvPr id="2095" name="Google Shape;2095;p53"/>
          <p:cNvSpPr/>
          <p:nvPr/>
        </p:nvSpPr>
        <p:spPr>
          <a:xfrm>
            <a:off x="7978147" y="4181978"/>
            <a:ext cx="2673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1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2096" name="Google Shape;2096;p53"/>
          <p:cNvSpPr txBox="1"/>
          <p:nvPr/>
        </p:nvSpPr>
        <p:spPr>
          <a:xfrm>
            <a:off x="8437020" y="3375525"/>
            <a:ext cx="819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Out of distribution</a:t>
            </a:r>
            <a:endParaRPr sz="1000"/>
          </a:p>
        </p:txBody>
      </p:sp>
      <p:sp>
        <p:nvSpPr>
          <p:cNvPr id="2097" name="Google Shape;2097;p53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8" name="Google Shape;2098;p53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9" name="Google Shape;2099;p53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0" name="Google Shape;2100;p53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1" name="Google Shape;2101;p53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2" name="Google Shape;2102;p53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3" name="Google Shape;2103;p53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4" name="Google Shape;2104;p53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2105" name="Google Shape;2105;p53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2106" name="Google Shape;2106;p53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2107" name="Google Shape;2107;p53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2108" name="Google Shape;2108;p53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2109" name="Google Shape;2109;p53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2110" name="Google Shape;2110;p53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2111" name="Google Shape;2111;p53"/>
          <p:cNvSpPr/>
          <p:nvPr/>
        </p:nvSpPr>
        <p:spPr>
          <a:xfrm>
            <a:off x="20460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2" name="Google Shape;2112;p53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2113" name="Google Shape;2113;p53"/>
          <p:cNvSpPr/>
          <p:nvPr/>
        </p:nvSpPr>
        <p:spPr>
          <a:xfrm>
            <a:off x="7908975" y="1820700"/>
            <a:ext cx="1023600" cy="167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114" name="Google Shape;2114;p53"/>
          <p:cNvCxnSpPr/>
          <p:nvPr/>
        </p:nvCxnSpPr>
        <p:spPr>
          <a:xfrm rot="10800000">
            <a:off x="8444025" y="1576675"/>
            <a:ext cx="410700" cy="18735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8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" name="Google Shape;211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2663" y="4541202"/>
            <a:ext cx="216701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0" name="Google Shape;2120;p54"/>
          <p:cNvPicPr preferRelativeResize="0"/>
          <p:nvPr/>
        </p:nvPicPr>
        <p:blipFill rotWithShape="1">
          <a:blip r:embed="rId4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1" name="Google Shape;2121;p5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 (in 10 seconds)</a:t>
            </a:r>
            <a:endParaRPr/>
          </a:p>
        </p:txBody>
      </p:sp>
      <p:sp>
        <p:nvSpPr>
          <p:cNvPr id="2122" name="Google Shape;2122;p5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23" name="Google Shape;2123;p54"/>
          <p:cNvPicPr preferRelativeResize="0"/>
          <p:nvPr/>
        </p:nvPicPr>
        <p:blipFill rotWithShape="1">
          <a:blip r:embed="rId5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4" name="Google Shape;2124;p54"/>
          <p:cNvPicPr preferRelativeResize="0"/>
          <p:nvPr/>
        </p:nvPicPr>
        <p:blipFill rotWithShape="1">
          <a:blip r:embed="rId6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5" name="Google Shape;2125;p54"/>
          <p:cNvPicPr preferRelativeResize="0"/>
          <p:nvPr/>
        </p:nvPicPr>
        <p:blipFill rotWithShape="1">
          <a:blip r:embed="rId7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6" name="Google Shape;2126;p54"/>
          <p:cNvGrpSpPr/>
          <p:nvPr/>
        </p:nvGrpSpPr>
        <p:grpSpPr>
          <a:xfrm>
            <a:off x="238950" y="1987172"/>
            <a:ext cx="933597" cy="733753"/>
            <a:chOff x="1905175" y="3038172"/>
            <a:chExt cx="933597" cy="733753"/>
          </a:xfrm>
        </p:grpSpPr>
        <p:sp>
          <p:nvSpPr>
            <p:cNvPr id="2127" name="Google Shape;2127;p54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2128" name="Google Shape;2128;p54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9" name="Google Shape;2129;p54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2130" name="Google Shape;2130;p54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131" name="Google Shape;2131;p54"/>
            <p:cNvCxnSpPr>
              <a:stCxn id="2128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132" name="Google Shape;2132;p54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2133" name="Google Shape;2133;p54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2134" name="Google Shape;2134;p54"/>
            <p:cNvSpPr txBox="1"/>
            <p:nvPr/>
          </p:nvSpPr>
          <p:spPr>
            <a:xfrm>
              <a:off x="2182878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2135" name="Google Shape;2135;p54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2136" name="Google Shape;2136;p54"/>
          <p:cNvGrpSpPr/>
          <p:nvPr/>
        </p:nvGrpSpPr>
        <p:grpSpPr>
          <a:xfrm>
            <a:off x="1339617" y="1980117"/>
            <a:ext cx="933597" cy="740808"/>
            <a:chOff x="1905175" y="3031117"/>
            <a:chExt cx="933597" cy="740808"/>
          </a:xfrm>
        </p:grpSpPr>
        <p:sp>
          <p:nvSpPr>
            <p:cNvPr id="2137" name="Google Shape;2137;p54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2138" name="Google Shape;2138;p54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9" name="Google Shape;2139;p54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2140" name="Google Shape;2140;p54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141" name="Google Shape;2141;p54"/>
            <p:cNvCxnSpPr>
              <a:stCxn id="2138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142" name="Google Shape;2142;p54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2143" name="Google Shape;2143;p54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2144" name="Google Shape;2144;p54"/>
            <p:cNvSpPr txBox="1"/>
            <p:nvPr/>
          </p:nvSpPr>
          <p:spPr>
            <a:xfrm>
              <a:off x="2182878" y="3031117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2145" name="Google Shape;2145;p54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2146" name="Google Shape;2146;p54"/>
          <p:cNvGrpSpPr/>
          <p:nvPr/>
        </p:nvGrpSpPr>
        <p:grpSpPr>
          <a:xfrm>
            <a:off x="4630328" y="1987172"/>
            <a:ext cx="933597" cy="733753"/>
            <a:chOff x="1905175" y="3038172"/>
            <a:chExt cx="933597" cy="733753"/>
          </a:xfrm>
        </p:grpSpPr>
        <p:sp>
          <p:nvSpPr>
            <p:cNvPr id="2147" name="Google Shape;2147;p54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2148" name="Google Shape;2148;p54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2149" name="Google Shape;2149;p54"/>
            <p:cNvSpPr/>
            <p:nvPr/>
          </p:nvSpPr>
          <p:spPr>
            <a:xfrm>
              <a:off x="2016747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150" name="Google Shape;2150;p54"/>
            <p:cNvCxnSpPr>
              <a:stCxn id="2151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152" name="Google Shape;2152;p54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2153" name="Google Shape;2153;p54"/>
            <p:cNvSpPr txBox="1"/>
            <p:nvPr/>
          </p:nvSpPr>
          <p:spPr>
            <a:xfrm>
              <a:off x="1919000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2154" name="Google Shape;2154;p54"/>
            <p:cNvSpPr txBox="1"/>
            <p:nvPr/>
          </p:nvSpPr>
          <p:spPr>
            <a:xfrm>
              <a:off x="2455222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2155" name="Google Shape;2155;p54"/>
          <p:cNvGrpSpPr/>
          <p:nvPr/>
        </p:nvGrpSpPr>
        <p:grpSpPr>
          <a:xfrm>
            <a:off x="5739461" y="2139572"/>
            <a:ext cx="933597" cy="581353"/>
            <a:chOff x="1905175" y="3190572"/>
            <a:chExt cx="933597" cy="581353"/>
          </a:xfrm>
        </p:grpSpPr>
        <p:sp>
          <p:nvSpPr>
            <p:cNvPr id="2156" name="Google Shape;2156;p54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2157" name="Google Shape;2157;p54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8" name="Google Shape;2158;p54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2159" name="Google Shape;2159;p54"/>
            <p:cNvCxnSpPr>
              <a:stCxn id="2157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160" name="Google Shape;2160;p54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2161" name="Google Shape;2161;p54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2162" name="Google Shape;2162;p54"/>
            <p:cNvSpPr txBox="1"/>
            <p:nvPr/>
          </p:nvSpPr>
          <p:spPr>
            <a:xfrm>
              <a:off x="2185700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2163" name="Google Shape;2163;p54"/>
          <p:cNvGrpSpPr/>
          <p:nvPr/>
        </p:nvGrpSpPr>
        <p:grpSpPr>
          <a:xfrm>
            <a:off x="6854239" y="2222828"/>
            <a:ext cx="933597" cy="498097"/>
            <a:chOff x="1905175" y="3273828"/>
            <a:chExt cx="933597" cy="498097"/>
          </a:xfrm>
        </p:grpSpPr>
        <p:sp>
          <p:nvSpPr>
            <p:cNvPr id="2164" name="Google Shape;2164;p54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2165" name="Google Shape;2165;p54"/>
            <p:cNvSpPr/>
            <p:nvPr/>
          </p:nvSpPr>
          <p:spPr>
            <a:xfrm>
              <a:off x="2017911" y="34913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6" name="Google Shape;2166;p54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2167" name="Google Shape;2167;p54"/>
            <p:cNvCxnSpPr>
              <a:stCxn id="2165" idx="2"/>
            </p:cNvCxnSpPr>
            <p:nvPr/>
          </p:nvCxnSpPr>
          <p:spPr>
            <a:xfrm>
              <a:off x="2092011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168" name="Google Shape;2168;p54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2169" name="Google Shape;2169;p54"/>
            <p:cNvSpPr txBox="1"/>
            <p:nvPr/>
          </p:nvSpPr>
          <p:spPr>
            <a:xfrm>
              <a:off x="1920411" y="3273828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  <p:sp>
          <p:nvSpPr>
            <p:cNvPr id="2170" name="Google Shape;2170;p54"/>
            <p:cNvSpPr txBox="1"/>
            <p:nvPr/>
          </p:nvSpPr>
          <p:spPr>
            <a:xfrm>
              <a:off x="2182878" y="33429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2171" name="Google Shape;2171;p54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2172" name="Google Shape;2172;p54"/>
          <p:cNvGrpSpPr/>
          <p:nvPr/>
        </p:nvGrpSpPr>
        <p:grpSpPr>
          <a:xfrm>
            <a:off x="7961961" y="2139572"/>
            <a:ext cx="933597" cy="581353"/>
            <a:chOff x="1905175" y="3190572"/>
            <a:chExt cx="933597" cy="581353"/>
          </a:xfrm>
        </p:grpSpPr>
        <p:sp>
          <p:nvSpPr>
            <p:cNvPr id="2173" name="Google Shape;2173;p54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2174" name="Google Shape;2174;p54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5" name="Google Shape;2175;p54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2176" name="Google Shape;2176;p54"/>
            <p:cNvCxnSpPr>
              <a:stCxn id="2174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177" name="Google Shape;2177;p54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2178" name="Google Shape;2178;p54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2179" name="Google Shape;2179;p54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pic>
        <p:nvPicPr>
          <p:cNvPr id="2180" name="Google Shape;2180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0300" y="2632017"/>
            <a:ext cx="690900" cy="16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1" name="Google Shape;2181;p54"/>
          <p:cNvGrpSpPr/>
          <p:nvPr/>
        </p:nvGrpSpPr>
        <p:grpSpPr>
          <a:xfrm>
            <a:off x="2434639" y="1896861"/>
            <a:ext cx="933597" cy="824064"/>
            <a:chOff x="2434639" y="1896861"/>
            <a:chExt cx="933597" cy="824064"/>
          </a:xfrm>
        </p:grpSpPr>
        <p:sp>
          <p:nvSpPr>
            <p:cNvPr id="2182" name="Google Shape;2182;p54"/>
            <p:cNvSpPr txBox="1"/>
            <p:nvPr/>
          </p:nvSpPr>
          <p:spPr>
            <a:xfrm>
              <a:off x="2434639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grpSp>
          <p:nvGrpSpPr>
            <p:cNvPr id="2183" name="Google Shape;2183;p54"/>
            <p:cNvGrpSpPr/>
            <p:nvPr/>
          </p:nvGrpSpPr>
          <p:grpSpPr>
            <a:xfrm>
              <a:off x="2449875" y="1896861"/>
              <a:ext cx="918361" cy="824064"/>
              <a:chOff x="1920411" y="2947861"/>
              <a:chExt cx="918361" cy="824064"/>
            </a:xfrm>
          </p:grpSpPr>
          <p:sp>
            <p:nvSpPr>
              <p:cNvPr id="2184" name="Google Shape;2184;p54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2185" name="Google Shape;2185;p54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2186" name="Google Shape;2186;p54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187" name="Google Shape;2187;p54"/>
              <p:cNvCxnSpPr>
                <a:stCxn id="2188" idx="2"/>
              </p:cNvCxnSpPr>
              <p:nvPr/>
            </p:nvCxnSpPr>
            <p:spPr>
              <a:xfrm>
                <a:off x="2092011" y="356197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2189" name="Google Shape;2189;p54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  <p:sp>
            <p:nvSpPr>
              <p:cNvPr id="2190" name="Google Shape;2190;p54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2188" name="Google Shape;2188;p54"/>
              <p:cNvSpPr/>
              <p:nvPr/>
            </p:nvSpPr>
            <p:spPr>
              <a:xfrm>
                <a:off x="2017911" y="3499275"/>
                <a:ext cx="148200" cy="62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1" name="Google Shape;2191;p54"/>
              <p:cNvSpPr txBox="1"/>
              <p:nvPr/>
            </p:nvSpPr>
            <p:spPr>
              <a:xfrm>
                <a:off x="1920411" y="3282294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</p:grpSp>
      <p:sp>
        <p:nvSpPr>
          <p:cNvPr id="2192" name="Google Shape;2192;p54"/>
          <p:cNvSpPr/>
          <p:nvPr/>
        </p:nvSpPr>
        <p:spPr>
          <a:xfrm>
            <a:off x="52764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93" name="Google Shape;2193;p54"/>
          <p:cNvGrpSpPr/>
          <p:nvPr/>
        </p:nvGrpSpPr>
        <p:grpSpPr>
          <a:xfrm>
            <a:off x="3557597" y="1925083"/>
            <a:ext cx="918361" cy="795842"/>
            <a:chOff x="1920411" y="2976083"/>
            <a:chExt cx="918361" cy="795842"/>
          </a:xfrm>
        </p:grpSpPr>
        <p:sp>
          <p:nvSpPr>
            <p:cNvPr id="2194" name="Google Shape;2194;p54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2195" name="Google Shape;2195;p54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2196" name="Google Shape;2196;p54"/>
            <p:cNvSpPr/>
            <p:nvPr/>
          </p:nvSpPr>
          <p:spPr>
            <a:xfrm>
              <a:off x="2280614" y="3195900"/>
              <a:ext cx="148200" cy="365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197" name="Google Shape;2197;p54"/>
            <p:cNvCxnSpPr>
              <a:stCxn id="2198" idx="2"/>
            </p:cNvCxnSpPr>
            <p:nvPr/>
          </p:nvCxnSpPr>
          <p:spPr>
            <a:xfrm>
              <a:off x="2091989" y="3561925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199" name="Google Shape;2199;p54"/>
            <p:cNvSpPr txBox="1"/>
            <p:nvPr/>
          </p:nvSpPr>
          <p:spPr>
            <a:xfrm>
              <a:off x="2182878" y="2976083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0.8</a:t>
              </a:r>
              <a:endParaRPr sz="900"/>
            </a:p>
          </p:txBody>
        </p:sp>
        <p:sp>
          <p:nvSpPr>
            <p:cNvPr id="2200" name="Google Shape;2200;p54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2198" name="Google Shape;2198;p54"/>
            <p:cNvSpPr/>
            <p:nvPr/>
          </p:nvSpPr>
          <p:spPr>
            <a:xfrm>
              <a:off x="2017889" y="3448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1" name="Google Shape;2201;p54"/>
            <p:cNvSpPr txBox="1"/>
            <p:nvPr/>
          </p:nvSpPr>
          <p:spPr>
            <a:xfrm>
              <a:off x="1920411" y="3232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</p:grpSp>
      <p:sp>
        <p:nvSpPr>
          <p:cNvPr id="2202" name="Google Shape;2202;p54"/>
          <p:cNvSpPr txBox="1"/>
          <p:nvPr/>
        </p:nvSpPr>
        <p:spPr>
          <a:xfrm>
            <a:off x="3542361" y="2397825"/>
            <a:ext cx="40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dog  </a:t>
            </a:r>
            <a:endParaRPr sz="900"/>
          </a:p>
        </p:txBody>
      </p:sp>
      <p:sp>
        <p:nvSpPr>
          <p:cNvPr id="2203" name="Google Shape;2203;p54"/>
          <p:cNvSpPr/>
          <p:nvPr/>
        </p:nvSpPr>
        <p:spPr>
          <a:xfrm>
            <a:off x="5005497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4" name="Google Shape;2204;p54"/>
          <p:cNvSpPr txBox="1"/>
          <p:nvPr/>
        </p:nvSpPr>
        <p:spPr>
          <a:xfrm>
            <a:off x="4900975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grpSp>
        <p:nvGrpSpPr>
          <p:cNvPr id="2205" name="Google Shape;2205;p54"/>
          <p:cNvGrpSpPr/>
          <p:nvPr/>
        </p:nvGrpSpPr>
        <p:grpSpPr>
          <a:xfrm>
            <a:off x="5753286" y="1896861"/>
            <a:ext cx="371400" cy="613814"/>
            <a:chOff x="2182878" y="2947861"/>
            <a:chExt cx="371400" cy="613814"/>
          </a:xfrm>
        </p:grpSpPr>
        <p:sp>
          <p:nvSpPr>
            <p:cNvPr id="2206" name="Google Shape;2206;p54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7" name="Google Shape;2207;p54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sp>
        <p:nvSpPr>
          <p:cNvPr id="2208" name="Google Shape;2208;p54"/>
          <p:cNvSpPr/>
          <p:nvPr/>
        </p:nvSpPr>
        <p:spPr>
          <a:xfrm>
            <a:off x="61146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9" name="Google Shape;2209;p54"/>
          <p:cNvSpPr txBox="1"/>
          <p:nvPr/>
        </p:nvSpPr>
        <p:spPr>
          <a:xfrm>
            <a:off x="6275397" y="2287739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0.0</a:t>
            </a:r>
            <a:endParaRPr sz="900"/>
          </a:p>
        </p:txBody>
      </p:sp>
      <p:sp>
        <p:nvSpPr>
          <p:cNvPr id="2210" name="Google Shape;2210;p54"/>
          <p:cNvSpPr txBox="1"/>
          <p:nvPr/>
        </p:nvSpPr>
        <p:spPr>
          <a:xfrm>
            <a:off x="8239664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sp>
        <p:nvSpPr>
          <p:cNvPr id="2211" name="Google Shape;2211;p54"/>
          <p:cNvSpPr/>
          <p:nvPr/>
        </p:nvSpPr>
        <p:spPr>
          <a:xfrm>
            <a:off x="8337131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2" name="Google Shape;2212;p54"/>
          <p:cNvGrpSpPr/>
          <p:nvPr/>
        </p:nvGrpSpPr>
        <p:grpSpPr>
          <a:xfrm>
            <a:off x="8510597" y="2047850"/>
            <a:ext cx="371400" cy="462975"/>
            <a:chOff x="2182878" y="3098850"/>
            <a:chExt cx="371400" cy="462975"/>
          </a:xfrm>
        </p:grpSpPr>
        <p:sp>
          <p:nvSpPr>
            <p:cNvPr id="2213" name="Google Shape;2213;p54"/>
            <p:cNvSpPr/>
            <p:nvPr/>
          </p:nvSpPr>
          <p:spPr>
            <a:xfrm>
              <a:off x="2280631" y="3315825"/>
              <a:ext cx="148200" cy="246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4" name="Google Shape;2214;p54"/>
            <p:cNvSpPr txBox="1"/>
            <p:nvPr/>
          </p:nvSpPr>
          <p:spPr>
            <a:xfrm>
              <a:off x="2182878" y="30988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0.5</a:t>
              </a:r>
              <a:endParaRPr sz="900"/>
            </a:p>
          </p:txBody>
        </p:sp>
      </p:grpSp>
      <p:grpSp>
        <p:nvGrpSpPr>
          <p:cNvPr id="2215" name="Google Shape;2215;p54"/>
          <p:cNvGrpSpPr/>
          <p:nvPr/>
        </p:nvGrpSpPr>
        <p:grpSpPr>
          <a:xfrm>
            <a:off x="7401464" y="1896861"/>
            <a:ext cx="371400" cy="613814"/>
            <a:chOff x="2182878" y="2947861"/>
            <a:chExt cx="371400" cy="613814"/>
          </a:xfrm>
        </p:grpSpPr>
        <p:sp>
          <p:nvSpPr>
            <p:cNvPr id="2216" name="Google Shape;2216;p54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7" name="Google Shape;2217;p54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pic>
        <p:nvPicPr>
          <p:cNvPr id="2218" name="Google Shape;2218;p54"/>
          <p:cNvPicPr preferRelativeResize="0"/>
          <p:nvPr/>
        </p:nvPicPr>
        <p:blipFill rotWithShape="1">
          <a:blip r:embed="rId8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19" name="Google Shape;2219;p54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{BF70952D-D49E-452F-B3F2-26B105584EAE}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    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      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120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    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      </a:t>
                      </a:r>
                      <a:r>
                        <a:rPr lang="en" sz="1800">
                          <a:solidFill>
                            <a:schemeClr val="dk1"/>
                          </a:solidFill>
                        </a:rPr>
                        <a:t>3</a:t>
                      </a:r>
                      <a:endParaRPr sz="18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     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grpSp>
        <p:nvGrpSpPr>
          <p:cNvPr id="2220" name="Google Shape;2220;p54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2221" name="Google Shape;2221;p54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2222" name="Google Shape;2222;p54"/>
            <p:cNvPicPr preferRelativeResize="0"/>
            <p:nvPr/>
          </p:nvPicPr>
          <p:blipFill rotWithShape="1">
            <a:blip r:embed="rId9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3" name="Google Shape;2223;p5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24" name="Google Shape;2224;p54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2225" name="Google Shape;2225;p5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6" name="Google Shape;2226;p5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27" name="Google Shape;2227;p54"/>
          <p:cNvGrpSpPr/>
          <p:nvPr/>
        </p:nvGrpSpPr>
        <p:grpSpPr>
          <a:xfrm>
            <a:off x="1531050" y="3117840"/>
            <a:ext cx="3893627" cy="1040260"/>
            <a:chOff x="1531050" y="3117840"/>
            <a:chExt cx="3893627" cy="1040260"/>
          </a:xfrm>
        </p:grpSpPr>
        <p:pic>
          <p:nvPicPr>
            <p:cNvPr id="2228" name="Google Shape;2228;p54"/>
            <p:cNvPicPr preferRelativeResize="0"/>
            <p:nvPr/>
          </p:nvPicPr>
          <p:blipFill rotWithShape="1">
            <a:blip r:embed="rId9">
              <a:alphaModFix/>
            </a:blip>
            <a:srcRect b="0" l="27714" r="0" t="0"/>
            <a:stretch/>
          </p:blipFill>
          <p:spPr>
            <a:xfrm>
              <a:off x="1531050" y="3724125"/>
              <a:ext cx="3893627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29" name="Google Shape;2229;p54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2230" name="Google Shape;2230;p54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31" name="Google Shape;2231;p54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2232" name="Google Shape;2232;p5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600" y="4644675"/>
            <a:ext cx="193607" cy="2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3" name="Google Shape;2233;p54"/>
          <p:cNvPicPr preferRelativeResize="0"/>
          <p:nvPr/>
        </p:nvPicPr>
        <p:blipFill rotWithShape="1">
          <a:blip r:embed="rId3">
            <a:alphaModFix/>
          </a:blip>
          <a:srcRect b="0" l="46329" r="44879" t="0"/>
          <a:stretch/>
        </p:blipFill>
        <p:spPr>
          <a:xfrm>
            <a:off x="6909893" y="4541200"/>
            <a:ext cx="190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4" name="Google Shape;2234;p54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5" name="Google Shape;2235;p54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6" name="Google Shape;2236;p54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7" name="Google Shape;2237;p54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8" name="Google Shape;2238;p54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9" name="Google Shape;2239;p54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0" name="Google Shape;2240;p54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1" name="Google Shape;2241;p54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2242" name="Google Shape;2242;p54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2243" name="Google Shape;2243;p54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2244" name="Google Shape;2244;p54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2245" name="Google Shape;2245;p54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2246" name="Google Shape;2246;p54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2247" name="Google Shape;2247;p54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2248" name="Google Shape;2248;p54"/>
          <p:cNvSpPr/>
          <p:nvPr/>
        </p:nvSpPr>
        <p:spPr>
          <a:xfrm>
            <a:off x="20460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9" name="Google Shape;2249;p54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pic>
        <p:nvPicPr>
          <p:cNvPr id="2250" name="Google Shape;2250;p5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155701" y="3358413"/>
            <a:ext cx="404400" cy="335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1" name="Google Shape;2251;p5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343950" y="3395930"/>
            <a:ext cx="371400" cy="260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2" name="Google Shape;2252;p5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416964" y="3770471"/>
            <a:ext cx="404400" cy="33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" name="Google Shape;2253;p5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46171" y="3764827"/>
            <a:ext cx="190500" cy="345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4" name="Google Shape;2254;p5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239200" y="3773688"/>
            <a:ext cx="190500" cy="327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5" name="Google Shape;2255;p5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432225" y="3735321"/>
            <a:ext cx="113300" cy="393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6" name="Google Shape;2256;p5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819775" y="4202922"/>
            <a:ext cx="404400" cy="3408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7" name="Google Shape;2257;p54"/>
          <p:cNvCxnSpPr/>
          <p:nvPr/>
        </p:nvCxnSpPr>
        <p:spPr>
          <a:xfrm>
            <a:off x="2906900" y="1524000"/>
            <a:ext cx="4437900" cy="2384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58" name="Google Shape;2258;p54"/>
          <p:cNvCxnSpPr/>
          <p:nvPr/>
        </p:nvCxnSpPr>
        <p:spPr>
          <a:xfrm>
            <a:off x="1753150" y="1523363"/>
            <a:ext cx="5394000" cy="2463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59" name="Google Shape;2259;p54"/>
          <p:cNvCxnSpPr/>
          <p:nvPr/>
        </p:nvCxnSpPr>
        <p:spPr>
          <a:xfrm>
            <a:off x="3803475" y="1327863"/>
            <a:ext cx="3689400" cy="2644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60" name="Google Shape;2260;p54"/>
          <p:cNvCxnSpPr/>
          <p:nvPr/>
        </p:nvCxnSpPr>
        <p:spPr>
          <a:xfrm>
            <a:off x="868875" y="1446825"/>
            <a:ext cx="6413400" cy="2049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61" name="Google Shape;2261;p54"/>
          <p:cNvCxnSpPr/>
          <p:nvPr/>
        </p:nvCxnSpPr>
        <p:spPr>
          <a:xfrm>
            <a:off x="6350000" y="1559275"/>
            <a:ext cx="218700" cy="1876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62" name="Google Shape;2262;p54"/>
          <p:cNvCxnSpPr/>
          <p:nvPr/>
        </p:nvCxnSpPr>
        <p:spPr>
          <a:xfrm>
            <a:off x="5122325" y="1488725"/>
            <a:ext cx="1378500" cy="2365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63" name="Google Shape;2263;p54"/>
          <p:cNvCxnSpPr/>
          <p:nvPr/>
        </p:nvCxnSpPr>
        <p:spPr>
          <a:xfrm>
            <a:off x="7584725" y="1601600"/>
            <a:ext cx="423300" cy="2667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64" name="Google Shape;2264;p54"/>
          <p:cNvSpPr txBox="1"/>
          <p:nvPr/>
        </p:nvSpPr>
        <p:spPr>
          <a:xfrm>
            <a:off x="4099275" y="4136125"/>
            <a:ext cx="1590900" cy="8313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Off diagonals are CL-guessed label errors</a:t>
            </a:r>
            <a:endParaRPr b="1">
              <a:solidFill>
                <a:srgbClr val="0000FF"/>
              </a:solidFill>
            </a:endParaRPr>
          </a:p>
        </p:txBody>
      </p:sp>
      <p:grpSp>
        <p:nvGrpSpPr>
          <p:cNvPr id="2265" name="Google Shape;2265;p54"/>
          <p:cNvGrpSpPr/>
          <p:nvPr/>
        </p:nvGrpSpPr>
        <p:grpSpPr>
          <a:xfrm>
            <a:off x="83150" y="809675"/>
            <a:ext cx="7047925" cy="3399600"/>
            <a:chOff x="83150" y="809675"/>
            <a:chExt cx="7047925" cy="3399600"/>
          </a:xfrm>
        </p:grpSpPr>
        <p:sp>
          <p:nvSpPr>
            <p:cNvPr id="2266" name="Google Shape;2266;p54"/>
            <p:cNvSpPr/>
            <p:nvPr/>
          </p:nvSpPr>
          <p:spPr>
            <a:xfrm>
              <a:off x="83150" y="809675"/>
              <a:ext cx="1277400" cy="1413300"/>
            </a:xfrm>
            <a:prstGeom prst="ellipse">
              <a:avLst/>
            </a:prstGeom>
            <a:noFill/>
            <a:ln cap="flat" cmpd="sng" w="2857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7" name="Google Shape;2267;p54"/>
            <p:cNvSpPr/>
            <p:nvPr/>
          </p:nvSpPr>
          <p:spPr>
            <a:xfrm>
              <a:off x="6262875" y="3654575"/>
              <a:ext cx="868200" cy="554700"/>
            </a:xfrm>
            <a:prstGeom prst="ellipse">
              <a:avLst/>
            </a:prstGeom>
            <a:noFill/>
            <a:ln cap="flat" cmpd="sng" w="2857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68" name="Google Shape;2268;p54"/>
          <p:cNvGrpSpPr/>
          <p:nvPr/>
        </p:nvGrpSpPr>
        <p:grpSpPr>
          <a:xfrm>
            <a:off x="4475950" y="809675"/>
            <a:ext cx="3320550" cy="2943950"/>
            <a:chOff x="4475950" y="809675"/>
            <a:chExt cx="3320550" cy="2943950"/>
          </a:xfrm>
        </p:grpSpPr>
        <p:sp>
          <p:nvSpPr>
            <p:cNvPr id="2269" name="Google Shape;2269;p54"/>
            <p:cNvSpPr/>
            <p:nvPr/>
          </p:nvSpPr>
          <p:spPr>
            <a:xfrm>
              <a:off x="6970900" y="3266725"/>
              <a:ext cx="825600" cy="486900"/>
            </a:xfrm>
            <a:prstGeom prst="ellipse">
              <a:avLst/>
            </a:prstGeom>
            <a:noFill/>
            <a:ln cap="flat" cmpd="sng" w="2857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0" name="Google Shape;2270;p54"/>
            <p:cNvSpPr/>
            <p:nvPr/>
          </p:nvSpPr>
          <p:spPr>
            <a:xfrm>
              <a:off x="4475950" y="809675"/>
              <a:ext cx="1277400" cy="1413300"/>
            </a:xfrm>
            <a:prstGeom prst="ellipse">
              <a:avLst/>
            </a:prstGeom>
            <a:noFill/>
            <a:ln cap="flat" cmpd="sng" w="2857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4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p5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looking through the entire dataset, we have:</a:t>
            </a:r>
            <a:endParaRPr/>
          </a:p>
        </p:txBody>
      </p:sp>
      <p:sp>
        <p:nvSpPr>
          <p:cNvPr id="2276" name="Google Shape;2276;p5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77" name="Google Shape;227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475" y="866950"/>
            <a:ext cx="7130277" cy="401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Google Shape;2282;p56"/>
          <p:cNvSpPr txBox="1"/>
          <p:nvPr>
            <p:ph type="title"/>
          </p:nvPr>
        </p:nvSpPr>
        <p:spPr>
          <a:xfrm>
            <a:off x="0" y="203175"/>
            <a:ext cx="9207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        we obtain the joint distribution of label noise</a:t>
            </a:r>
            <a:endParaRPr/>
          </a:p>
        </p:txBody>
      </p:sp>
      <p:sp>
        <p:nvSpPr>
          <p:cNvPr id="2283" name="Google Shape;2283;p5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84" name="Google Shape;228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000" y="312525"/>
            <a:ext cx="708471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5" name="Google Shape;2285;p56"/>
          <p:cNvCxnSpPr/>
          <p:nvPr/>
        </p:nvCxnSpPr>
        <p:spPr>
          <a:xfrm flipH="1" rot="10800000">
            <a:off x="585600" y="1481625"/>
            <a:ext cx="472800" cy="515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86" name="Google Shape;2286;p56"/>
          <p:cNvSpPr txBox="1"/>
          <p:nvPr/>
        </p:nvSpPr>
        <p:spPr>
          <a:xfrm>
            <a:off x="28200" y="1996725"/>
            <a:ext cx="103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Estimated</a:t>
            </a:r>
            <a:endParaRPr/>
          </a:p>
        </p:txBody>
      </p:sp>
      <p:grpSp>
        <p:nvGrpSpPr>
          <p:cNvPr id="2287" name="Google Shape;2287;p56"/>
          <p:cNvGrpSpPr/>
          <p:nvPr/>
        </p:nvGrpSpPr>
        <p:grpSpPr>
          <a:xfrm>
            <a:off x="942250" y="869400"/>
            <a:ext cx="7111402" cy="4012629"/>
            <a:chOff x="942250" y="869400"/>
            <a:chExt cx="7111402" cy="4012629"/>
          </a:xfrm>
        </p:grpSpPr>
        <p:grpSp>
          <p:nvGrpSpPr>
            <p:cNvPr id="2288" name="Google Shape;2288;p56"/>
            <p:cNvGrpSpPr/>
            <p:nvPr/>
          </p:nvGrpSpPr>
          <p:grpSpPr>
            <a:xfrm>
              <a:off x="942250" y="869400"/>
              <a:ext cx="7111402" cy="4012629"/>
              <a:chOff x="942250" y="869400"/>
              <a:chExt cx="7111402" cy="4012629"/>
            </a:xfrm>
          </p:grpSpPr>
          <p:pic>
            <p:nvPicPr>
              <p:cNvPr id="2289" name="Google Shape;2289;p5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942250" y="869400"/>
                <a:ext cx="7111402" cy="4012629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290" name="Google Shape;2290;p56"/>
              <p:cNvGrpSpPr/>
              <p:nvPr/>
            </p:nvGrpSpPr>
            <p:grpSpPr>
              <a:xfrm>
                <a:off x="1199456" y="986156"/>
                <a:ext cx="296325" cy="113100"/>
                <a:chOff x="1192400" y="966400"/>
                <a:chExt cx="296325" cy="113100"/>
              </a:xfrm>
            </p:grpSpPr>
            <p:cxnSp>
              <p:nvCxnSpPr>
                <p:cNvPr id="2291" name="Google Shape;2291;p56"/>
                <p:cNvCxnSpPr/>
                <p:nvPr/>
              </p:nvCxnSpPr>
              <p:spPr>
                <a:xfrm flipH="1" rot="10800000">
                  <a:off x="1192400" y="966700"/>
                  <a:ext cx="162300" cy="11280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292" name="Google Shape;2292;p56"/>
                <p:cNvCxnSpPr/>
                <p:nvPr/>
              </p:nvCxnSpPr>
              <p:spPr>
                <a:xfrm rot="10800000">
                  <a:off x="1333325" y="966400"/>
                  <a:ext cx="155400" cy="11310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  <p:sp>
          <p:nvSpPr>
            <p:cNvPr id="2293" name="Google Shape;2293;p56"/>
            <p:cNvSpPr/>
            <p:nvPr/>
          </p:nvSpPr>
          <p:spPr>
            <a:xfrm>
              <a:off x="961175" y="878800"/>
              <a:ext cx="1772100" cy="400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294" name="Google Shape;2294;p5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61175" y="1271287"/>
              <a:ext cx="1772100" cy="58713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8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Google Shape;2299;p57"/>
          <p:cNvSpPr txBox="1"/>
          <p:nvPr>
            <p:ph type="title"/>
          </p:nvPr>
        </p:nvSpPr>
        <p:spPr>
          <a:xfrm>
            <a:off x="237650" y="203175"/>
            <a:ext cx="88518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do this in 1 import and 1 line of code</a:t>
            </a:r>
            <a:endParaRPr sz="1800"/>
          </a:p>
        </p:txBody>
      </p:sp>
      <p:sp>
        <p:nvSpPr>
          <p:cNvPr id="2300" name="Google Shape;2300;p5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1" name="Google Shape;2301;p57"/>
          <p:cNvSpPr txBox="1"/>
          <p:nvPr/>
        </p:nvSpPr>
        <p:spPr>
          <a:xfrm>
            <a:off x="806825" y="1568850"/>
            <a:ext cx="7620000" cy="30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hlinkClick r:id="rId3"/>
              </a:rPr>
              <a:t>https://github.com/cleanlab/cleanlab</a:t>
            </a:r>
            <a:r>
              <a:rPr lang="en" sz="1300"/>
              <a:t> </a:t>
            </a:r>
            <a:endParaRPr sz="1300"/>
          </a:p>
        </p:txBody>
      </p:sp>
      <p:pic>
        <p:nvPicPr>
          <p:cNvPr id="2302" name="Google Shape;230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9200" y="914014"/>
            <a:ext cx="7064776" cy="33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3" name="Google Shape;2303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1988" y="1651425"/>
            <a:ext cx="3657500" cy="22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4" name="Google Shape;2304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2000" y="2162400"/>
            <a:ext cx="5995100" cy="49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8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Google Shape;2309;p5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Ranking label errors</a:t>
            </a:r>
            <a:endParaRPr/>
          </a:p>
        </p:txBody>
      </p:sp>
      <p:sp>
        <p:nvSpPr>
          <p:cNvPr id="2310" name="Google Shape;2310;p58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</a:t>
            </a:r>
            <a:r>
              <a:rPr lang="en"/>
              <a:t>elf-confidence (chalk board)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Normalized margin (chalk board)</a:t>
            </a:r>
            <a:endParaRPr/>
          </a:p>
        </p:txBody>
      </p:sp>
      <p:sp>
        <p:nvSpPr>
          <p:cNvPr id="2311" name="Google Shape;2311;p5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5" name="Shape 2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Google Shape;2316;p5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7" name="Google Shape;2317;p59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318" name="Google Shape;2318;p5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19" name="Google Shape;2319;p59"/>
          <p:cNvSpPr/>
          <p:nvPr/>
        </p:nvSpPr>
        <p:spPr>
          <a:xfrm>
            <a:off x="2797500" y="1216225"/>
            <a:ext cx="3549000" cy="304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0" name="Google Shape;2320;p59"/>
          <p:cNvSpPr txBox="1"/>
          <p:nvPr/>
        </p:nvSpPr>
        <p:spPr>
          <a:xfrm>
            <a:off x="2916900" y="1320875"/>
            <a:ext cx="31614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Organization for this part of the talk: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What is confident learning?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Situate confident learning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Noise + related work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How does CL work? (methods)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Comparison with other methods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Why does CL work? (theory)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Intuitions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Principles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Label errors on ML benchmarks</a:t>
            </a:r>
            <a:endParaRPr/>
          </a:p>
        </p:txBody>
      </p:sp>
      <p:sp>
        <p:nvSpPr>
          <p:cNvPr id="2321" name="Google Shape;2321;p59"/>
          <p:cNvSpPr txBox="1"/>
          <p:nvPr/>
        </p:nvSpPr>
        <p:spPr>
          <a:xfrm>
            <a:off x="2799628" y="2328097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322" name="Google Shape;2322;p59"/>
          <p:cNvSpPr txBox="1"/>
          <p:nvPr/>
        </p:nvSpPr>
        <p:spPr>
          <a:xfrm>
            <a:off x="2799628" y="1919345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323" name="Google Shape;2323;p59"/>
          <p:cNvSpPr txBox="1"/>
          <p:nvPr/>
        </p:nvSpPr>
        <p:spPr>
          <a:xfrm>
            <a:off x="2799628" y="1690745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324" name="Google Shape;2324;p59"/>
          <p:cNvSpPr/>
          <p:nvPr/>
        </p:nvSpPr>
        <p:spPr>
          <a:xfrm>
            <a:off x="2914025" y="2692000"/>
            <a:ext cx="3173100" cy="222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8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9" name="Google Shape;2329;p60"/>
          <p:cNvSpPr txBox="1"/>
          <p:nvPr>
            <p:ph type="title"/>
          </p:nvPr>
        </p:nvSpPr>
        <p:spPr>
          <a:xfrm>
            <a:off x="40775" y="203175"/>
            <a:ext cx="91440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Compare Accuracy: Learning with 40% label noise in CIFAR-10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2330" name="Google Shape;2330;p6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31" name="Google Shape;2331;p60"/>
          <p:cNvPicPr preferRelativeResize="0"/>
          <p:nvPr/>
        </p:nvPicPr>
        <p:blipFill rotWithShape="1">
          <a:blip r:embed="rId3">
            <a:alphaModFix/>
          </a:blip>
          <a:srcRect b="0" l="0" r="21092" t="8466"/>
          <a:stretch/>
        </p:blipFill>
        <p:spPr>
          <a:xfrm>
            <a:off x="958300" y="1193375"/>
            <a:ext cx="6788700" cy="3618176"/>
          </a:xfrm>
          <a:prstGeom prst="rect">
            <a:avLst/>
          </a:prstGeom>
          <a:noFill/>
          <a:ln>
            <a:noFill/>
          </a:ln>
        </p:spPr>
      </p:pic>
      <p:sp>
        <p:nvSpPr>
          <p:cNvPr id="2332" name="Google Shape;2332;p60"/>
          <p:cNvSpPr txBox="1"/>
          <p:nvPr/>
        </p:nvSpPr>
        <p:spPr>
          <a:xfrm>
            <a:off x="6218250" y="1053545"/>
            <a:ext cx="9636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3" name="Google Shape;2333;p60"/>
          <p:cNvSpPr/>
          <p:nvPr/>
        </p:nvSpPr>
        <p:spPr>
          <a:xfrm>
            <a:off x="3866800" y="947775"/>
            <a:ext cx="1809300" cy="377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4" name="Google Shape;2334;p60"/>
          <p:cNvSpPr/>
          <p:nvPr/>
        </p:nvSpPr>
        <p:spPr>
          <a:xfrm>
            <a:off x="6271725" y="1551850"/>
            <a:ext cx="879300" cy="317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5" name="Google Shape;2335;p60"/>
          <p:cNvSpPr/>
          <p:nvPr/>
        </p:nvSpPr>
        <p:spPr>
          <a:xfrm>
            <a:off x="963700" y="1502550"/>
            <a:ext cx="6764400" cy="1768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6" name="Google Shape;2336;p60"/>
          <p:cNvSpPr/>
          <p:nvPr/>
        </p:nvSpPr>
        <p:spPr>
          <a:xfrm>
            <a:off x="963700" y="3319850"/>
            <a:ext cx="6764400" cy="1416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7" name="Google Shape;2337;p60"/>
          <p:cNvSpPr/>
          <p:nvPr/>
        </p:nvSpPr>
        <p:spPr>
          <a:xfrm>
            <a:off x="1005050" y="1853100"/>
            <a:ext cx="2808000" cy="8883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Confident learning methods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8" name="Google Shape;2338;p60"/>
          <p:cNvSpPr/>
          <p:nvPr/>
        </p:nvSpPr>
        <p:spPr>
          <a:xfrm>
            <a:off x="5706050" y="1551850"/>
            <a:ext cx="1965300" cy="2361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339" name="Google Shape;2339;p60"/>
          <p:cNvSpPr/>
          <p:nvPr/>
        </p:nvSpPr>
        <p:spPr>
          <a:xfrm>
            <a:off x="5728800" y="1828800"/>
            <a:ext cx="1942500" cy="888300"/>
          </a:xfrm>
          <a:prstGeom prst="rect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0" name="Google Shape;2340;p60"/>
          <p:cNvSpPr txBox="1"/>
          <p:nvPr/>
        </p:nvSpPr>
        <p:spPr>
          <a:xfrm>
            <a:off x="3866800" y="3396550"/>
            <a:ext cx="1301400" cy="120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Model-centric</a:t>
            </a:r>
            <a:endParaRPr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Train with errors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</a:t>
            </a:r>
            <a:r>
              <a:rPr i="1" lang="en"/>
              <a:t>adjust the loss</a:t>
            </a:r>
            <a:r>
              <a:rPr lang="en"/>
              <a:t>”</a:t>
            </a:r>
            <a:endParaRPr/>
          </a:p>
        </p:txBody>
      </p:sp>
      <p:sp>
        <p:nvSpPr>
          <p:cNvPr id="2341" name="Google Shape;2341;p60"/>
          <p:cNvSpPr/>
          <p:nvPr/>
        </p:nvSpPr>
        <p:spPr>
          <a:xfrm>
            <a:off x="1005050" y="1551850"/>
            <a:ext cx="2808000" cy="256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Baseline (remove prediction != label)</a:t>
            </a:r>
            <a:endParaRPr sz="1200"/>
          </a:p>
        </p:txBody>
      </p:sp>
      <p:sp>
        <p:nvSpPr>
          <p:cNvPr id="2342" name="Google Shape;2342;p60"/>
          <p:cNvSpPr txBox="1"/>
          <p:nvPr/>
        </p:nvSpPr>
        <p:spPr>
          <a:xfrm>
            <a:off x="3866800" y="1551850"/>
            <a:ext cx="1301400" cy="1416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</a:rPr>
              <a:t>Data-centric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Train with errors removed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“</a:t>
            </a:r>
            <a:r>
              <a:rPr i="1" lang="en">
                <a:solidFill>
                  <a:schemeClr val="dk1"/>
                </a:solidFill>
              </a:rPr>
              <a:t>Change the dataset”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343" name="Google Shape;2343;p60"/>
          <p:cNvGrpSpPr/>
          <p:nvPr/>
        </p:nvGrpSpPr>
        <p:grpSpPr>
          <a:xfrm>
            <a:off x="4340625" y="856750"/>
            <a:ext cx="4741500" cy="369300"/>
            <a:chOff x="4340625" y="856750"/>
            <a:chExt cx="4741500" cy="369300"/>
          </a:xfrm>
        </p:grpSpPr>
        <p:sp>
          <p:nvSpPr>
            <p:cNvPr id="2344" name="Google Shape;2344;p60"/>
            <p:cNvSpPr txBox="1"/>
            <p:nvPr/>
          </p:nvSpPr>
          <p:spPr>
            <a:xfrm>
              <a:off x="4340625" y="856750"/>
              <a:ext cx="474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4572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        Fraction of zeros in the off-diagonals of  </a:t>
              </a:r>
              <a:endParaRPr sz="1200"/>
            </a:p>
          </p:txBody>
        </p:sp>
        <p:pic>
          <p:nvPicPr>
            <p:cNvPr id="2345" name="Google Shape;2345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936272" y="953650"/>
              <a:ext cx="467235" cy="175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46" name="Google Shape;2346;p60"/>
          <p:cNvSpPr/>
          <p:nvPr/>
        </p:nvSpPr>
        <p:spPr>
          <a:xfrm>
            <a:off x="896950" y="1149225"/>
            <a:ext cx="911100" cy="31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7" name="Google Shape;2347;p60"/>
          <p:cNvSpPr txBox="1"/>
          <p:nvPr/>
        </p:nvSpPr>
        <p:spPr>
          <a:xfrm>
            <a:off x="6406450" y="114922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← More realistic</a:t>
            </a:r>
            <a:br>
              <a:rPr lang="en" sz="1200">
                <a:solidFill>
                  <a:schemeClr val="dk1"/>
                </a:solidFill>
              </a:rPr>
            </a:br>
            <a:r>
              <a:rPr lang="en" sz="1200">
                <a:solidFill>
                  <a:schemeClr val="dk1"/>
                </a:solidFill>
              </a:rPr>
              <a:t>     (e.g. ImageNet)</a:t>
            </a:r>
            <a:endParaRPr/>
          </a:p>
        </p:txBody>
      </p:sp>
      <p:grpSp>
        <p:nvGrpSpPr>
          <p:cNvPr id="2348" name="Google Shape;2348;p60"/>
          <p:cNvGrpSpPr/>
          <p:nvPr/>
        </p:nvGrpSpPr>
        <p:grpSpPr>
          <a:xfrm>
            <a:off x="6218250" y="3436050"/>
            <a:ext cx="971225" cy="338700"/>
            <a:chOff x="6218250" y="3436050"/>
            <a:chExt cx="971225" cy="338700"/>
          </a:xfrm>
        </p:grpSpPr>
        <p:cxnSp>
          <p:nvCxnSpPr>
            <p:cNvPr id="2349" name="Google Shape;2349;p60"/>
            <p:cNvCxnSpPr/>
            <p:nvPr/>
          </p:nvCxnSpPr>
          <p:spPr>
            <a:xfrm>
              <a:off x="6258275" y="3436050"/>
              <a:ext cx="931200" cy="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350" name="Google Shape;2350;p60"/>
            <p:cNvSpPr txBox="1"/>
            <p:nvPr/>
          </p:nvSpPr>
          <p:spPr>
            <a:xfrm>
              <a:off x="6218250" y="3436050"/>
              <a:ext cx="963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0000"/>
                  </a:solidFill>
                </a:rPr>
                <a:t>Perf drop-off</a:t>
              </a:r>
              <a:endParaRPr sz="1000">
                <a:solidFill>
                  <a:srgbClr val="FF0000"/>
                </a:solidFill>
              </a:endParaRPr>
            </a:p>
          </p:txBody>
        </p:sp>
      </p:grpSp>
      <p:grpSp>
        <p:nvGrpSpPr>
          <p:cNvPr id="2351" name="Google Shape;2351;p60"/>
          <p:cNvGrpSpPr/>
          <p:nvPr/>
        </p:nvGrpSpPr>
        <p:grpSpPr>
          <a:xfrm>
            <a:off x="6218250" y="2369250"/>
            <a:ext cx="971225" cy="338700"/>
            <a:chOff x="6218250" y="3436050"/>
            <a:chExt cx="971225" cy="338700"/>
          </a:xfrm>
        </p:grpSpPr>
        <p:cxnSp>
          <p:nvCxnSpPr>
            <p:cNvPr id="2352" name="Google Shape;2352;p60"/>
            <p:cNvCxnSpPr/>
            <p:nvPr/>
          </p:nvCxnSpPr>
          <p:spPr>
            <a:xfrm>
              <a:off x="6258275" y="3436050"/>
              <a:ext cx="931200" cy="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353" name="Google Shape;2353;p60"/>
            <p:cNvSpPr txBox="1"/>
            <p:nvPr/>
          </p:nvSpPr>
          <p:spPr>
            <a:xfrm>
              <a:off x="6218250" y="3436050"/>
              <a:ext cx="963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0000"/>
                  </a:solidFill>
                </a:rPr>
                <a:t>Same perf</a:t>
              </a:r>
              <a:endParaRPr sz="100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7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p6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9" name="Google Shape;2359;p6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360" name="Google Shape;2360;p6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61" name="Google Shape;2361;p61"/>
          <p:cNvSpPr/>
          <p:nvPr/>
        </p:nvSpPr>
        <p:spPr>
          <a:xfrm>
            <a:off x="2797500" y="1216225"/>
            <a:ext cx="3549000" cy="304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2" name="Google Shape;2362;p61"/>
          <p:cNvSpPr txBox="1"/>
          <p:nvPr/>
        </p:nvSpPr>
        <p:spPr>
          <a:xfrm>
            <a:off x="2916900" y="1320875"/>
            <a:ext cx="31614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Organization for this part of the talk: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What is confident learning?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Situate confident learning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Noise + related work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How does CL work? (methods)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Comparison with other methods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Why does CL work? (theory)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Intuitions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Principles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Label errors on ML benchmarks</a:t>
            </a:r>
            <a:endParaRPr/>
          </a:p>
        </p:txBody>
      </p:sp>
      <p:sp>
        <p:nvSpPr>
          <p:cNvPr id="2363" name="Google Shape;2363;p61"/>
          <p:cNvSpPr txBox="1"/>
          <p:nvPr/>
        </p:nvSpPr>
        <p:spPr>
          <a:xfrm>
            <a:off x="2799628" y="2328097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364" name="Google Shape;2364;p61"/>
          <p:cNvSpPr txBox="1"/>
          <p:nvPr/>
        </p:nvSpPr>
        <p:spPr>
          <a:xfrm>
            <a:off x="2799628" y="1919345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365" name="Google Shape;2365;p61"/>
          <p:cNvSpPr txBox="1"/>
          <p:nvPr/>
        </p:nvSpPr>
        <p:spPr>
          <a:xfrm>
            <a:off x="2799628" y="1690745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366" name="Google Shape;2366;p61"/>
          <p:cNvSpPr/>
          <p:nvPr/>
        </p:nvSpPr>
        <p:spPr>
          <a:xfrm>
            <a:off x="2914025" y="2920600"/>
            <a:ext cx="3173100" cy="612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7" name="Google Shape;2367;p61"/>
          <p:cNvSpPr txBox="1"/>
          <p:nvPr/>
        </p:nvSpPr>
        <p:spPr>
          <a:xfrm>
            <a:off x="2799628" y="2556697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76" y="0"/>
            <a:ext cx="897264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/>
          <p:nvPr/>
        </p:nvSpPr>
        <p:spPr>
          <a:xfrm>
            <a:off x="772200" y="3864199"/>
            <a:ext cx="7193700" cy="1201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 txBox="1"/>
          <p:nvPr/>
        </p:nvSpPr>
        <p:spPr>
          <a:xfrm>
            <a:off x="164425" y="3517375"/>
            <a:ext cx="162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‘Hard’ Examples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85675" y="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Examples from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https://labelerrors.com/</a:t>
            </a:r>
            <a:r>
              <a:rPr b="1" lang="en" sz="1000">
                <a:solidFill>
                  <a:schemeClr val="dk1"/>
                </a:solidFill>
              </a:rPr>
              <a:t> </a:t>
            </a:r>
            <a:endParaRPr b="1" sz="10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1" name="Shape 2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2" name="Google Shape;2372;p6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Theory of Confident Learning</a:t>
            </a:r>
            <a:endParaRPr/>
          </a:p>
        </p:txBody>
      </p:sp>
      <p:sp>
        <p:nvSpPr>
          <p:cNvPr id="2373" name="Google Shape;2373;p62"/>
          <p:cNvSpPr txBox="1"/>
          <p:nvPr>
            <p:ph idx="1" type="body"/>
          </p:nvPr>
        </p:nvSpPr>
        <p:spPr>
          <a:xfrm>
            <a:off x="164425" y="9347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To understand CL performance, we studied conditions where CL exactly finds label errors, culminating in the following Theorem:</a:t>
            </a:r>
            <a:endParaRPr/>
          </a:p>
        </p:txBody>
      </p:sp>
      <p:sp>
        <p:nvSpPr>
          <p:cNvPr id="2374" name="Google Shape;2374;p6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75" name="Google Shape;2375;p62"/>
          <p:cNvSpPr txBox="1"/>
          <p:nvPr/>
        </p:nvSpPr>
        <p:spPr>
          <a:xfrm>
            <a:off x="237650" y="1996725"/>
            <a:ext cx="8906100" cy="15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222222"/>
                </a:solidFill>
              </a:rPr>
              <a:t>As long as examples in class </a:t>
            </a:r>
            <a:r>
              <a:rPr b="1" i="1" lang="en" sz="1800">
                <a:solidFill>
                  <a:srgbClr val="222222"/>
                </a:solidFill>
              </a:rPr>
              <a:t>i</a:t>
            </a:r>
            <a:r>
              <a:rPr i="1" lang="en" sz="1800">
                <a:solidFill>
                  <a:srgbClr val="222222"/>
                </a:solidFill>
              </a:rPr>
              <a:t> are labeled </a:t>
            </a:r>
            <a:r>
              <a:rPr b="1" i="1" lang="en" sz="1800">
                <a:solidFill>
                  <a:srgbClr val="222222"/>
                </a:solidFill>
              </a:rPr>
              <a:t>i</a:t>
            </a:r>
            <a:r>
              <a:rPr i="1" lang="en" sz="1800">
                <a:solidFill>
                  <a:srgbClr val="222222"/>
                </a:solidFill>
              </a:rPr>
              <a:t> more than any other class, then...</a:t>
            </a:r>
            <a:endParaRPr i="1" sz="18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222222"/>
                </a:solidFill>
              </a:rPr>
              <a:t>We prove realistic sufficient conditions (allowing significant error in all model outputs)</a:t>
            </a:r>
            <a:endParaRPr i="1" sz="18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222222"/>
                </a:solidFill>
              </a:rPr>
              <a:t>Such that CL still exactly finds label errors.</a:t>
            </a:r>
            <a:endParaRPr/>
          </a:p>
        </p:txBody>
      </p:sp>
      <p:pic>
        <p:nvPicPr>
          <p:cNvPr id="2376" name="Google Shape;2376;p62"/>
          <p:cNvPicPr preferRelativeResize="0"/>
          <p:nvPr/>
        </p:nvPicPr>
        <p:blipFill rotWithShape="1">
          <a:blip r:embed="rId3">
            <a:alphaModFix/>
          </a:blip>
          <a:srcRect b="0" l="0" r="45913" t="0"/>
          <a:stretch/>
        </p:blipFill>
        <p:spPr>
          <a:xfrm>
            <a:off x="4783894" y="2963375"/>
            <a:ext cx="2615248" cy="4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0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p63"/>
          <p:cNvSpPr txBox="1"/>
          <p:nvPr>
            <p:ph type="title"/>
          </p:nvPr>
        </p:nvSpPr>
        <p:spPr>
          <a:xfrm>
            <a:off x="237650" y="203175"/>
            <a:ext cx="89064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Intuition: CL theory builds on three principles</a:t>
            </a:r>
            <a:endParaRPr/>
          </a:p>
        </p:txBody>
      </p:sp>
      <p:sp>
        <p:nvSpPr>
          <p:cNvPr id="2382" name="Google Shape;2382;p63"/>
          <p:cNvSpPr txBox="1"/>
          <p:nvPr>
            <p:ph idx="1" type="body"/>
          </p:nvPr>
        </p:nvSpPr>
        <p:spPr>
          <a:xfrm>
            <a:off x="164425" y="934775"/>
            <a:ext cx="88314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The </a:t>
            </a:r>
            <a:r>
              <a:rPr b="1" lang="en" sz="2200"/>
              <a:t>Prune</a:t>
            </a:r>
            <a:r>
              <a:rPr lang="en" sz="2200"/>
              <a:t> Principle </a:t>
            </a:r>
            <a:endParaRPr sz="22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remove errors, then train</a:t>
            </a:r>
            <a:endParaRPr sz="22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Char char="○"/>
            </a:pPr>
            <a:r>
              <a:rPr lang="en" sz="1600">
                <a:solidFill>
                  <a:srgbClr val="1C4587"/>
                </a:solidFill>
              </a:rPr>
              <a:t>Chen et al. (2019), Patrini et al. (2017), Van Rooyen et al. (2015)</a:t>
            </a:r>
            <a:endParaRPr sz="1600">
              <a:solidFill>
                <a:srgbClr val="1C4587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The </a:t>
            </a:r>
            <a:r>
              <a:rPr b="1" lang="en" sz="2200"/>
              <a:t>Count</a:t>
            </a:r>
            <a:r>
              <a:rPr lang="en" sz="2200"/>
              <a:t> Principle</a:t>
            </a:r>
            <a:endParaRPr sz="22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use ratios of counts, not noisy model outputs</a:t>
            </a:r>
            <a:endParaRPr sz="22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Char char="○"/>
            </a:pPr>
            <a:r>
              <a:rPr lang="en" sz="1600">
                <a:solidFill>
                  <a:srgbClr val="1C4587"/>
                </a:solidFill>
              </a:rPr>
              <a:t> Page et al. (1997), Jiang et al. (2018)</a:t>
            </a:r>
            <a:endParaRPr sz="1600">
              <a:solidFill>
                <a:srgbClr val="1C4587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The </a:t>
            </a:r>
            <a:r>
              <a:rPr b="1" lang="en" sz="2200"/>
              <a:t>Rank</a:t>
            </a:r>
            <a:r>
              <a:rPr lang="en" sz="2200"/>
              <a:t> Principle</a:t>
            </a:r>
            <a:endParaRPr sz="22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use rank of model outputs, not the noisy values</a:t>
            </a:r>
            <a:endParaRPr sz="22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Char char="○"/>
            </a:pPr>
            <a:r>
              <a:rPr lang="en" sz="1600">
                <a:solidFill>
                  <a:srgbClr val="1C4587"/>
                </a:solidFill>
              </a:rPr>
              <a:t>Natarajan et al. (2017), Forman (2005, 2008), Lipton et al. (2018)</a:t>
            </a:r>
            <a:endParaRPr sz="1600">
              <a:solidFill>
                <a:srgbClr val="1C4587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383" name="Google Shape;2383;p6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7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8" name="Google Shape;2388;p64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Idea: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Pruning</a:t>
            </a:r>
            <a:r>
              <a:rPr lang="en"/>
              <a:t> enables robustness to stochastic/imperfect predicted probabilities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Prior work</a:t>
            </a:r>
            <a:br>
              <a:rPr lang="en"/>
            </a:br>
            <a:r>
              <a:rPr lang="en"/>
              <a:t>modifies the loss:</a:t>
            </a:r>
            <a:br>
              <a:rPr lang="en"/>
            </a:br>
            <a:r>
              <a:rPr lang="en" sz="1000"/>
              <a:t>(e.g.</a:t>
            </a:r>
            <a:r>
              <a:rPr lang="en" sz="900"/>
              <a:t> importance reweighting)</a:t>
            </a:r>
            <a:br>
              <a:rPr lang="en" sz="900"/>
            </a:br>
            <a:r>
              <a:rPr lang="en" sz="900">
                <a:solidFill>
                  <a:srgbClr val="073763"/>
                </a:solidFill>
              </a:rPr>
              <a:t>(Liu &amp; Tao, 2015; Patrini et al., 2017;</a:t>
            </a:r>
            <a:br>
              <a:rPr lang="en" sz="900">
                <a:solidFill>
                  <a:srgbClr val="073763"/>
                </a:solidFill>
              </a:rPr>
            </a:br>
            <a:r>
              <a:rPr lang="en" sz="900">
                <a:solidFill>
                  <a:srgbClr val="073763"/>
                </a:solidFill>
              </a:rPr>
              <a:t>Reed et al., 2015; Shu et al., 2019;</a:t>
            </a:r>
            <a:br>
              <a:rPr lang="en" sz="900">
                <a:solidFill>
                  <a:srgbClr val="073763"/>
                </a:solidFill>
              </a:rPr>
            </a:br>
            <a:r>
              <a:rPr lang="en" sz="900">
                <a:solidFill>
                  <a:srgbClr val="073763"/>
                </a:solidFill>
              </a:rPr>
              <a:t>Goldberger &amp; Ben-Reuven, 2017)</a:t>
            </a:r>
            <a:br>
              <a:rPr lang="en" sz="900">
                <a:solidFill>
                  <a:srgbClr val="073763"/>
                </a:solidFill>
              </a:rPr>
            </a:br>
            <a:endParaRPr sz="9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	</a:t>
            </a:r>
            <a:endParaRPr/>
          </a:p>
        </p:txBody>
      </p:sp>
      <p:sp>
        <p:nvSpPr>
          <p:cNvPr id="2389" name="Google Shape;2389;p64"/>
          <p:cNvSpPr/>
          <p:nvPr/>
        </p:nvSpPr>
        <p:spPr>
          <a:xfrm>
            <a:off x="143403" y="2269375"/>
            <a:ext cx="2498700" cy="134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0" name="Google Shape;2390;p64"/>
          <p:cNvSpPr txBox="1"/>
          <p:nvPr>
            <p:ph type="title"/>
          </p:nvPr>
        </p:nvSpPr>
        <p:spPr>
          <a:xfrm>
            <a:off x="296125" y="203175"/>
            <a:ext cx="8892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CL Robustness Intuition 1: Prune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1" name="Google Shape;2391;p6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92" name="Google Shape;239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2203" y="1514425"/>
            <a:ext cx="1094076" cy="30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3" name="Google Shape;2393;p64"/>
          <p:cNvPicPr preferRelativeResize="0"/>
          <p:nvPr/>
        </p:nvPicPr>
        <p:blipFill rotWithShape="1">
          <a:blip r:embed="rId4">
            <a:alphaModFix/>
          </a:blip>
          <a:srcRect b="0" l="1503" r="1493" t="0"/>
          <a:stretch/>
        </p:blipFill>
        <p:spPr>
          <a:xfrm>
            <a:off x="2697025" y="2503650"/>
            <a:ext cx="3629299" cy="1723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94" name="Google Shape;2394;p64"/>
          <p:cNvSpPr txBox="1"/>
          <p:nvPr/>
        </p:nvSpPr>
        <p:spPr>
          <a:xfrm>
            <a:off x="209075" y="37808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222222"/>
                </a:solidFill>
              </a:rPr>
              <a:t>SGD weights update:</a:t>
            </a:r>
            <a:endParaRPr/>
          </a:p>
        </p:txBody>
      </p:sp>
      <p:grpSp>
        <p:nvGrpSpPr>
          <p:cNvPr id="2395" name="Google Shape;2395;p64"/>
          <p:cNvGrpSpPr/>
          <p:nvPr/>
        </p:nvGrpSpPr>
        <p:grpSpPr>
          <a:xfrm>
            <a:off x="3806625" y="1940625"/>
            <a:ext cx="5381950" cy="1081925"/>
            <a:chOff x="3806625" y="1940625"/>
            <a:chExt cx="5381950" cy="1081925"/>
          </a:xfrm>
        </p:grpSpPr>
        <p:sp>
          <p:nvSpPr>
            <p:cNvPr id="2396" name="Google Shape;2396;p64"/>
            <p:cNvSpPr txBox="1"/>
            <p:nvPr/>
          </p:nvSpPr>
          <p:spPr>
            <a:xfrm>
              <a:off x="4607275" y="1940625"/>
              <a:ext cx="4581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solidFill>
                    <a:srgbClr val="FF0000"/>
                  </a:solidFill>
                </a:rPr>
                <a:t>Pred probs are stochastic/erroneous for real-world models!!</a:t>
              </a:r>
              <a:endParaRPr b="1" sz="1200">
                <a:solidFill>
                  <a:srgbClr val="FF0000"/>
                </a:solidFill>
              </a:endParaRPr>
            </a:p>
          </p:txBody>
        </p:sp>
        <p:cxnSp>
          <p:nvCxnSpPr>
            <p:cNvPr id="2397" name="Google Shape;2397;p64"/>
            <p:cNvCxnSpPr/>
            <p:nvPr/>
          </p:nvCxnSpPr>
          <p:spPr>
            <a:xfrm flipH="1">
              <a:off x="4810925" y="2183449"/>
              <a:ext cx="89100" cy="2349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398" name="Google Shape;2398;p64"/>
            <p:cNvSpPr/>
            <p:nvPr/>
          </p:nvSpPr>
          <p:spPr>
            <a:xfrm>
              <a:off x="3806625" y="2410250"/>
              <a:ext cx="1708800" cy="612300"/>
            </a:xfrm>
            <a:prstGeom prst="ellipse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399" name="Google Shape;2399;p64"/>
          <p:cNvCxnSpPr/>
          <p:nvPr/>
        </p:nvCxnSpPr>
        <p:spPr>
          <a:xfrm rot="10800000">
            <a:off x="3150575" y="2956200"/>
            <a:ext cx="89100" cy="97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400" name="Google Shape;2400;p64"/>
          <p:cNvGrpSpPr/>
          <p:nvPr/>
        </p:nvGrpSpPr>
        <p:grpSpPr>
          <a:xfrm>
            <a:off x="3215375" y="3021000"/>
            <a:ext cx="4519825" cy="415800"/>
            <a:chOff x="3215375" y="3021000"/>
            <a:chExt cx="4519825" cy="415800"/>
          </a:xfrm>
        </p:grpSpPr>
        <p:sp>
          <p:nvSpPr>
            <p:cNvPr id="2401" name="Google Shape;2401;p64"/>
            <p:cNvSpPr/>
            <p:nvPr/>
          </p:nvSpPr>
          <p:spPr>
            <a:xfrm>
              <a:off x="3215375" y="3021000"/>
              <a:ext cx="944469" cy="170247"/>
            </a:xfrm>
            <a:custGeom>
              <a:rect b="b" l="l" r="r" t="t"/>
              <a:pathLst>
                <a:path extrusionOk="0" h="9402" w="52159">
                  <a:moveTo>
                    <a:pt x="52159" y="0"/>
                  </a:moveTo>
                  <a:cubicBezTo>
                    <a:pt x="46220" y="1566"/>
                    <a:pt x="25216" y="9341"/>
                    <a:pt x="16523" y="9395"/>
                  </a:cubicBezTo>
                  <a:cubicBezTo>
                    <a:pt x="7830" y="9449"/>
                    <a:pt x="2754" y="1836"/>
                    <a:pt x="0" y="324"/>
                  </a:cubicBezTo>
                </a:path>
              </a:pathLst>
            </a:cu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402" name="Google Shape;2402;p64"/>
            <p:cNvSpPr txBox="1"/>
            <p:nvPr/>
          </p:nvSpPr>
          <p:spPr>
            <a:xfrm>
              <a:off x="3862200" y="3067500"/>
              <a:ext cx="3873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solidFill>
                    <a:srgbClr val="FF0000"/>
                  </a:solidFill>
                </a:rPr>
                <a:t>Error propagation</a:t>
              </a:r>
              <a:endParaRPr b="1" sz="1200">
                <a:solidFill>
                  <a:srgbClr val="FF0000"/>
                </a:solidFill>
              </a:endParaRPr>
            </a:p>
          </p:txBody>
        </p:sp>
      </p:grpSp>
      <p:sp>
        <p:nvSpPr>
          <p:cNvPr id="2403" name="Google Shape;2403;p64"/>
          <p:cNvSpPr/>
          <p:nvPr/>
        </p:nvSpPr>
        <p:spPr>
          <a:xfrm>
            <a:off x="2663175" y="2408700"/>
            <a:ext cx="835800" cy="6123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4" name="Google Shape;2404;p64"/>
          <p:cNvSpPr/>
          <p:nvPr/>
        </p:nvSpPr>
        <p:spPr>
          <a:xfrm>
            <a:off x="5304975" y="3670675"/>
            <a:ext cx="785700" cy="6123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5" name="Google Shape;2405;p64"/>
          <p:cNvSpPr/>
          <p:nvPr/>
        </p:nvSpPr>
        <p:spPr>
          <a:xfrm>
            <a:off x="6835725" y="2269375"/>
            <a:ext cx="2308200" cy="264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06" name="Google Shape;2406;p64"/>
          <p:cNvGrpSpPr/>
          <p:nvPr/>
        </p:nvGrpSpPr>
        <p:grpSpPr>
          <a:xfrm>
            <a:off x="2663175" y="3615475"/>
            <a:ext cx="5483400" cy="1229513"/>
            <a:chOff x="2663175" y="3615475"/>
            <a:chExt cx="5483400" cy="1229513"/>
          </a:xfrm>
        </p:grpSpPr>
        <p:grpSp>
          <p:nvGrpSpPr>
            <p:cNvPr id="2407" name="Google Shape;2407;p64"/>
            <p:cNvGrpSpPr/>
            <p:nvPr/>
          </p:nvGrpSpPr>
          <p:grpSpPr>
            <a:xfrm>
              <a:off x="3320675" y="4195375"/>
              <a:ext cx="4825900" cy="649612"/>
              <a:chOff x="2680700" y="2863388"/>
              <a:chExt cx="4825900" cy="649612"/>
            </a:xfrm>
          </p:grpSpPr>
          <p:sp>
            <p:nvSpPr>
              <p:cNvPr id="2408" name="Google Shape;2408;p64"/>
              <p:cNvSpPr/>
              <p:nvPr/>
            </p:nvSpPr>
            <p:spPr>
              <a:xfrm>
                <a:off x="2680700" y="2863388"/>
                <a:ext cx="2243489" cy="327871"/>
              </a:xfrm>
              <a:custGeom>
                <a:rect b="b" l="l" r="r" t="t"/>
                <a:pathLst>
                  <a:path extrusionOk="0" h="9402" w="52159">
                    <a:moveTo>
                      <a:pt x="52159" y="0"/>
                    </a:moveTo>
                    <a:cubicBezTo>
                      <a:pt x="46220" y="1566"/>
                      <a:pt x="25216" y="9341"/>
                      <a:pt x="16523" y="9395"/>
                    </a:cubicBezTo>
                    <a:cubicBezTo>
                      <a:pt x="7830" y="9449"/>
                      <a:pt x="2754" y="1836"/>
                      <a:pt x="0" y="324"/>
                    </a:cubicBezTo>
                  </a:path>
                </a:pathLst>
              </a:cu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2409" name="Google Shape;2409;p64"/>
              <p:cNvSpPr txBox="1"/>
              <p:nvPr/>
            </p:nvSpPr>
            <p:spPr>
              <a:xfrm>
                <a:off x="3633600" y="3143700"/>
                <a:ext cx="38730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200">
                    <a:solidFill>
                      <a:srgbClr val="FF0000"/>
                    </a:solidFill>
                  </a:rPr>
                  <a:t>Error propagation</a:t>
                </a:r>
                <a:endParaRPr b="1" sz="120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410" name="Google Shape;2410;p64"/>
            <p:cNvCxnSpPr/>
            <p:nvPr/>
          </p:nvCxnSpPr>
          <p:spPr>
            <a:xfrm rot="10800000">
              <a:off x="3142475" y="4081675"/>
              <a:ext cx="218700" cy="1461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411" name="Google Shape;2411;p64"/>
            <p:cNvSpPr/>
            <p:nvPr/>
          </p:nvSpPr>
          <p:spPr>
            <a:xfrm>
              <a:off x="2663175" y="3615475"/>
              <a:ext cx="884400" cy="612300"/>
            </a:xfrm>
            <a:prstGeom prst="ellipse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12" name="Google Shape;2412;p64"/>
          <p:cNvSpPr/>
          <p:nvPr/>
        </p:nvSpPr>
        <p:spPr>
          <a:xfrm>
            <a:off x="6876225" y="2324475"/>
            <a:ext cx="2219100" cy="2567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685800" rotWithShape="0" algn="bl" dir="5400000" dist="190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3" name="Google Shape;2413;p64"/>
          <p:cNvSpPr/>
          <p:nvPr/>
        </p:nvSpPr>
        <p:spPr>
          <a:xfrm>
            <a:off x="2591750" y="3498850"/>
            <a:ext cx="3879600" cy="134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14" name="Google Shape;2414;p64"/>
          <p:cNvCxnSpPr/>
          <p:nvPr/>
        </p:nvCxnSpPr>
        <p:spPr>
          <a:xfrm rot="10800000">
            <a:off x="5070225" y="2939925"/>
            <a:ext cx="1903200" cy="874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15" name="Google Shape;2415;p64"/>
          <p:cNvSpPr/>
          <p:nvPr/>
        </p:nvSpPr>
        <p:spPr>
          <a:xfrm>
            <a:off x="3806625" y="2468625"/>
            <a:ext cx="18708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16" name="Google Shape;2416;p64"/>
          <p:cNvCxnSpPr/>
          <p:nvPr/>
        </p:nvCxnSpPr>
        <p:spPr>
          <a:xfrm flipH="1">
            <a:off x="3231500" y="3045300"/>
            <a:ext cx="899100" cy="672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17" name="Google Shape;2417;p64"/>
          <p:cNvSpPr txBox="1"/>
          <p:nvPr/>
        </p:nvSpPr>
        <p:spPr>
          <a:xfrm>
            <a:off x="6871575" y="2290608"/>
            <a:ext cx="2219100" cy="26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</a:rPr>
              <a:t>Takeaway</a:t>
            </a:r>
            <a:br>
              <a:rPr lang="en" u="sng">
                <a:solidFill>
                  <a:schemeClr val="dk1"/>
                </a:solidFill>
              </a:rPr>
            </a:br>
            <a:endParaRPr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CL methods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      ↓</a:t>
            </a:r>
            <a:b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</a:br>
            <a:endParaRPr sz="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Prune Label Errors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      ↓</a:t>
            </a:r>
            <a:b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</a:br>
            <a:endParaRPr sz="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Avoid loss reweighting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      ↓</a:t>
            </a:r>
            <a:b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</a:br>
            <a:endParaRPr sz="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Avoid this form of error propagation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18" name="Google Shape;2418;p64"/>
          <p:cNvSpPr/>
          <p:nvPr/>
        </p:nvSpPr>
        <p:spPr>
          <a:xfrm>
            <a:off x="6908575" y="3311275"/>
            <a:ext cx="1676700" cy="304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9" name="Google Shape;2419;p64"/>
          <p:cNvSpPr/>
          <p:nvPr/>
        </p:nvSpPr>
        <p:spPr>
          <a:xfrm>
            <a:off x="4551750" y="330675"/>
            <a:ext cx="1173600" cy="415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0" name="Google Shape;2420;p64"/>
          <p:cNvSpPr/>
          <p:nvPr/>
        </p:nvSpPr>
        <p:spPr>
          <a:xfrm>
            <a:off x="2745650" y="2468625"/>
            <a:ext cx="10611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1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1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1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1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4" name="Shape 2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" name="Google Shape;2425;p65"/>
          <p:cNvSpPr txBox="1"/>
          <p:nvPr>
            <p:ph idx="1" type="body"/>
          </p:nvPr>
        </p:nvSpPr>
        <p:spPr>
          <a:xfrm>
            <a:off x="164425" y="934775"/>
            <a:ext cx="88014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idea: </a:t>
            </a:r>
            <a:r>
              <a:rPr b="1" lang="en"/>
              <a:t>Counting </a:t>
            </a:r>
            <a:r>
              <a:rPr lang="en"/>
              <a:t>and</a:t>
            </a:r>
            <a:r>
              <a:rPr b="1" lang="en"/>
              <a:t> Ranking</a:t>
            </a:r>
            <a:r>
              <a:rPr lang="en"/>
              <a:t> enable robustness to erroneous probabilities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But this time: Let’s look at noise transition estimation                   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Other methods: </a:t>
            </a:r>
            <a:br>
              <a:rPr lang="en"/>
            </a:br>
            <a:r>
              <a:rPr lang="en" sz="1000">
                <a:solidFill>
                  <a:srgbClr val="073763"/>
                </a:solidFill>
              </a:rPr>
              <a:t>(Elkan &amp; Noto, 2008;</a:t>
            </a:r>
            <a:br>
              <a:rPr lang="en" sz="1000">
                <a:solidFill>
                  <a:srgbClr val="073763"/>
                </a:solidFill>
              </a:rPr>
            </a:br>
            <a:r>
              <a:rPr lang="en" sz="1000">
                <a:solidFill>
                  <a:srgbClr val="073763"/>
                </a:solidFill>
              </a:rPr>
              <a:t>Sukhbaatar et al., 2015)</a:t>
            </a:r>
            <a:endParaRPr sz="10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Confident Learning: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426" name="Google Shape;2426;p6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CL Robustness Intuition 2: Count &amp; Rank</a:t>
            </a:r>
            <a:endParaRPr sz="2400"/>
          </a:p>
        </p:txBody>
      </p:sp>
      <p:sp>
        <p:nvSpPr>
          <p:cNvPr id="2427" name="Google Shape;2427;p6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28" name="Google Shape;242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6428" y="1310075"/>
            <a:ext cx="1094076" cy="30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9" name="Google Shape;2429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6248" y="2117800"/>
            <a:ext cx="4733777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0" name="Google Shape;2430;p65"/>
          <p:cNvSpPr/>
          <p:nvPr/>
        </p:nvSpPr>
        <p:spPr>
          <a:xfrm>
            <a:off x="6640875" y="338250"/>
            <a:ext cx="2404800" cy="2386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50" rotWithShape="0" algn="bl" dir="5400000" dist="38100">
              <a:srgbClr val="000000">
                <a:alpha val="9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</p:txBody>
      </p:sp>
      <p:pic>
        <p:nvPicPr>
          <p:cNvPr id="2431" name="Google Shape;2431;p65"/>
          <p:cNvPicPr preferRelativeResize="0"/>
          <p:nvPr/>
        </p:nvPicPr>
        <p:blipFill rotWithShape="1">
          <a:blip r:embed="rId5">
            <a:alphaModFix/>
          </a:blip>
          <a:srcRect b="0" l="79" r="69" t="0"/>
          <a:stretch/>
        </p:blipFill>
        <p:spPr>
          <a:xfrm>
            <a:off x="2481075" y="2988275"/>
            <a:ext cx="6437927" cy="1856726"/>
          </a:xfrm>
          <a:prstGeom prst="rect">
            <a:avLst/>
          </a:prstGeom>
          <a:noFill/>
          <a:ln>
            <a:noFill/>
          </a:ln>
        </p:spPr>
      </p:pic>
      <p:sp>
        <p:nvSpPr>
          <p:cNvPr id="2432" name="Google Shape;2432;p65"/>
          <p:cNvSpPr txBox="1"/>
          <p:nvPr/>
        </p:nvSpPr>
        <p:spPr>
          <a:xfrm>
            <a:off x="6640875" y="338250"/>
            <a:ext cx="24048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</a:rPr>
              <a:t>Takeaway</a:t>
            </a:r>
            <a:br>
              <a:rPr lang="en" u="sng">
                <a:solidFill>
                  <a:schemeClr val="dk1"/>
                </a:solidFill>
              </a:rPr>
            </a:br>
            <a:endParaRPr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CL methods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      ↓</a:t>
            </a:r>
            <a:b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</a:br>
            <a:endParaRPr sz="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Robust statistics to estimate with counts based on rank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      ↓</a:t>
            </a:r>
            <a:b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</a:br>
            <a:endParaRPr sz="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Robust to imperfect probabilities from model</a:t>
            </a:r>
            <a:endParaRPr/>
          </a:p>
        </p:txBody>
      </p:sp>
      <p:sp>
        <p:nvSpPr>
          <p:cNvPr id="2433" name="Google Shape;2433;p65"/>
          <p:cNvSpPr txBox="1"/>
          <p:nvPr/>
        </p:nvSpPr>
        <p:spPr>
          <a:xfrm>
            <a:off x="935575" y="3719978"/>
            <a:ext cx="32949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Enables CL to disambiguate aleatoric (label noise) from epistemic (model noise)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434" name="Google Shape;2434;p65"/>
          <p:cNvSpPr/>
          <p:nvPr/>
        </p:nvSpPr>
        <p:spPr>
          <a:xfrm>
            <a:off x="4524300" y="4020050"/>
            <a:ext cx="3752700" cy="888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435" name="Google Shape;2435;p65"/>
          <p:cNvSpPr txBox="1"/>
          <p:nvPr/>
        </p:nvSpPr>
        <p:spPr>
          <a:xfrm>
            <a:off x="4064000" y="3732000"/>
            <a:ext cx="517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rgbClr val="FF0000"/>
                </a:solidFill>
              </a:rPr>
              <a:t>Robust statistic w/ counts + rank (1 step removed erroneous probs)</a:t>
            </a:r>
            <a:endParaRPr/>
          </a:p>
        </p:txBody>
      </p:sp>
      <p:sp>
        <p:nvSpPr>
          <p:cNvPr id="2436" name="Google Shape;2436;p65"/>
          <p:cNvSpPr txBox="1"/>
          <p:nvPr/>
        </p:nvSpPr>
        <p:spPr>
          <a:xfrm>
            <a:off x="8326975" y="4073575"/>
            <a:ext cx="8466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rgbClr val="FF0000"/>
                </a:solidFill>
              </a:rPr>
              <a:t>e.g.</a:t>
            </a:r>
            <a:br>
              <a:rPr b="1" lang="en" sz="1200">
                <a:solidFill>
                  <a:srgbClr val="FF0000"/>
                </a:solidFill>
              </a:rPr>
            </a:br>
            <a:r>
              <a:rPr b="1" lang="en" sz="1200">
                <a:solidFill>
                  <a:srgbClr val="FF0000"/>
                </a:solidFill>
              </a:rPr>
              <a:t>Median</a:t>
            </a:r>
            <a:br>
              <a:rPr b="1" lang="en" sz="1200">
                <a:solidFill>
                  <a:srgbClr val="FF0000"/>
                </a:solidFill>
              </a:rPr>
            </a:br>
            <a:r>
              <a:rPr b="1" lang="en" sz="1200">
                <a:solidFill>
                  <a:srgbClr val="FF0000"/>
                </a:solidFill>
              </a:rPr>
              <a:t>of Means</a:t>
            </a:r>
            <a:endParaRPr/>
          </a:p>
        </p:txBody>
      </p:sp>
      <p:cxnSp>
        <p:nvCxnSpPr>
          <p:cNvPr id="2437" name="Google Shape;2437;p65"/>
          <p:cNvCxnSpPr>
            <a:stCxn id="2435" idx="1"/>
          </p:cNvCxnSpPr>
          <p:nvPr/>
        </p:nvCxnSpPr>
        <p:spPr>
          <a:xfrm rot="10800000">
            <a:off x="3781700" y="3916650"/>
            <a:ext cx="2823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38" name="Google Shape;2438;p65"/>
          <p:cNvCxnSpPr/>
          <p:nvPr/>
        </p:nvCxnSpPr>
        <p:spPr>
          <a:xfrm>
            <a:off x="3969388" y="4073575"/>
            <a:ext cx="3086100" cy="152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39" name="Google Shape;2439;p65"/>
          <p:cNvCxnSpPr/>
          <p:nvPr/>
        </p:nvCxnSpPr>
        <p:spPr>
          <a:xfrm>
            <a:off x="1309500" y="4242400"/>
            <a:ext cx="1287000" cy="202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40" name="Google Shape;2440;p65"/>
          <p:cNvSpPr/>
          <p:nvPr/>
        </p:nvSpPr>
        <p:spPr>
          <a:xfrm>
            <a:off x="3969400" y="305625"/>
            <a:ext cx="874800" cy="369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41" name="Google Shape;2441;p65"/>
          <p:cNvGrpSpPr/>
          <p:nvPr/>
        </p:nvGrpSpPr>
        <p:grpSpPr>
          <a:xfrm>
            <a:off x="6640875" y="3089600"/>
            <a:ext cx="1054525" cy="551925"/>
            <a:chOff x="6640875" y="3089600"/>
            <a:chExt cx="1054525" cy="551925"/>
          </a:xfrm>
        </p:grpSpPr>
        <p:sp>
          <p:nvSpPr>
            <p:cNvPr id="2442" name="Google Shape;2442;p65"/>
            <p:cNvSpPr/>
            <p:nvPr/>
          </p:nvSpPr>
          <p:spPr>
            <a:xfrm>
              <a:off x="6640875" y="3089600"/>
              <a:ext cx="639900" cy="2025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3" name="Google Shape;2443;p65"/>
            <p:cNvSpPr/>
            <p:nvPr/>
          </p:nvSpPr>
          <p:spPr>
            <a:xfrm>
              <a:off x="7055500" y="3439025"/>
              <a:ext cx="639900" cy="2025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44" name="Google Shape;2444;p65"/>
          <p:cNvSpPr/>
          <p:nvPr/>
        </p:nvSpPr>
        <p:spPr>
          <a:xfrm>
            <a:off x="98775" y="2878675"/>
            <a:ext cx="8988900" cy="84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45" name="Google Shape;2445;p65"/>
          <p:cNvGrpSpPr/>
          <p:nvPr/>
        </p:nvGrpSpPr>
        <p:grpSpPr>
          <a:xfrm>
            <a:off x="5134525" y="305625"/>
            <a:ext cx="1760775" cy="4139300"/>
            <a:chOff x="5134525" y="305625"/>
            <a:chExt cx="1760775" cy="4139300"/>
          </a:xfrm>
        </p:grpSpPr>
        <p:sp>
          <p:nvSpPr>
            <p:cNvPr id="2446" name="Google Shape;2446;p65"/>
            <p:cNvSpPr/>
            <p:nvPr/>
          </p:nvSpPr>
          <p:spPr>
            <a:xfrm>
              <a:off x="5134525" y="305625"/>
              <a:ext cx="792300" cy="3693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7" name="Google Shape;2447;p65"/>
            <p:cNvSpPr/>
            <p:nvPr/>
          </p:nvSpPr>
          <p:spPr>
            <a:xfrm>
              <a:off x="6255400" y="4191125"/>
              <a:ext cx="639900" cy="2538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48" name="Google Shape;2448;p65"/>
          <p:cNvSpPr/>
          <p:nvPr/>
        </p:nvSpPr>
        <p:spPr>
          <a:xfrm>
            <a:off x="98775" y="3797600"/>
            <a:ext cx="8988900" cy="113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3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2" name="Shape 2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3" name="Google Shape;2453;p66"/>
          <p:cNvSpPr txBox="1"/>
          <p:nvPr>
            <p:ph type="title"/>
          </p:nvPr>
        </p:nvSpPr>
        <p:spPr>
          <a:xfrm>
            <a:off x="237650" y="203175"/>
            <a:ext cx="89064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What do</a:t>
            </a:r>
            <a:r>
              <a:rPr lang="en" sz="2400"/>
              <a:t> </a:t>
            </a:r>
            <a:r>
              <a:rPr lang="en" sz="2600">
                <a:solidFill>
                  <a:schemeClr val="dk1"/>
                </a:solidFill>
              </a:rPr>
              <a:t>“ideal”</a:t>
            </a:r>
            <a:r>
              <a:rPr lang="en" sz="1800">
                <a:solidFill>
                  <a:schemeClr val="dk1"/>
                </a:solidFill>
              </a:rPr>
              <a:t> </a:t>
            </a:r>
            <a:r>
              <a:rPr lang="en" sz="2600"/>
              <a:t>(non-erroneous) predicted probs look like?</a:t>
            </a:r>
            <a:endParaRPr sz="2600"/>
          </a:p>
        </p:txBody>
      </p:sp>
      <p:sp>
        <p:nvSpPr>
          <p:cNvPr id="2454" name="Google Shape;2454;p6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55" name="Google Shape;245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387" y="1555100"/>
            <a:ext cx="8029226" cy="145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6" name="Google Shape;2456;p66"/>
          <p:cNvSpPr/>
          <p:nvPr/>
        </p:nvSpPr>
        <p:spPr>
          <a:xfrm>
            <a:off x="441675" y="1598800"/>
            <a:ext cx="1914900" cy="98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7" name="Google Shape;2457;p66"/>
          <p:cNvSpPr/>
          <p:nvPr/>
        </p:nvSpPr>
        <p:spPr>
          <a:xfrm>
            <a:off x="635000" y="2250725"/>
            <a:ext cx="4579200" cy="98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8" name="Google Shape;2458;p66"/>
          <p:cNvSpPr/>
          <p:nvPr/>
        </p:nvSpPr>
        <p:spPr>
          <a:xfrm>
            <a:off x="5602100" y="1687700"/>
            <a:ext cx="2935200" cy="52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9" name="Google Shape;2459;p66"/>
          <p:cNvSpPr/>
          <p:nvPr/>
        </p:nvSpPr>
        <p:spPr>
          <a:xfrm>
            <a:off x="4957225" y="1748375"/>
            <a:ext cx="214500" cy="61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0" name="Google Shape;2460;p66"/>
          <p:cNvSpPr/>
          <p:nvPr/>
        </p:nvSpPr>
        <p:spPr>
          <a:xfrm>
            <a:off x="5171725" y="1786600"/>
            <a:ext cx="343800" cy="61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1" name="Google Shape;2461;p66"/>
          <p:cNvSpPr/>
          <p:nvPr/>
        </p:nvSpPr>
        <p:spPr>
          <a:xfrm>
            <a:off x="5705125" y="2223300"/>
            <a:ext cx="2935200" cy="61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2" name="Google Shape;2462;p66"/>
          <p:cNvSpPr/>
          <p:nvPr/>
        </p:nvSpPr>
        <p:spPr>
          <a:xfrm>
            <a:off x="1897950" y="3293575"/>
            <a:ext cx="4741200" cy="147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50" rotWithShape="0" algn="bl" dir="5400000" dist="38100">
              <a:srgbClr val="000000">
                <a:alpha val="9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</p:txBody>
      </p:sp>
      <p:sp>
        <p:nvSpPr>
          <p:cNvPr id="2463" name="Google Shape;2463;p66"/>
          <p:cNvSpPr txBox="1"/>
          <p:nvPr/>
        </p:nvSpPr>
        <p:spPr>
          <a:xfrm>
            <a:off x="2081400" y="3293575"/>
            <a:ext cx="47412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Equipped with this understanding of ideal probabilities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And the prune, count, and rank principles of CL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can see the intuition for our theorem (exact error finding with noisy probs)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7" name="Shape 2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8" name="Google Shape;2468;p6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Theorem Intuition</a:t>
            </a:r>
            <a:endParaRPr/>
          </a:p>
        </p:txBody>
      </p:sp>
      <p:sp>
        <p:nvSpPr>
          <p:cNvPr id="2469" name="Google Shape;2469;p67"/>
          <p:cNvSpPr txBox="1"/>
          <p:nvPr>
            <p:ph idx="1" type="body"/>
          </p:nvPr>
        </p:nvSpPr>
        <p:spPr>
          <a:xfrm>
            <a:off x="164425" y="2342450"/>
            <a:ext cx="8520600" cy="16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model can be up to (0.9 - 0.6) / 0.9 = 33% wrong in its estimate of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And      will be correctly counted. </a:t>
            </a:r>
            <a:endParaRPr/>
          </a:p>
        </p:txBody>
      </p:sp>
      <p:sp>
        <p:nvSpPr>
          <p:cNvPr id="2470" name="Google Shape;2470;p6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471" name="Google Shape;2471;p67"/>
          <p:cNvGrpSpPr/>
          <p:nvPr/>
        </p:nvGrpSpPr>
        <p:grpSpPr>
          <a:xfrm>
            <a:off x="833275" y="1356200"/>
            <a:ext cx="7272576" cy="672500"/>
            <a:chOff x="656875" y="1377350"/>
            <a:chExt cx="7272576" cy="672500"/>
          </a:xfrm>
        </p:grpSpPr>
        <p:pic>
          <p:nvPicPr>
            <p:cNvPr id="2472" name="Google Shape;2472;p6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6875" y="1463925"/>
              <a:ext cx="7272576" cy="585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3" name="Google Shape;2473;p67"/>
            <p:cNvSpPr/>
            <p:nvPr/>
          </p:nvSpPr>
          <p:spPr>
            <a:xfrm>
              <a:off x="1065400" y="1377350"/>
              <a:ext cx="987900" cy="393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474" name="Google Shape;2474;p67"/>
          <p:cNvPicPr preferRelativeResize="0"/>
          <p:nvPr/>
        </p:nvPicPr>
        <p:blipFill rotWithShape="1">
          <a:blip r:embed="rId4">
            <a:alphaModFix/>
          </a:blip>
          <a:srcRect b="0" l="62658" r="0" t="0"/>
          <a:stretch/>
        </p:blipFill>
        <p:spPr>
          <a:xfrm>
            <a:off x="7485950" y="1563050"/>
            <a:ext cx="402825" cy="465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75" name="Google Shape;2475;p67"/>
          <p:cNvGrpSpPr/>
          <p:nvPr/>
        </p:nvGrpSpPr>
        <p:grpSpPr>
          <a:xfrm>
            <a:off x="4854200" y="1105675"/>
            <a:ext cx="3000000" cy="461700"/>
            <a:chOff x="4854200" y="1105675"/>
            <a:chExt cx="3000000" cy="461700"/>
          </a:xfrm>
        </p:grpSpPr>
        <p:sp>
          <p:nvSpPr>
            <p:cNvPr id="2476" name="Google Shape;2476;p67"/>
            <p:cNvSpPr txBox="1"/>
            <p:nvPr/>
          </p:nvSpPr>
          <p:spPr>
            <a:xfrm>
              <a:off x="4854200" y="1105675"/>
              <a:ext cx="3000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800">
                  <a:solidFill>
                    <a:srgbClr val="222222"/>
                  </a:solidFill>
                </a:rPr>
                <a:t>Let “ideal”      = 0.9. </a:t>
              </a:r>
              <a:endParaRPr/>
            </a:p>
          </p:txBody>
        </p:sp>
        <p:pic>
          <p:nvPicPr>
            <p:cNvPr id="2477" name="Google Shape;2477;p6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018425" y="1176637"/>
              <a:ext cx="210250" cy="3197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78" name="Google Shape;2478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1225" y="2411861"/>
            <a:ext cx="210250" cy="31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9" name="Google Shape;2479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500" y="3001850"/>
            <a:ext cx="239175" cy="22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80" name="Google Shape;2480;p67"/>
          <p:cNvSpPr/>
          <p:nvPr/>
        </p:nvSpPr>
        <p:spPr>
          <a:xfrm>
            <a:off x="1897950" y="3293575"/>
            <a:ext cx="4741200" cy="147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50" rotWithShape="0" algn="bl" dir="5400000" dist="38100">
              <a:srgbClr val="000000">
                <a:alpha val="9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</p:txBody>
      </p:sp>
      <p:sp>
        <p:nvSpPr>
          <p:cNvPr id="2481" name="Google Shape;2481;p67"/>
          <p:cNvSpPr txBox="1"/>
          <p:nvPr/>
        </p:nvSpPr>
        <p:spPr>
          <a:xfrm>
            <a:off x="1975575" y="3401275"/>
            <a:ext cx="4572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Does this result still hold for systematic miscalibration (common in neural networks)?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</a:rPr>
              <a:t>Guo, Pleiss, Sun, &amp; Weinberger (2017) “On Calibration of Modern Neural Networks.” ICML</a:t>
            </a:r>
            <a:endParaRPr sz="1200">
              <a:solidFill>
                <a:srgbClr val="073763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5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p6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Final Intuition: Robustness to miscalibration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7" name="Google Shape;2487;p68"/>
          <p:cNvSpPr txBox="1"/>
          <p:nvPr>
            <p:ph idx="1" type="body"/>
          </p:nvPr>
        </p:nvSpPr>
        <p:spPr>
          <a:xfrm>
            <a:off x="93076" y="2132775"/>
            <a:ext cx="8994600" cy="4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But neural networks have been shown (Guo et al., 2017) to be over-confident for some classes:</a:t>
            </a:r>
            <a:endParaRPr sz="1600"/>
          </a:p>
        </p:txBody>
      </p:sp>
      <p:sp>
        <p:nvSpPr>
          <p:cNvPr id="2488" name="Google Shape;2488;p6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89" name="Google Shape;2489;p68"/>
          <p:cNvPicPr preferRelativeResize="0"/>
          <p:nvPr/>
        </p:nvPicPr>
        <p:blipFill rotWithShape="1">
          <a:blip r:embed="rId3">
            <a:alphaModFix/>
          </a:blip>
          <a:srcRect b="56150" l="24585" r="26332" t="22731"/>
          <a:stretch/>
        </p:blipFill>
        <p:spPr>
          <a:xfrm>
            <a:off x="2484388" y="889100"/>
            <a:ext cx="3737973" cy="129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0" name="Google Shape;2490;p68"/>
          <p:cNvPicPr preferRelativeResize="0"/>
          <p:nvPr/>
        </p:nvPicPr>
        <p:blipFill rotWithShape="1">
          <a:blip r:embed="rId3">
            <a:alphaModFix/>
          </a:blip>
          <a:srcRect b="34663" l="27474" r="29928" t="49685"/>
          <a:stretch/>
        </p:blipFill>
        <p:spPr>
          <a:xfrm>
            <a:off x="2949938" y="2611275"/>
            <a:ext cx="3244123" cy="95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1" name="Google Shape;2491;p68"/>
          <p:cNvPicPr preferRelativeResize="0"/>
          <p:nvPr/>
        </p:nvPicPr>
        <p:blipFill rotWithShape="1">
          <a:blip r:embed="rId3">
            <a:alphaModFix/>
          </a:blip>
          <a:srcRect b="13307" l="19388" r="22353" t="71040"/>
          <a:stretch/>
        </p:blipFill>
        <p:spPr>
          <a:xfrm>
            <a:off x="2429725" y="3712375"/>
            <a:ext cx="4436950" cy="957274"/>
          </a:xfrm>
          <a:prstGeom prst="rect">
            <a:avLst/>
          </a:prstGeom>
          <a:noFill/>
          <a:ln>
            <a:noFill/>
          </a:ln>
        </p:spPr>
      </p:pic>
      <p:sp>
        <p:nvSpPr>
          <p:cNvPr id="2492" name="Google Shape;2492;p68"/>
          <p:cNvSpPr txBox="1"/>
          <p:nvPr>
            <p:ph idx="1" type="body"/>
          </p:nvPr>
        </p:nvSpPr>
        <p:spPr>
          <a:xfrm>
            <a:off x="93063" y="3442338"/>
            <a:ext cx="8520600" cy="4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What happens to              ? </a:t>
            </a:r>
            <a:endParaRPr sz="1600"/>
          </a:p>
        </p:txBody>
      </p:sp>
      <p:pic>
        <p:nvPicPr>
          <p:cNvPr id="2493" name="Google Shape;2493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0212" y="3475325"/>
            <a:ext cx="759775" cy="31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4" name="Google Shape;2494;p68"/>
          <p:cNvSpPr txBox="1"/>
          <p:nvPr/>
        </p:nvSpPr>
        <p:spPr>
          <a:xfrm>
            <a:off x="4337725" y="4269450"/>
            <a:ext cx="353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→ is unchanged - still exactly finds errors</a:t>
            </a:r>
            <a:endParaRPr>
              <a:solidFill>
                <a:srgbClr val="FF0000"/>
              </a:solidFill>
            </a:endParaRPr>
          </a:p>
        </p:txBody>
      </p:sp>
      <p:grpSp>
        <p:nvGrpSpPr>
          <p:cNvPr id="2495" name="Google Shape;2495;p68"/>
          <p:cNvGrpSpPr/>
          <p:nvPr/>
        </p:nvGrpSpPr>
        <p:grpSpPr>
          <a:xfrm>
            <a:off x="814850" y="1101625"/>
            <a:ext cx="2135100" cy="896000"/>
            <a:chOff x="814850" y="1101625"/>
            <a:chExt cx="2135100" cy="896000"/>
          </a:xfrm>
        </p:grpSpPr>
        <p:sp>
          <p:nvSpPr>
            <p:cNvPr id="2496" name="Google Shape;2496;p68"/>
            <p:cNvSpPr txBox="1"/>
            <p:nvPr/>
          </p:nvSpPr>
          <p:spPr>
            <a:xfrm>
              <a:off x="814850" y="1166325"/>
              <a:ext cx="21351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Exactly finds label errors for “ideal” probabilities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(Ch. 2, Thm 1, in thesis) </a:t>
              </a:r>
              <a:endParaRPr/>
            </a:p>
          </p:txBody>
        </p:sp>
        <p:cxnSp>
          <p:nvCxnSpPr>
            <p:cNvPr id="2497" name="Google Shape;2497;p68"/>
            <p:cNvCxnSpPr/>
            <p:nvPr/>
          </p:nvCxnSpPr>
          <p:spPr>
            <a:xfrm flipH="1">
              <a:off x="2081775" y="1101625"/>
              <a:ext cx="402600" cy="1671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2498" name="Google Shape;2498;p68"/>
          <p:cNvSpPr/>
          <p:nvPr/>
        </p:nvSpPr>
        <p:spPr>
          <a:xfrm>
            <a:off x="4642550" y="2706525"/>
            <a:ext cx="1551600" cy="313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9" name="Google Shape;2499;p68"/>
          <p:cNvSpPr/>
          <p:nvPr/>
        </p:nvSpPr>
        <p:spPr>
          <a:xfrm>
            <a:off x="4550850" y="1606500"/>
            <a:ext cx="1107600" cy="293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00" name="Google Shape;2500;p68"/>
          <p:cNvCxnSpPr>
            <a:stCxn id="2499" idx="2"/>
            <a:endCxn id="2498" idx="0"/>
          </p:cNvCxnSpPr>
          <p:nvPr/>
        </p:nvCxnSpPr>
        <p:spPr>
          <a:xfrm>
            <a:off x="5104650" y="1899600"/>
            <a:ext cx="313800" cy="807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01" name="Google Shape;2501;p68"/>
          <p:cNvSpPr/>
          <p:nvPr/>
        </p:nvSpPr>
        <p:spPr>
          <a:xfrm>
            <a:off x="3496725" y="3209450"/>
            <a:ext cx="531900" cy="293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2" name="Google Shape;2502;p68"/>
          <p:cNvSpPr/>
          <p:nvPr/>
        </p:nvSpPr>
        <p:spPr>
          <a:xfrm>
            <a:off x="6194050" y="3772450"/>
            <a:ext cx="531900" cy="293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03" name="Google Shape;2503;p68"/>
          <p:cNvCxnSpPr>
            <a:stCxn id="2501" idx="3"/>
            <a:endCxn id="2502" idx="0"/>
          </p:cNvCxnSpPr>
          <p:nvPr/>
        </p:nvCxnSpPr>
        <p:spPr>
          <a:xfrm>
            <a:off x="4028625" y="3356000"/>
            <a:ext cx="2431500" cy="416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504" name="Google Shape;2504;p68"/>
          <p:cNvGrpSpPr/>
          <p:nvPr/>
        </p:nvGrpSpPr>
        <p:grpSpPr>
          <a:xfrm>
            <a:off x="5805375" y="3725325"/>
            <a:ext cx="946800" cy="352800"/>
            <a:chOff x="5805375" y="3725325"/>
            <a:chExt cx="946800" cy="352800"/>
          </a:xfrm>
        </p:grpSpPr>
        <p:cxnSp>
          <p:nvCxnSpPr>
            <p:cNvPr id="2505" name="Google Shape;2505;p68"/>
            <p:cNvCxnSpPr/>
            <p:nvPr/>
          </p:nvCxnSpPr>
          <p:spPr>
            <a:xfrm flipH="1">
              <a:off x="6491175" y="3725325"/>
              <a:ext cx="261000" cy="3528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06" name="Google Shape;2506;p68"/>
            <p:cNvCxnSpPr/>
            <p:nvPr/>
          </p:nvCxnSpPr>
          <p:spPr>
            <a:xfrm flipH="1">
              <a:off x="5805375" y="3725325"/>
              <a:ext cx="261000" cy="3528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507" name="Google Shape;2507;p68"/>
          <p:cNvSpPr/>
          <p:nvPr/>
        </p:nvSpPr>
        <p:spPr>
          <a:xfrm>
            <a:off x="3541900" y="870625"/>
            <a:ext cx="2702100" cy="313200"/>
          </a:xfrm>
          <a:prstGeom prst="rect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8" name="Google Shape;2508;p68"/>
          <p:cNvSpPr/>
          <p:nvPr/>
        </p:nvSpPr>
        <p:spPr>
          <a:xfrm>
            <a:off x="3440300" y="4065550"/>
            <a:ext cx="2702100" cy="313200"/>
          </a:xfrm>
          <a:prstGeom prst="rect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9" name="Google Shape;2509;p68"/>
          <p:cNvSpPr/>
          <p:nvPr/>
        </p:nvSpPr>
        <p:spPr>
          <a:xfrm>
            <a:off x="3282225" y="4044490"/>
            <a:ext cx="2898600" cy="65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400"/>
                                        <p:tgtEl>
                                          <p:spTgt spid="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3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69"/>
          <p:cNvSpPr txBox="1"/>
          <p:nvPr>
            <p:ph type="title"/>
          </p:nvPr>
        </p:nvSpPr>
        <p:spPr>
          <a:xfrm>
            <a:off x="237650" y="203175"/>
            <a:ext cx="87723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Enough intuition, let’s see some results</a:t>
            </a:r>
            <a:endParaRPr/>
          </a:p>
        </p:txBody>
      </p:sp>
      <p:sp>
        <p:nvSpPr>
          <p:cNvPr id="2515" name="Google Shape;2515;p69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First we’ll look at examples for dataset curation in ImageNet.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Then we’ll look at CL with various distributions/models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Then we’ll look at failure modes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Finally, we’re ready for part 3: “label errors”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516" name="Google Shape;2516;p6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17" name="Google Shape;2517;p69"/>
          <p:cNvSpPr/>
          <p:nvPr/>
        </p:nvSpPr>
        <p:spPr>
          <a:xfrm>
            <a:off x="5323000" y="1930725"/>
            <a:ext cx="3549000" cy="280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18" name="Google Shape;2518;p69"/>
          <p:cNvGrpSpPr/>
          <p:nvPr/>
        </p:nvGrpSpPr>
        <p:grpSpPr>
          <a:xfrm>
            <a:off x="5325128" y="2035375"/>
            <a:ext cx="3287497" cy="2555100"/>
            <a:chOff x="5325128" y="2035375"/>
            <a:chExt cx="3287497" cy="2555100"/>
          </a:xfrm>
        </p:grpSpPr>
        <p:sp>
          <p:nvSpPr>
            <p:cNvPr id="2519" name="Google Shape;2519;p69"/>
            <p:cNvSpPr txBox="1"/>
            <p:nvPr/>
          </p:nvSpPr>
          <p:spPr>
            <a:xfrm>
              <a:off x="5442400" y="2035375"/>
              <a:ext cx="3161400" cy="255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Organization for this part of the talk: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rabicPeriod"/>
              </a:pPr>
              <a:r>
                <a:rPr lang="en"/>
                <a:t>What is confident learning?</a:t>
              </a:r>
              <a:endParaRPr/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rabicPeriod"/>
              </a:pPr>
              <a:r>
                <a:rPr lang="en"/>
                <a:t>Situate confident learning</a:t>
              </a:r>
              <a:endParaRPr/>
            </a:p>
            <a:p>
              <a:pPr indent="-317500" lvl="1" marL="9144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lphaLcPeriod"/>
              </a:pPr>
              <a:r>
                <a:rPr lang="en"/>
                <a:t>Noise + related work</a:t>
              </a:r>
              <a:endParaRPr/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rabicPeriod"/>
              </a:pPr>
              <a:r>
                <a:rPr lang="en"/>
                <a:t>How does CL work? (methods)</a:t>
              </a:r>
              <a:endParaRPr/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rabicPeriod"/>
              </a:pPr>
              <a:r>
                <a:rPr lang="en"/>
                <a:t>Comparison with other methods</a:t>
              </a:r>
              <a:endParaRPr/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rabicPeriod"/>
              </a:pPr>
              <a:r>
                <a:rPr lang="en"/>
                <a:t>Why does CL work? (theory)</a:t>
              </a:r>
              <a:endParaRPr/>
            </a:p>
            <a:p>
              <a:pPr indent="-317500" lvl="1" marL="9144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lphaLcPeriod"/>
              </a:pPr>
              <a:r>
                <a:rPr lang="en"/>
                <a:t>Intuitions</a:t>
              </a:r>
              <a:endParaRPr/>
            </a:p>
            <a:p>
              <a:pPr indent="-317500" lvl="1" marL="9144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lphaLcPeriod"/>
              </a:pPr>
              <a:r>
                <a:rPr lang="en"/>
                <a:t>Principles</a:t>
              </a:r>
              <a:endParaRPr/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rabicPeriod"/>
              </a:pPr>
              <a:r>
                <a:rPr lang="en"/>
                <a:t>Label errors on ML benchmarks</a:t>
              </a:r>
              <a:endParaRPr/>
            </a:p>
          </p:txBody>
        </p:sp>
        <p:sp>
          <p:nvSpPr>
            <p:cNvPr id="2520" name="Google Shape;2520;p69"/>
            <p:cNvSpPr txBox="1"/>
            <p:nvPr/>
          </p:nvSpPr>
          <p:spPr>
            <a:xfrm>
              <a:off x="5325128" y="2966397"/>
              <a:ext cx="237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✓</a:t>
              </a:r>
              <a:endParaRPr sz="2000">
                <a:solidFill>
                  <a:schemeClr val="dk1"/>
                </a:solidFill>
              </a:endParaRPr>
            </a:p>
          </p:txBody>
        </p:sp>
        <p:sp>
          <p:nvSpPr>
            <p:cNvPr id="2521" name="Google Shape;2521;p69"/>
            <p:cNvSpPr txBox="1"/>
            <p:nvPr/>
          </p:nvSpPr>
          <p:spPr>
            <a:xfrm>
              <a:off x="5325128" y="2557645"/>
              <a:ext cx="237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✓</a:t>
              </a:r>
              <a:endParaRPr sz="2000">
                <a:solidFill>
                  <a:schemeClr val="dk1"/>
                </a:solidFill>
              </a:endParaRPr>
            </a:p>
          </p:txBody>
        </p:sp>
        <p:sp>
          <p:nvSpPr>
            <p:cNvPr id="2522" name="Google Shape;2522;p69"/>
            <p:cNvSpPr txBox="1"/>
            <p:nvPr/>
          </p:nvSpPr>
          <p:spPr>
            <a:xfrm>
              <a:off x="5325128" y="2329045"/>
              <a:ext cx="237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✓</a:t>
              </a:r>
              <a:endParaRPr sz="2000">
                <a:solidFill>
                  <a:schemeClr val="dk1"/>
                </a:solidFill>
              </a:endParaRPr>
            </a:p>
          </p:txBody>
        </p:sp>
        <p:sp>
          <p:nvSpPr>
            <p:cNvPr id="2523" name="Google Shape;2523;p69"/>
            <p:cNvSpPr/>
            <p:nvPr/>
          </p:nvSpPr>
          <p:spPr>
            <a:xfrm>
              <a:off x="5439525" y="4252697"/>
              <a:ext cx="3173100" cy="222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4" name="Google Shape;2524;p69"/>
            <p:cNvSpPr txBox="1"/>
            <p:nvPr/>
          </p:nvSpPr>
          <p:spPr>
            <a:xfrm>
              <a:off x="5325128" y="3194997"/>
              <a:ext cx="237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✓</a:t>
              </a:r>
              <a:endParaRPr sz="2000">
                <a:solidFill>
                  <a:schemeClr val="dk1"/>
                </a:solidFill>
              </a:endParaRPr>
            </a:p>
          </p:txBody>
        </p:sp>
        <p:sp>
          <p:nvSpPr>
            <p:cNvPr id="2525" name="Google Shape;2525;p69"/>
            <p:cNvSpPr txBox="1"/>
            <p:nvPr/>
          </p:nvSpPr>
          <p:spPr>
            <a:xfrm>
              <a:off x="5325128" y="3423597"/>
              <a:ext cx="237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✓</a:t>
              </a:r>
              <a:endParaRPr sz="20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1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9" name="Shape 2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" name="Google Shape;2530;p7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 is model-agnostic</a:t>
            </a:r>
            <a:endParaRPr/>
          </a:p>
        </p:txBody>
      </p:sp>
      <p:sp>
        <p:nvSpPr>
          <p:cNvPr id="2531" name="Google Shape;2531;p70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532" name="Google Shape;2532;p7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33" name="Google Shape;253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475" y="815476"/>
            <a:ext cx="8774124" cy="393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4" name="Google Shape;2534;p70"/>
          <p:cNvSpPr/>
          <p:nvPr/>
        </p:nvSpPr>
        <p:spPr>
          <a:xfrm>
            <a:off x="1444800" y="996225"/>
            <a:ext cx="7530000" cy="3666600"/>
          </a:xfrm>
          <a:prstGeom prst="rect">
            <a:avLst/>
          </a:prstGeom>
          <a:solidFill>
            <a:srgbClr val="FFFFFF">
              <a:alpha val="9274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9 different types of models x 4 types of distributions</a:t>
            </a:r>
            <a:endParaRPr sz="18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each of case, CL increases accuracy</a:t>
            </a:r>
            <a:endParaRPr sz="1800"/>
          </a:p>
          <a:p>
            <a:pPr indent="-342900" lvl="0" marL="18288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compared with learning with the</a:t>
            </a:r>
            <a:br>
              <a:rPr lang="en" sz="1800"/>
            </a:br>
            <a:r>
              <a:rPr lang="en" sz="1800"/>
              <a:t>given noisy (class-conditional) labels.</a:t>
            </a:r>
            <a:endParaRPr sz="1800"/>
          </a:p>
        </p:txBody>
      </p:sp>
      <p:sp>
        <p:nvSpPr>
          <p:cNvPr id="2535" name="Google Shape;2535;p70"/>
          <p:cNvSpPr/>
          <p:nvPr/>
        </p:nvSpPr>
        <p:spPr>
          <a:xfrm>
            <a:off x="444500" y="867825"/>
            <a:ext cx="952500" cy="10020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6" name="Google Shape;2536;p70"/>
          <p:cNvSpPr/>
          <p:nvPr/>
        </p:nvSpPr>
        <p:spPr>
          <a:xfrm>
            <a:off x="444500" y="1869825"/>
            <a:ext cx="952500" cy="9171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7" name="Google Shape;2537;p70"/>
          <p:cNvSpPr/>
          <p:nvPr/>
        </p:nvSpPr>
        <p:spPr>
          <a:xfrm>
            <a:off x="444500" y="2816550"/>
            <a:ext cx="952500" cy="9171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8" name="Google Shape;2538;p70"/>
          <p:cNvSpPr/>
          <p:nvPr/>
        </p:nvSpPr>
        <p:spPr>
          <a:xfrm>
            <a:off x="444500" y="3763275"/>
            <a:ext cx="952500" cy="9171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9" name="Google Shape;2539;p70"/>
          <p:cNvSpPr/>
          <p:nvPr/>
        </p:nvSpPr>
        <p:spPr>
          <a:xfrm>
            <a:off x="1544763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0" name="Google Shape;2540;p70"/>
          <p:cNvSpPr/>
          <p:nvPr/>
        </p:nvSpPr>
        <p:spPr>
          <a:xfrm>
            <a:off x="2409788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1" name="Google Shape;2541;p70"/>
          <p:cNvSpPr/>
          <p:nvPr/>
        </p:nvSpPr>
        <p:spPr>
          <a:xfrm>
            <a:off x="3274813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2" name="Google Shape;2542;p70"/>
          <p:cNvSpPr/>
          <p:nvPr/>
        </p:nvSpPr>
        <p:spPr>
          <a:xfrm>
            <a:off x="4097488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3" name="Google Shape;2543;p70"/>
          <p:cNvSpPr/>
          <p:nvPr/>
        </p:nvSpPr>
        <p:spPr>
          <a:xfrm>
            <a:off x="4920163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4" name="Google Shape;2544;p70"/>
          <p:cNvSpPr/>
          <p:nvPr/>
        </p:nvSpPr>
        <p:spPr>
          <a:xfrm>
            <a:off x="5785188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5" name="Google Shape;2545;p70"/>
          <p:cNvSpPr/>
          <p:nvPr/>
        </p:nvSpPr>
        <p:spPr>
          <a:xfrm>
            <a:off x="6650213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6" name="Google Shape;2546;p70"/>
          <p:cNvSpPr/>
          <p:nvPr/>
        </p:nvSpPr>
        <p:spPr>
          <a:xfrm>
            <a:off x="7515238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7" name="Google Shape;2547;p70"/>
          <p:cNvSpPr/>
          <p:nvPr/>
        </p:nvSpPr>
        <p:spPr>
          <a:xfrm>
            <a:off x="8296000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8" name="Google Shape;2548;p70"/>
          <p:cNvSpPr/>
          <p:nvPr/>
        </p:nvSpPr>
        <p:spPr>
          <a:xfrm>
            <a:off x="2326725" y="2685525"/>
            <a:ext cx="4178400" cy="288000"/>
          </a:xfrm>
          <a:prstGeom prst="roundRect">
            <a:avLst>
              <a:gd fmla="val 0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2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552" name="Shape 2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3" name="Google Shape;2553;p7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Failure Modes (when does CL fail?)</a:t>
            </a:r>
            <a:endParaRPr/>
          </a:p>
        </p:txBody>
      </p:sp>
      <p:sp>
        <p:nvSpPr>
          <p:cNvPr id="2554" name="Google Shape;2554;p7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55" name="Google Shape;2555;p71"/>
          <p:cNvSpPr txBox="1"/>
          <p:nvPr>
            <p:ph idx="1" type="body"/>
          </p:nvPr>
        </p:nvSpPr>
        <p:spPr>
          <a:xfrm>
            <a:off x="164425" y="934775"/>
            <a:ext cx="8520600" cy="24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the error in                exceeds the threshold margins.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When might this happen?</a:t>
            </a:r>
            <a:endParaRPr/>
          </a:p>
        </p:txBody>
      </p:sp>
      <p:pic>
        <p:nvPicPr>
          <p:cNvPr id="2556" name="Google Shape;255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7350" y="1071275"/>
            <a:ext cx="861250" cy="208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57" name="Google Shape;2557;p71"/>
          <p:cNvGrpSpPr/>
          <p:nvPr/>
        </p:nvGrpSpPr>
        <p:grpSpPr>
          <a:xfrm>
            <a:off x="304350" y="2003150"/>
            <a:ext cx="2781051" cy="2200276"/>
            <a:chOff x="304350" y="2003150"/>
            <a:chExt cx="2781051" cy="2200276"/>
          </a:xfrm>
        </p:grpSpPr>
        <p:pic>
          <p:nvPicPr>
            <p:cNvPr id="2558" name="Google Shape;2558;p7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4350" y="2003150"/>
              <a:ext cx="1278800" cy="2200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9" name="Google Shape;2559;p7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83150" y="2018345"/>
              <a:ext cx="1502251" cy="2167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60" name="Google Shape;2560;p71"/>
          <p:cNvSpPr txBox="1"/>
          <p:nvPr/>
        </p:nvSpPr>
        <p:spPr>
          <a:xfrm>
            <a:off x="479100" y="42034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222222"/>
                </a:solidFill>
              </a:rPr>
              <a:t>(really) hard examples</a:t>
            </a:r>
            <a:endParaRPr/>
          </a:p>
        </p:txBody>
      </p:sp>
      <p:grpSp>
        <p:nvGrpSpPr>
          <p:cNvPr id="2561" name="Google Shape;2561;p71"/>
          <p:cNvGrpSpPr/>
          <p:nvPr/>
        </p:nvGrpSpPr>
        <p:grpSpPr>
          <a:xfrm>
            <a:off x="3653400" y="2003150"/>
            <a:ext cx="2142000" cy="2144150"/>
            <a:chOff x="3653400" y="2003150"/>
            <a:chExt cx="2142000" cy="2144150"/>
          </a:xfrm>
        </p:grpSpPr>
        <p:pic>
          <p:nvPicPr>
            <p:cNvPr id="2562" name="Google Shape;2562;p7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742862" y="2003150"/>
              <a:ext cx="1668526" cy="1674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3" name="Google Shape;2563;p71"/>
            <p:cNvSpPr txBox="1"/>
            <p:nvPr/>
          </p:nvSpPr>
          <p:spPr>
            <a:xfrm>
              <a:off x="3653400" y="3631600"/>
              <a:ext cx="2142000" cy="5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222222"/>
                  </a:solidFill>
                </a:rPr>
                <a:t>Acc. of CL-based methods for 70% noise for various settings.</a:t>
              </a:r>
              <a:endParaRPr sz="1000">
                <a:solidFill>
                  <a:srgbClr val="222222"/>
                </a:solidFill>
              </a:endParaRPr>
            </a:p>
          </p:txBody>
        </p:sp>
      </p:grpSp>
      <p:sp>
        <p:nvSpPr>
          <p:cNvPr id="2564" name="Google Shape;2564;p71"/>
          <p:cNvSpPr txBox="1"/>
          <p:nvPr/>
        </p:nvSpPr>
        <p:spPr>
          <a:xfrm>
            <a:off x="3410950" y="4203425"/>
            <a:ext cx="2606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222222"/>
                </a:solidFill>
              </a:rPr>
              <a:t>too much (70+%) noise</a:t>
            </a:r>
            <a:endParaRPr/>
          </a:p>
        </p:txBody>
      </p:sp>
      <p:sp>
        <p:nvSpPr>
          <p:cNvPr id="2565" name="Google Shape;2565;p71"/>
          <p:cNvSpPr txBox="1"/>
          <p:nvPr/>
        </p:nvSpPr>
        <p:spPr>
          <a:xfrm>
            <a:off x="6701000" y="4203425"/>
            <a:ext cx="221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222222"/>
                </a:solidFill>
              </a:rPr>
              <a:t>inappropriate model</a:t>
            </a:r>
            <a:endParaRPr/>
          </a:p>
        </p:txBody>
      </p:sp>
      <p:grpSp>
        <p:nvGrpSpPr>
          <p:cNvPr id="2566" name="Google Shape;2566;p71"/>
          <p:cNvGrpSpPr/>
          <p:nvPr/>
        </p:nvGrpSpPr>
        <p:grpSpPr>
          <a:xfrm>
            <a:off x="6654700" y="2018350"/>
            <a:ext cx="2030326" cy="2084299"/>
            <a:chOff x="6654700" y="2018350"/>
            <a:chExt cx="2030326" cy="2084299"/>
          </a:xfrm>
        </p:grpSpPr>
        <p:pic>
          <p:nvPicPr>
            <p:cNvPr id="2567" name="Google Shape;2567;p7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654700" y="2018350"/>
              <a:ext cx="2030326" cy="2084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8" name="Google Shape;2568;p71"/>
            <p:cNvSpPr/>
            <p:nvPr/>
          </p:nvSpPr>
          <p:spPr>
            <a:xfrm>
              <a:off x="6935600" y="3654400"/>
              <a:ext cx="266700" cy="1290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8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76" y="0"/>
            <a:ext cx="897264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/>
          <p:nvPr/>
        </p:nvSpPr>
        <p:spPr>
          <a:xfrm>
            <a:off x="848400" y="2671512"/>
            <a:ext cx="7193700" cy="1201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8"/>
          <p:cNvSpPr txBox="1"/>
          <p:nvPr/>
        </p:nvSpPr>
        <p:spPr>
          <a:xfrm>
            <a:off x="164425" y="2298175"/>
            <a:ext cx="277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Potentially out of distribution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85675" y="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Examples from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https://labelerrors.com/</a:t>
            </a:r>
            <a:r>
              <a:rPr b="1" lang="en" sz="1000">
                <a:solidFill>
                  <a:schemeClr val="dk1"/>
                </a:solidFill>
              </a:rPr>
              <a:t> </a:t>
            </a:r>
            <a:endParaRPr b="1" sz="10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2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3" name="Google Shape;2573;p72"/>
          <p:cNvGrpSpPr/>
          <p:nvPr/>
        </p:nvGrpSpPr>
        <p:grpSpPr>
          <a:xfrm>
            <a:off x="1683551" y="1269837"/>
            <a:ext cx="1618225" cy="2620203"/>
            <a:chOff x="1583150" y="2018345"/>
            <a:chExt cx="1502251" cy="2432420"/>
          </a:xfrm>
        </p:grpSpPr>
        <p:sp>
          <p:nvSpPr>
            <p:cNvPr id="2574" name="Google Shape;2574;p72"/>
            <p:cNvSpPr txBox="1"/>
            <p:nvPr/>
          </p:nvSpPr>
          <p:spPr>
            <a:xfrm>
              <a:off x="2086453" y="4107865"/>
              <a:ext cx="371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(b) </a:t>
              </a:r>
              <a:endParaRPr sz="1200"/>
            </a:p>
          </p:txBody>
        </p:sp>
        <p:pic>
          <p:nvPicPr>
            <p:cNvPr id="2575" name="Google Shape;2575;p7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83150" y="2018345"/>
              <a:ext cx="1502251" cy="21678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76" name="Google Shape;2576;p72"/>
          <p:cNvGrpSpPr/>
          <p:nvPr/>
        </p:nvGrpSpPr>
        <p:grpSpPr>
          <a:xfrm>
            <a:off x="306027" y="1253469"/>
            <a:ext cx="1377523" cy="2636571"/>
            <a:chOff x="304350" y="2003150"/>
            <a:chExt cx="1278800" cy="2447615"/>
          </a:xfrm>
        </p:grpSpPr>
        <p:sp>
          <p:nvSpPr>
            <p:cNvPr id="2577" name="Google Shape;2577;p72"/>
            <p:cNvSpPr txBox="1"/>
            <p:nvPr/>
          </p:nvSpPr>
          <p:spPr>
            <a:xfrm>
              <a:off x="646250" y="4107865"/>
              <a:ext cx="371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(a) </a:t>
              </a:r>
              <a:endParaRPr sz="1200"/>
            </a:p>
          </p:txBody>
        </p:sp>
        <p:pic>
          <p:nvPicPr>
            <p:cNvPr id="2578" name="Google Shape;2578;p7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4350" y="2003150"/>
              <a:ext cx="1278800" cy="22002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79" name="Google Shape;2579;p72"/>
          <p:cNvGrpSpPr/>
          <p:nvPr/>
        </p:nvGrpSpPr>
        <p:grpSpPr>
          <a:xfrm>
            <a:off x="4800213" y="1272773"/>
            <a:ext cx="1378115" cy="2617267"/>
            <a:chOff x="4476449" y="2021070"/>
            <a:chExt cx="1279349" cy="2429694"/>
          </a:xfrm>
        </p:grpSpPr>
        <p:pic>
          <p:nvPicPr>
            <p:cNvPr id="2580" name="Google Shape;2580;p7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476449" y="2021070"/>
              <a:ext cx="1279349" cy="21812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1" name="Google Shape;2581;p72"/>
            <p:cNvSpPr txBox="1"/>
            <p:nvPr/>
          </p:nvSpPr>
          <p:spPr>
            <a:xfrm>
              <a:off x="4936242" y="4107865"/>
              <a:ext cx="371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(d) </a:t>
              </a:r>
              <a:endParaRPr sz="1200"/>
            </a:p>
          </p:txBody>
        </p:sp>
      </p:grpSp>
      <p:grpSp>
        <p:nvGrpSpPr>
          <p:cNvPr id="2582" name="Google Shape;2582;p72"/>
          <p:cNvGrpSpPr/>
          <p:nvPr/>
        </p:nvGrpSpPr>
        <p:grpSpPr>
          <a:xfrm>
            <a:off x="6237040" y="1272778"/>
            <a:ext cx="1378116" cy="2617262"/>
            <a:chOff x="5810303" y="2021075"/>
            <a:chExt cx="1279350" cy="2429690"/>
          </a:xfrm>
        </p:grpSpPr>
        <p:pic>
          <p:nvPicPr>
            <p:cNvPr id="2583" name="Google Shape;2583;p7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810303" y="2021075"/>
              <a:ext cx="1279350" cy="21744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4" name="Google Shape;2584;p72"/>
            <p:cNvSpPr txBox="1"/>
            <p:nvPr/>
          </p:nvSpPr>
          <p:spPr>
            <a:xfrm>
              <a:off x="6300470" y="4107865"/>
              <a:ext cx="371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(e) </a:t>
              </a:r>
              <a:endParaRPr sz="1200"/>
            </a:p>
          </p:txBody>
        </p:sp>
      </p:grpSp>
      <p:grpSp>
        <p:nvGrpSpPr>
          <p:cNvPr id="2585" name="Google Shape;2585;p72"/>
          <p:cNvGrpSpPr/>
          <p:nvPr/>
        </p:nvGrpSpPr>
        <p:grpSpPr>
          <a:xfrm>
            <a:off x="7689617" y="1272778"/>
            <a:ext cx="1148349" cy="2617262"/>
            <a:chOff x="7158778" y="2021075"/>
            <a:chExt cx="1066050" cy="2429690"/>
          </a:xfrm>
        </p:grpSpPr>
        <p:pic>
          <p:nvPicPr>
            <p:cNvPr id="2586" name="Google Shape;2586;p7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158778" y="2021075"/>
              <a:ext cx="1066050" cy="2155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7" name="Google Shape;2587;p72"/>
            <p:cNvSpPr txBox="1"/>
            <p:nvPr/>
          </p:nvSpPr>
          <p:spPr>
            <a:xfrm>
              <a:off x="7520345" y="4107865"/>
              <a:ext cx="371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(f) </a:t>
              </a:r>
              <a:endParaRPr sz="1200"/>
            </a:p>
          </p:txBody>
        </p:sp>
      </p:grpSp>
      <p:grpSp>
        <p:nvGrpSpPr>
          <p:cNvPr id="2588" name="Google Shape;2588;p72"/>
          <p:cNvGrpSpPr/>
          <p:nvPr/>
        </p:nvGrpSpPr>
        <p:grpSpPr>
          <a:xfrm>
            <a:off x="3347421" y="1272778"/>
            <a:ext cx="1378116" cy="2617262"/>
            <a:chOff x="3127775" y="2021075"/>
            <a:chExt cx="1279350" cy="2429690"/>
          </a:xfrm>
        </p:grpSpPr>
        <p:sp>
          <p:nvSpPr>
            <p:cNvPr id="2589" name="Google Shape;2589;p72"/>
            <p:cNvSpPr txBox="1"/>
            <p:nvPr/>
          </p:nvSpPr>
          <p:spPr>
            <a:xfrm>
              <a:off x="3534253" y="4107865"/>
              <a:ext cx="371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(c) </a:t>
              </a:r>
              <a:endParaRPr sz="1200"/>
            </a:p>
          </p:txBody>
        </p:sp>
        <p:pic>
          <p:nvPicPr>
            <p:cNvPr id="2590" name="Google Shape;2590;p7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127775" y="2021075"/>
              <a:ext cx="1279350" cy="21784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91" name="Google Shape;2591;p7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 examples. Often there is no good ‘true’ label.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5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6" name="Google Shape;2596;p7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a break for questions</a:t>
            </a:r>
            <a:endParaRPr/>
          </a:p>
        </p:txBody>
      </p:sp>
      <p:sp>
        <p:nvSpPr>
          <p:cNvPr id="2597" name="Google Shape;2597;p73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598" name="Google Shape;2598;p7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2" name="Shape 2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3" name="Google Shape;2603;p7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3.4% of labels in popular ML test sets are erroneous</a:t>
            </a:r>
            <a:endParaRPr/>
          </a:p>
        </p:txBody>
      </p:sp>
      <p:sp>
        <p:nvSpPr>
          <p:cNvPr id="2604" name="Google Shape;2604;p7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05" name="Google Shape;2605;p74"/>
          <p:cNvPicPr preferRelativeResize="0"/>
          <p:nvPr/>
        </p:nvPicPr>
        <p:blipFill rotWithShape="1">
          <a:blip r:embed="rId3">
            <a:alphaModFix/>
          </a:blip>
          <a:srcRect b="9066" l="34730" r="0" t="0"/>
          <a:stretch/>
        </p:blipFill>
        <p:spPr>
          <a:xfrm>
            <a:off x="1727950" y="1232600"/>
            <a:ext cx="5968251" cy="25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6" name="Google Shape;2606;p74"/>
          <p:cNvPicPr preferRelativeResize="0"/>
          <p:nvPr/>
        </p:nvPicPr>
        <p:blipFill rotWithShape="1">
          <a:blip r:embed="rId3">
            <a:alphaModFix/>
          </a:blip>
          <a:srcRect b="10682" l="0" r="87453" t="0"/>
          <a:stretch/>
        </p:blipFill>
        <p:spPr>
          <a:xfrm>
            <a:off x="1676400" y="1232600"/>
            <a:ext cx="1147223" cy="2528375"/>
          </a:xfrm>
          <a:prstGeom prst="rect">
            <a:avLst/>
          </a:prstGeom>
          <a:noFill/>
          <a:ln>
            <a:noFill/>
          </a:ln>
        </p:spPr>
      </p:pic>
      <p:sp>
        <p:nvSpPr>
          <p:cNvPr id="2607" name="Google Shape;2607;p74"/>
          <p:cNvSpPr/>
          <p:nvPr/>
        </p:nvSpPr>
        <p:spPr>
          <a:xfrm>
            <a:off x="6941950" y="1444975"/>
            <a:ext cx="690900" cy="2316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8" name="Google Shape;2608;p74"/>
          <p:cNvSpPr txBox="1"/>
          <p:nvPr/>
        </p:nvSpPr>
        <p:spPr>
          <a:xfrm>
            <a:off x="833900" y="3455800"/>
            <a:ext cx="1147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</a:rPr>
              <a:t>Audio  → </a:t>
            </a:r>
            <a:endParaRPr sz="1300">
              <a:solidFill>
                <a:srgbClr val="FF0000"/>
              </a:solidFill>
            </a:endParaRPr>
          </a:p>
        </p:txBody>
      </p:sp>
      <p:sp>
        <p:nvSpPr>
          <p:cNvPr id="2609" name="Google Shape;2609;p74"/>
          <p:cNvSpPr txBox="1"/>
          <p:nvPr/>
        </p:nvSpPr>
        <p:spPr>
          <a:xfrm>
            <a:off x="833875" y="3066400"/>
            <a:ext cx="119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</a:rPr>
              <a:t>Text     → </a:t>
            </a:r>
            <a:endParaRPr sz="1300">
              <a:solidFill>
                <a:srgbClr val="FF0000"/>
              </a:solidFill>
            </a:endParaRPr>
          </a:p>
        </p:txBody>
      </p:sp>
      <p:sp>
        <p:nvSpPr>
          <p:cNvPr id="2610" name="Google Shape;2610;p74"/>
          <p:cNvSpPr txBox="1"/>
          <p:nvPr/>
        </p:nvSpPr>
        <p:spPr>
          <a:xfrm>
            <a:off x="833950" y="2137825"/>
            <a:ext cx="119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</a:rPr>
              <a:t>Images → </a:t>
            </a:r>
            <a:endParaRPr sz="1300">
              <a:solidFill>
                <a:srgbClr val="FF0000"/>
              </a:solidFill>
            </a:endParaRPr>
          </a:p>
        </p:txBody>
      </p:sp>
      <p:cxnSp>
        <p:nvCxnSpPr>
          <p:cNvPr id="2611" name="Google Shape;2611;p74"/>
          <p:cNvCxnSpPr>
            <a:endCxn id="2610" idx="0"/>
          </p:cNvCxnSpPr>
          <p:nvPr/>
        </p:nvCxnSpPr>
        <p:spPr>
          <a:xfrm flipH="1">
            <a:off x="1429600" y="1868425"/>
            <a:ext cx="353100" cy="2694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12" name="Google Shape;2612;p74"/>
          <p:cNvCxnSpPr>
            <a:endCxn id="2610" idx="2"/>
          </p:cNvCxnSpPr>
          <p:nvPr/>
        </p:nvCxnSpPr>
        <p:spPr>
          <a:xfrm rot="10800000">
            <a:off x="1429600" y="2522725"/>
            <a:ext cx="360300" cy="3462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13" name="Google Shape;2613;p74"/>
          <p:cNvCxnSpPr>
            <a:endCxn id="2609" idx="0"/>
          </p:cNvCxnSpPr>
          <p:nvPr/>
        </p:nvCxnSpPr>
        <p:spPr>
          <a:xfrm flipH="1">
            <a:off x="1429525" y="3025300"/>
            <a:ext cx="360300" cy="411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14" name="Google Shape;2614;p74"/>
          <p:cNvCxnSpPr>
            <a:stCxn id="2609" idx="2"/>
          </p:cNvCxnSpPr>
          <p:nvPr/>
        </p:nvCxnSpPr>
        <p:spPr>
          <a:xfrm flipH="1" rot="-5400000">
            <a:off x="1581925" y="3298900"/>
            <a:ext cx="48300" cy="3531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15" name="Google Shape;2615;p74"/>
          <p:cNvSpPr/>
          <p:nvPr/>
        </p:nvSpPr>
        <p:spPr>
          <a:xfrm>
            <a:off x="2862550" y="1490575"/>
            <a:ext cx="989400" cy="2316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16" name="Google Shape;2616;p74"/>
          <p:cNvGrpSpPr/>
          <p:nvPr/>
        </p:nvGrpSpPr>
        <p:grpSpPr>
          <a:xfrm>
            <a:off x="1897950" y="3994975"/>
            <a:ext cx="4741200" cy="776100"/>
            <a:chOff x="1897950" y="3994975"/>
            <a:chExt cx="4741200" cy="776100"/>
          </a:xfrm>
        </p:grpSpPr>
        <p:sp>
          <p:nvSpPr>
            <p:cNvPr id="2617" name="Google Shape;2617;p74"/>
            <p:cNvSpPr/>
            <p:nvPr/>
          </p:nvSpPr>
          <p:spPr>
            <a:xfrm>
              <a:off x="1897950" y="3994975"/>
              <a:ext cx="4741200" cy="776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50" rotWithShape="0" algn="bl" dir="5400000" dist="38100">
                <a:srgbClr val="000000">
                  <a:alpha val="9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  <p:sp>
          <p:nvSpPr>
            <p:cNvPr id="2618" name="Google Shape;2618;p74"/>
            <p:cNvSpPr txBox="1"/>
            <p:nvPr/>
          </p:nvSpPr>
          <p:spPr>
            <a:xfrm>
              <a:off x="1940300" y="4044475"/>
              <a:ext cx="45720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</a:rPr>
                <a:t>There are pervasive label errors in test sets, but what are the implications for ML?</a:t>
              </a:r>
              <a:endParaRPr sz="1200">
                <a:solidFill>
                  <a:srgbClr val="073763"/>
                </a:solidFill>
              </a:endParaRPr>
            </a:p>
          </p:txBody>
        </p:sp>
      </p:grpSp>
      <p:sp>
        <p:nvSpPr>
          <p:cNvPr id="2619" name="Google Shape;2619;p74"/>
          <p:cNvSpPr txBox="1"/>
          <p:nvPr/>
        </p:nvSpPr>
        <p:spPr>
          <a:xfrm>
            <a:off x="925600" y="871075"/>
            <a:ext cx="8420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hlinkClick r:id="rId4"/>
              </a:rPr>
              <a:t>https://labelerrors.com/</a:t>
            </a:r>
            <a:r>
              <a:rPr lang="en" sz="1600">
                <a:solidFill>
                  <a:schemeClr val="dk1"/>
                </a:solidFill>
              </a:rPr>
              <a:t> </a:t>
            </a:r>
            <a:endParaRPr sz="1200">
              <a:solidFill>
                <a:srgbClr val="073763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3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4" name="Google Shape;2624;p7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5" name="Google Shape;2625;p7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26" name="Google Shape;2626;p75"/>
          <p:cNvSpPr txBox="1"/>
          <p:nvPr/>
        </p:nvSpPr>
        <p:spPr>
          <a:xfrm>
            <a:off x="585600" y="1369350"/>
            <a:ext cx="7972800" cy="25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Are practitioners unknowingly benchmarking ML using erroneous test sets?</a:t>
            </a:r>
            <a:endParaRPr sz="18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To answer this, let’s consider how ML traditionally creates test sets...</a:t>
            </a:r>
            <a:endParaRPr sz="18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and why it can lead to problems for real-world deployed AI models.</a:t>
            </a:r>
            <a:endParaRPr sz="18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0" name="Shape 2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" name="Google Shape;2631;p7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traditional view</a:t>
            </a:r>
            <a:endParaRPr/>
          </a:p>
        </p:txBody>
      </p:sp>
      <p:sp>
        <p:nvSpPr>
          <p:cNvPr id="2632" name="Google Shape;2632;p7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33" name="Google Shape;2633;p76"/>
          <p:cNvSpPr/>
          <p:nvPr/>
        </p:nvSpPr>
        <p:spPr>
          <a:xfrm>
            <a:off x="1501375" y="32869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4" name="Google Shape;2634;p76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5" name="Google Shape;2635;p76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6" name="Google Shape;2636;p76"/>
          <p:cNvSpPr/>
          <p:nvPr/>
        </p:nvSpPr>
        <p:spPr>
          <a:xfrm>
            <a:off x="2953075" y="29919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7" name="Google Shape;2637;p76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8" name="Google Shape;2638;p76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9" name="Google Shape;2639;p76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0" name="Google Shape;2640;p76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1" name="Google Shape;2641;p76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2" name="Google Shape;2642;p76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3" name="Google Shape;2643;p76"/>
          <p:cNvSpPr/>
          <p:nvPr/>
        </p:nvSpPr>
        <p:spPr>
          <a:xfrm>
            <a:off x="2308050" y="15869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4" name="Google Shape;2644;p76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5" name="Google Shape;2645;p76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Data Set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9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p7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traditional view</a:t>
            </a:r>
            <a:endParaRPr/>
          </a:p>
        </p:txBody>
      </p:sp>
      <p:sp>
        <p:nvSpPr>
          <p:cNvPr id="2651" name="Google Shape;2651;p77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2652" name="Google Shape;2652;p7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53" name="Google Shape;2653;p77"/>
          <p:cNvSpPr/>
          <p:nvPr/>
        </p:nvSpPr>
        <p:spPr>
          <a:xfrm>
            <a:off x="1501375" y="328690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4" name="Google Shape;2654;p77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5" name="Google Shape;2655;p77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6" name="Google Shape;2656;p77"/>
          <p:cNvSpPr/>
          <p:nvPr/>
        </p:nvSpPr>
        <p:spPr>
          <a:xfrm>
            <a:off x="2953075" y="29919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7" name="Google Shape;2657;p77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8" name="Google Shape;2658;p77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9" name="Google Shape;2659;p77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0" name="Google Shape;2660;p77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1" name="Google Shape;2661;p77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2" name="Google Shape;2662;p77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3" name="Google Shape;2663;p77"/>
          <p:cNvSpPr/>
          <p:nvPr/>
        </p:nvSpPr>
        <p:spPr>
          <a:xfrm>
            <a:off x="2308050" y="158690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4" name="Google Shape;2664;p77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5" name="Google Shape;2665;p77"/>
          <p:cNvSpPr/>
          <p:nvPr/>
        </p:nvSpPr>
        <p:spPr>
          <a:xfrm>
            <a:off x="5089700" y="333227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6" name="Google Shape;2666;p77"/>
          <p:cNvSpPr/>
          <p:nvPr/>
        </p:nvSpPr>
        <p:spPr>
          <a:xfrm>
            <a:off x="6153800" y="3560675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7" name="Google Shape;2667;p77"/>
          <p:cNvSpPr/>
          <p:nvPr/>
        </p:nvSpPr>
        <p:spPr>
          <a:xfrm>
            <a:off x="5599625" y="3430925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8" name="Google Shape;2668;p77"/>
          <p:cNvSpPr/>
          <p:nvPr/>
        </p:nvSpPr>
        <p:spPr>
          <a:xfrm>
            <a:off x="6541400" y="3037325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9" name="Google Shape;2669;p77"/>
          <p:cNvSpPr/>
          <p:nvPr/>
        </p:nvSpPr>
        <p:spPr>
          <a:xfrm>
            <a:off x="5766200" y="2643725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0" name="Google Shape;2670;p77"/>
          <p:cNvSpPr/>
          <p:nvPr/>
        </p:nvSpPr>
        <p:spPr>
          <a:xfrm>
            <a:off x="6192250" y="25962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1" name="Google Shape;2671;p77"/>
          <p:cNvSpPr/>
          <p:nvPr/>
        </p:nvSpPr>
        <p:spPr>
          <a:xfrm>
            <a:off x="6747300" y="255110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2" name="Google Shape;2672;p77"/>
          <p:cNvSpPr/>
          <p:nvPr/>
        </p:nvSpPr>
        <p:spPr>
          <a:xfrm>
            <a:off x="7134900" y="2938675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3" name="Google Shape;2673;p77"/>
          <p:cNvSpPr/>
          <p:nvPr/>
        </p:nvSpPr>
        <p:spPr>
          <a:xfrm>
            <a:off x="4915275" y="172490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4" name="Google Shape;2674;p77"/>
          <p:cNvSpPr/>
          <p:nvPr/>
        </p:nvSpPr>
        <p:spPr>
          <a:xfrm>
            <a:off x="5341325" y="167740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5" name="Google Shape;2675;p77"/>
          <p:cNvSpPr/>
          <p:nvPr/>
        </p:nvSpPr>
        <p:spPr>
          <a:xfrm>
            <a:off x="5896375" y="16322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6" name="Google Shape;2676;p77"/>
          <p:cNvSpPr/>
          <p:nvPr/>
        </p:nvSpPr>
        <p:spPr>
          <a:xfrm>
            <a:off x="6283975" y="201985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7" name="Google Shape;2677;p77"/>
          <p:cNvSpPr txBox="1"/>
          <p:nvPr>
            <p:ph idx="1" type="body"/>
          </p:nvPr>
        </p:nvSpPr>
        <p:spPr>
          <a:xfrm>
            <a:off x="4839875" y="1139000"/>
            <a:ext cx="18687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p7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traditional view</a:t>
            </a:r>
            <a:endParaRPr/>
          </a:p>
        </p:txBody>
      </p:sp>
      <p:sp>
        <p:nvSpPr>
          <p:cNvPr id="2683" name="Google Shape;2683;p78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2684" name="Google Shape;2684;p7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85" name="Google Shape;2685;p78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6" name="Google Shape;2686;p78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7" name="Google Shape;2687;p78"/>
          <p:cNvSpPr/>
          <p:nvPr/>
        </p:nvSpPr>
        <p:spPr>
          <a:xfrm>
            <a:off x="2953075" y="29919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8" name="Google Shape;2688;p78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9" name="Google Shape;2689;p78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0" name="Google Shape;2690;p78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1" name="Google Shape;2691;p78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2" name="Google Shape;2692;p78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3" name="Google Shape;2693;p78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4" name="Google Shape;2694;p78"/>
          <p:cNvSpPr/>
          <p:nvPr/>
        </p:nvSpPr>
        <p:spPr>
          <a:xfrm>
            <a:off x="5089700" y="333227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5" name="Google Shape;2695;p78"/>
          <p:cNvSpPr/>
          <p:nvPr/>
        </p:nvSpPr>
        <p:spPr>
          <a:xfrm>
            <a:off x="6192250" y="25962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6" name="Google Shape;2696;p78"/>
          <p:cNvSpPr/>
          <p:nvPr/>
        </p:nvSpPr>
        <p:spPr>
          <a:xfrm>
            <a:off x="5896375" y="16322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7" name="Google Shape;2697;p78"/>
          <p:cNvSpPr txBox="1"/>
          <p:nvPr>
            <p:ph idx="1" type="body"/>
          </p:nvPr>
        </p:nvSpPr>
        <p:spPr>
          <a:xfrm>
            <a:off x="4839875" y="1139000"/>
            <a:ext cx="18687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2" name="Google Shape;2702;p7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traditional view</a:t>
            </a:r>
            <a:endParaRPr/>
          </a:p>
        </p:txBody>
      </p:sp>
      <p:sp>
        <p:nvSpPr>
          <p:cNvPr id="2703" name="Google Shape;2703;p79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2704" name="Google Shape;2704;p7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705" name="Google Shape;2705;p79"/>
          <p:cNvGrpSpPr/>
          <p:nvPr/>
        </p:nvGrpSpPr>
        <p:grpSpPr>
          <a:xfrm>
            <a:off x="1326950" y="1632025"/>
            <a:ext cx="5252900" cy="2276875"/>
            <a:chOff x="1326950" y="1632025"/>
            <a:chExt cx="5252900" cy="2276875"/>
          </a:xfrm>
        </p:grpSpPr>
        <p:sp>
          <p:nvSpPr>
            <p:cNvPr id="2706" name="Google Shape;2706;p79"/>
            <p:cNvSpPr/>
            <p:nvPr/>
          </p:nvSpPr>
          <p:spPr>
            <a:xfrm>
              <a:off x="2565475" y="3515300"/>
              <a:ext cx="387600" cy="3936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7" name="Google Shape;2707;p79"/>
            <p:cNvSpPr/>
            <p:nvPr/>
          </p:nvSpPr>
          <p:spPr>
            <a:xfrm>
              <a:off x="2011300" y="3385550"/>
              <a:ext cx="387600" cy="3936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8" name="Google Shape;2708;p79"/>
            <p:cNvSpPr/>
            <p:nvPr/>
          </p:nvSpPr>
          <p:spPr>
            <a:xfrm>
              <a:off x="2953075" y="2991950"/>
              <a:ext cx="387600" cy="3936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9" name="Google Shape;2709;p79"/>
            <p:cNvSpPr/>
            <p:nvPr/>
          </p:nvSpPr>
          <p:spPr>
            <a:xfrm>
              <a:off x="2177875" y="2598350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0" name="Google Shape;2710;p79"/>
            <p:cNvSpPr/>
            <p:nvPr/>
          </p:nvSpPr>
          <p:spPr>
            <a:xfrm>
              <a:off x="3158975" y="2505725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1" name="Google Shape;2711;p79"/>
            <p:cNvSpPr/>
            <p:nvPr/>
          </p:nvSpPr>
          <p:spPr>
            <a:xfrm>
              <a:off x="3546575" y="2893300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2" name="Google Shape;2712;p79"/>
            <p:cNvSpPr/>
            <p:nvPr/>
          </p:nvSpPr>
          <p:spPr>
            <a:xfrm>
              <a:off x="1326950" y="167952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3" name="Google Shape;2713;p79"/>
            <p:cNvSpPr/>
            <p:nvPr/>
          </p:nvSpPr>
          <p:spPr>
            <a:xfrm>
              <a:off x="1753000" y="163202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4" name="Google Shape;2714;p79"/>
            <p:cNvSpPr/>
            <p:nvPr/>
          </p:nvSpPr>
          <p:spPr>
            <a:xfrm>
              <a:off x="2695650" y="197447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5" name="Google Shape;2715;p79"/>
            <p:cNvSpPr/>
            <p:nvPr/>
          </p:nvSpPr>
          <p:spPr>
            <a:xfrm>
              <a:off x="5089700" y="3332275"/>
              <a:ext cx="387600" cy="3936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6" name="Google Shape;2716;p79"/>
            <p:cNvSpPr/>
            <p:nvPr/>
          </p:nvSpPr>
          <p:spPr>
            <a:xfrm>
              <a:off x="6192250" y="2596225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7" name="Google Shape;2717;p79"/>
            <p:cNvSpPr/>
            <p:nvPr/>
          </p:nvSpPr>
          <p:spPr>
            <a:xfrm>
              <a:off x="5896375" y="163227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18" name="Google Shape;2718;p79"/>
          <p:cNvSpPr txBox="1"/>
          <p:nvPr>
            <p:ph idx="1" type="body"/>
          </p:nvPr>
        </p:nvSpPr>
        <p:spPr>
          <a:xfrm>
            <a:off x="4839875" y="1139000"/>
            <a:ext cx="18687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  <p:sp>
        <p:nvSpPr>
          <p:cNvPr id="2719" name="Google Shape;2719;p79"/>
          <p:cNvSpPr/>
          <p:nvPr/>
        </p:nvSpPr>
        <p:spPr>
          <a:xfrm>
            <a:off x="896500" y="1799188"/>
            <a:ext cx="2940229" cy="875652"/>
          </a:xfrm>
          <a:custGeom>
            <a:rect b="b" l="l" r="r" t="t"/>
            <a:pathLst>
              <a:path extrusionOk="0" h="20078" w="105149">
                <a:moveTo>
                  <a:pt x="0" y="19754"/>
                </a:moveTo>
                <a:cubicBezTo>
                  <a:pt x="8307" y="19754"/>
                  <a:pt x="16696" y="20625"/>
                  <a:pt x="24920" y="19450"/>
                </a:cubicBezTo>
                <a:cubicBezTo>
                  <a:pt x="32807" y="18323"/>
                  <a:pt x="40353" y="14587"/>
                  <a:pt x="48320" y="14587"/>
                </a:cubicBezTo>
                <a:cubicBezTo>
                  <a:pt x="57785" y="14587"/>
                  <a:pt x="67165" y="18265"/>
                  <a:pt x="76583" y="17323"/>
                </a:cubicBezTo>
                <a:cubicBezTo>
                  <a:pt x="87664" y="16215"/>
                  <a:pt x="98979" y="9270"/>
                  <a:pt x="105149" y="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20" name="Google Shape;2720;p79"/>
          <p:cNvSpPr txBox="1"/>
          <p:nvPr/>
        </p:nvSpPr>
        <p:spPr>
          <a:xfrm>
            <a:off x="1149350" y="2790625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2721" name="Google Shape;2721;p79"/>
          <p:cNvSpPr txBox="1"/>
          <p:nvPr/>
        </p:nvSpPr>
        <p:spPr>
          <a:xfrm>
            <a:off x="27396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2722" name="Google Shape;2722;p79"/>
          <p:cNvSpPr txBox="1"/>
          <p:nvPr/>
        </p:nvSpPr>
        <p:spPr>
          <a:xfrm>
            <a:off x="2550075" y="1537950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2723" name="Google Shape;2723;p79"/>
          <p:cNvSpPr/>
          <p:nvPr/>
        </p:nvSpPr>
        <p:spPr>
          <a:xfrm>
            <a:off x="896500" y="2970625"/>
            <a:ext cx="3183234" cy="938325"/>
          </a:xfrm>
          <a:custGeom>
            <a:rect b="b" l="l" r="r" t="t"/>
            <a:pathLst>
              <a:path extrusionOk="0" h="45401" w="113051">
                <a:moveTo>
                  <a:pt x="0" y="24128"/>
                </a:moveTo>
                <a:cubicBezTo>
                  <a:pt x="9906" y="14229"/>
                  <a:pt x="27795" y="19181"/>
                  <a:pt x="40723" y="13796"/>
                </a:cubicBezTo>
                <a:cubicBezTo>
                  <a:pt x="49909" y="9970"/>
                  <a:pt x="58526" y="3954"/>
                  <a:pt x="68378" y="2551"/>
                </a:cubicBezTo>
                <a:cubicBezTo>
                  <a:pt x="73517" y="1819"/>
                  <a:pt x="79426" y="-1639"/>
                  <a:pt x="83877" y="1032"/>
                </a:cubicBezTo>
                <a:cubicBezTo>
                  <a:pt x="92443" y="6172"/>
                  <a:pt x="92265" y="19210"/>
                  <a:pt x="95425" y="28687"/>
                </a:cubicBezTo>
                <a:cubicBezTo>
                  <a:pt x="97986" y="36368"/>
                  <a:pt x="105266" y="43176"/>
                  <a:pt x="113051" y="45401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7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p8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traditional view</a:t>
            </a:r>
            <a:endParaRPr/>
          </a:p>
        </p:txBody>
      </p:sp>
      <p:sp>
        <p:nvSpPr>
          <p:cNvPr id="2729" name="Google Shape;2729;p80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2730" name="Google Shape;2730;p8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731" name="Google Shape;2731;p80"/>
          <p:cNvGrpSpPr/>
          <p:nvPr/>
        </p:nvGrpSpPr>
        <p:grpSpPr>
          <a:xfrm>
            <a:off x="1326950" y="1632025"/>
            <a:ext cx="5252900" cy="2276875"/>
            <a:chOff x="1326950" y="1632025"/>
            <a:chExt cx="5252900" cy="2276875"/>
          </a:xfrm>
        </p:grpSpPr>
        <p:sp>
          <p:nvSpPr>
            <p:cNvPr id="2732" name="Google Shape;2732;p80"/>
            <p:cNvSpPr/>
            <p:nvPr/>
          </p:nvSpPr>
          <p:spPr>
            <a:xfrm>
              <a:off x="2565475" y="3515300"/>
              <a:ext cx="387600" cy="3936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3" name="Google Shape;2733;p80"/>
            <p:cNvSpPr/>
            <p:nvPr/>
          </p:nvSpPr>
          <p:spPr>
            <a:xfrm>
              <a:off x="2011300" y="3385550"/>
              <a:ext cx="387600" cy="3936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4" name="Google Shape;2734;p80"/>
            <p:cNvSpPr/>
            <p:nvPr/>
          </p:nvSpPr>
          <p:spPr>
            <a:xfrm>
              <a:off x="2953075" y="2991950"/>
              <a:ext cx="387600" cy="3936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5" name="Google Shape;2735;p80"/>
            <p:cNvSpPr/>
            <p:nvPr/>
          </p:nvSpPr>
          <p:spPr>
            <a:xfrm>
              <a:off x="2177875" y="2598350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6" name="Google Shape;2736;p80"/>
            <p:cNvSpPr/>
            <p:nvPr/>
          </p:nvSpPr>
          <p:spPr>
            <a:xfrm>
              <a:off x="3158975" y="2505725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7" name="Google Shape;2737;p80"/>
            <p:cNvSpPr/>
            <p:nvPr/>
          </p:nvSpPr>
          <p:spPr>
            <a:xfrm>
              <a:off x="3546575" y="2893300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8" name="Google Shape;2738;p80"/>
            <p:cNvSpPr/>
            <p:nvPr/>
          </p:nvSpPr>
          <p:spPr>
            <a:xfrm>
              <a:off x="1326950" y="167952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9" name="Google Shape;2739;p80"/>
            <p:cNvSpPr/>
            <p:nvPr/>
          </p:nvSpPr>
          <p:spPr>
            <a:xfrm>
              <a:off x="1753000" y="163202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0" name="Google Shape;2740;p80"/>
            <p:cNvSpPr/>
            <p:nvPr/>
          </p:nvSpPr>
          <p:spPr>
            <a:xfrm>
              <a:off x="2695650" y="197447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1" name="Google Shape;2741;p80"/>
            <p:cNvSpPr/>
            <p:nvPr/>
          </p:nvSpPr>
          <p:spPr>
            <a:xfrm>
              <a:off x="6192250" y="2596225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2" name="Google Shape;2742;p80"/>
            <p:cNvSpPr/>
            <p:nvPr/>
          </p:nvSpPr>
          <p:spPr>
            <a:xfrm>
              <a:off x="5896375" y="163227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43" name="Google Shape;2743;p80"/>
          <p:cNvSpPr txBox="1"/>
          <p:nvPr>
            <p:ph idx="1" type="body"/>
          </p:nvPr>
        </p:nvSpPr>
        <p:spPr>
          <a:xfrm>
            <a:off x="4839875" y="1139000"/>
            <a:ext cx="18687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  <p:sp>
        <p:nvSpPr>
          <p:cNvPr id="2744" name="Google Shape;2744;p80"/>
          <p:cNvSpPr/>
          <p:nvPr/>
        </p:nvSpPr>
        <p:spPr>
          <a:xfrm>
            <a:off x="896500" y="2970625"/>
            <a:ext cx="3183234" cy="938325"/>
          </a:xfrm>
          <a:custGeom>
            <a:rect b="b" l="l" r="r" t="t"/>
            <a:pathLst>
              <a:path extrusionOk="0" h="45401" w="113051">
                <a:moveTo>
                  <a:pt x="0" y="24128"/>
                </a:moveTo>
                <a:cubicBezTo>
                  <a:pt x="9906" y="14229"/>
                  <a:pt x="27795" y="19181"/>
                  <a:pt x="40723" y="13796"/>
                </a:cubicBezTo>
                <a:cubicBezTo>
                  <a:pt x="49909" y="9970"/>
                  <a:pt x="58526" y="3954"/>
                  <a:pt x="68378" y="2551"/>
                </a:cubicBezTo>
                <a:cubicBezTo>
                  <a:pt x="73517" y="1819"/>
                  <a:pt x="79426" y="-1639"/>
                  <a:pt x="83877" y="1032"/>
                </a:cubicBezTo>
                <a:cubicBezTo>
                  <a:pt x="92443" y="6172"/>
                  <a:pt x="92265" y="19210"/>
                  <a:pt x="95425" y="28687"/>
                </a:cubicBezTo>
                <a:cubicBezTo>
                  <a:pt x="97986" y="36368"/>
                  <a:pt x="105266" y="43176"/>
                  <a:pt x="113051" y="45401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45" name="Google Shape;2745;p80"/>
          <p:cNvSpPr/>
          <p:nvPr/>
        </p:nvSpPr>
        <p:spPr>
          <a:xfrm>
            <a:off x="896500" y="1799188"/>
            <a:ext cx="2940229" cy="875652"/>
          </a:xfrm>
          <a:custGeom>
            <a:rect b="b" l="l" r="r" t="t"/>
            <a:pathLst>
              <a:path extrusionOk="0" h="20078" w="105149">
                <a:moveTo>
                  <a:pt x="0" y="19754"/>
                </a:moveTo>
                <a:cubicBezTo>
                  <a:pt x="8307" y="19754"/>
                  <a:pt x="16696" y="20625"/>
                  <a:pt x="24920" y="19450"/>
                </a:cubicBezTo>
                <a:cubicBezTo>
                  <a:pt x="32807" y="18323"/>
                  <a:pt x="40353" y="14587"/>
                  <a:pt x="48320" y="14587"/>
                </a:cubicBezTo>
                <a:cubicBezTo>
                  <a:pt x="57785" y="14587"/>
                  <a:pt x="67165" y="18265"/>
                  <a:pt x="76583" y="17323"/>
                </a:cubicBezTo>
                <a:cubicBezTo>
                  <a:pt x="87664" y="16215"/>
                  <a:pt x="98979" y="9270"/>
                  <a:pt x="105149" y="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46" name="Google Shape;2746;p80"/>
          <p:cNvSpPr txBox="1"/>
          <p:nvPr/>
        </p:nvSpPr>
        <p:spPr>
          <a:xfrm>
            <a:off x="1149350" y="2790625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2747" name="Google Shape;2747;p80"/>
          <p:cNvSpPr txBox="1"/>
          <p:nvPr/>
        </p:nvSpPr>
        <p:spPr>
          <a:xfrm>
            <a:off x="27396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2748" name="Google Shape;2748;p80"/>
          <p:cNvSpPr txBox="1"/>
          <p:nvPr/>
        </p:nvSpPr>
        <p:spPr>
          <a:xfrm>
            <a:off x="2550075" y="1537950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2749" name="Google Shape;2749;p80"/>
          <p:cNvSpPr txBox="1"/>
          <p:nvPr/>
        </p:nvSpPr>
        <p:spPr>
          <a:xfrm>
            <a:off x="5187950" y="2790625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2750" name="Google Shape;2750;p80"/>
          <p:cNvSpPr txBox="1"/>
          <p:nvPr/>
        </p:nvSpPr>
        <p:spPr>
          <a:xfrm>
            <a:off x="67782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2751" name="Google Shape;2751;p80"/>
          <p:cNvSpPr txBox="1"/>
          <p:nvPr/>
        </p:nvSpPr>
        <p:spPr>
          <a:xfrm>
            <a:off x="6588675" y="1537950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2752" name="Google Shape;2752;p80"/>
          <p:cNvSpPr/>
          <p:nvPr/>
        </p:nvSpPr>
        <p:spPr>
          <a:xfrm>
            <a:off x="4858900" y="1799188"/>
            <a:ext cx="2940229" cy="875652"/>
          </a:xfrm>
          <a:custGeom>
            <a:rect b="b" l="l" r="r" t="t"/>
            <a:pathLst>
              <a:path extrusionOk="0" h="20078" w="105149">
                <a:moveTo>
                  <a:pt x="0" y="19754"/>
                </a:moveTo>
                <a:cubicBezTo>
                  <a:pt x="8307" y="19754"/>
                  <a:pt x="16696" y="20625"/>
                  <a:pt x="24920" y="19450"/>
                </a:cubicBezTo>
                <a:cubicBezTo>
                  <a:pt x="32807" y="18323"/>
                  <a:pt x="40353" y="14587"/>
                  <a:pt x="48320" y="14587"/>
                </a:cubicBezTo>
                <a:cubicBezTo>
                  <a:pt x="57785" y="14587"/>
                  <a:pt x="67165" y="18265"/>
                  <a:pt x="76583" y="17323"/>
                </a:cubicBezTo>
                <a:cubicBezTo>
                  <a:pt x="87664" y="16215"/>
                  <a:pt x="98979" y="9270"/>
                  <a:pt x="105149" y="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53" name="Google Shape;2753;p80"/>
          <p:cNvSpPr/>
          <p:nvPr/>
        </p:nvSpPr>
        <p:spPr>
          <a:xfrm>
            <a:off x="5089700" y="333227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4" name="Google Shape;2754;p80"/>
          <p:cNvSpPr/>
          <p:nvPr/>
        </p:nvSpPr>
        <p:spPr>
          <a:xfrm>
            <a:off x="4935100" y="2970625"/>
            <a:ext cx="3183234" cy="938325"/>
          </a:xfrm>
          <a:custGeom>
            <a:rect b="b" l="l" r="r" t="t"/>
            <a:pathLst>
              <a:path extrusionOk="0" h="45401" w="113051">
                <a:moveTo>
                  <a:pt x="0" y="24128"/>
                </a:moveTo>
                <a:cubicBezTo>
                  <a:pt x="9906" y="14229"/>
                  <a:pt x="27795" y="19181"/>
                  <a:pt x="40723" y="13796"/>
                </a:cubicBezTo>
                <a:cubicBezTo>
                  <a:pt x="49909" y="9970"/>
                  <a:pt x="58526" y="3954"/>
                  <a:pt x="68378" y="2551"/>
                </a:cubicBezTo>
                <a:cubicBezTo>
                  <a:pt x="73517" y="1819"/>
                  <a:pt x="79426" y="-1639"/>
                  <a:pt x="83877" y="1032"/>
                </a:cubicBezTo>
                <a:cubicBezTo>
                  <a:pt x="92443" y="6172"/>
                  <a:pt x="92265" y="19210"/>
                  <a:pt x="95425" y="28687"/>
                </a:cubicBezTo>
                <a:cubicBezTo>
                  <a:pt x="97986" y="36368"/>
                  <a:pt x="105266" y="43176"/>
                  <a:pt x="113051" y="45401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8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9" name="Google Shape;2759;p8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2760" name="Google Shape;2760;p8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61" name="Google Shape;2761;p81"/>
          <p:cNvSpPr/>
          <p:nvPr/>
        </p:nvSpPr>
        <p:spPr>
          <a:xfrm>
            <a:off x="1501375" y="32869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2" name="Google Shape;2762;p81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3" name="Google Shape;2763;p81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4" name="Google Shape;2764;p81"/>
          <p:cNvSpPr/>
          <p:nvPr/>
        </p:nvSpPr>
        <p:spPr>
          <a:xfrm>
            <a:off x="2953075" y="29919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5" name="Google Shape;2765;p81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6" name="Google Shape;2766;p81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7" name="Google Shape;2767;p81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8" name="Google Shape;2768;p81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9" name="Google Shape;2769;p81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0" name="Google Shape;2770;p81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1" name="Google Shape;2771;p81"/>
          <p:cNvSpPr/>
          <p:nvPr/>
        </p:nvSpPr>
        <p:spPr>
          <a:xfrm>
            <a:off x="2308050" y="15869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2" name="Google Shape;2772;p81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3" name="Google Shape;2773;p8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Data Set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76" y="0"/>
            <a:ext cx="897264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/>
          <p:nvPr/>
        </p:nvSpPr>
        <p:spPr>
          <a:xfrm>
            <a:off x="848400" y="1501999"/>
            <a:ext cx="7193700" cy="1201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9"/>
          <p:cNvSpPr txBox="1"/>
          <p:nvPr/>
        </p:nvSpPr>
        <p:spPr>
          <a:xfrm>
            <a:off x="874875" y="1446525"/>
            <a:ext cx="277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More than one label</a:t>
            </a:r>
            <a:br>
              <a:rPr b="1" lang="en">
                <a:solidFill>
                  <a:srgbClr val="FF0000"/>
                </a:solidFill>
              </a:rPr>
            </a:br>
            <a:r>
              <a:rPr b="1" lang="en">
                <a:solidFill>
                  <a:srgbClr val="FF0000"/>
                </a:solidFill>
              </a:rPr>
              <a:t>for each data point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85675" y="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Examples from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https://labelerrors.com/</a:t>
            </a:r>
            <a:r>
              <a:rPr b="1" lang="en" sz="1000">
                <a:solidFill>
                  <a:schemeClr val="dk1"/>
                </a:solidFill>
              </a:rPr>
              <a:t> </a:t>
            </a:r>
            <a:endParaRPr b="1" sz="10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7" name="Shape 2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8" name="Google Shape;2778;p8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2779" name="Google Shape;2779;p8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80" name="Google Shape;2780;p82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Data Set</a:t>
            </a:r>
            <a:endParaRPr/>
          </a:p>
        </p:txBody>
      </p:sp>
      <p:sp>
        <p:nvSpPr>
          <p:cNvPr id="2781" name="Google Shape;2781;p82"/>
          <p:cNvSpPr/>
          <p:nvPr/>
        </p:nvSpPr>
        <p:spPr>
          <a:xfrm>
            <a:off x="1501375" y="3286900"/>
            <a:ext cx="387600" cy="393600"/>
          </a:xfrm>
          <a:prstGeom prst="ellipse">
            <a:avLst/>
          </a:prstGeom>
          <a:solidFill>
            <a:srgbClr val="990000"/>
          </a:solidFill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2" name="Google Shape;2782;p82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3" name="Google Shape;2783;p82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4" name="Google Shape;2784;p82"/>
          <p:cNvSpPr/>
          <p:nvPr/>
        </p:nvSpPr>
        <p:spPr>
          <a:xfrm>
            <a:off x="2953075" y="29919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5" name="Google Shape;2785;p82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6" name="Google Shape;2786;p82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7" name="Google Shape;2787;p82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8" name="Google Shape;2788;p82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9" name="Google Shape;2789;p82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0" name="Google Shape;2790;p82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1" name="Google Shape;2791;p82"/>
          <p:cNvSpPr/>
          <p:nvPr/>
        </p:nvSpPr>
        <p:spPr>
          <a:xfrm>
            <a:off x="2308050" y="15869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2" name="Google Shape;2792;p82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6" name="Shape 2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" name="Google Shape;2797;p8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2798" name="Google Shape;2798;p8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99" name="Google Shape;2799;p83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2800" name="Google Shape;2800;p83"/>
          <p:cNvSpPr/>
          <p:nvPr/>
        </p:nvSpPr>
        <p:spPr>
          <a:xfrm>
            <a:off x="1501375" y="3286900"/>
            <a:ext cx="387600" cy="393600"/>
          </a:xfrm>
          <a:prstGeom prst="ellipse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1" name="Google Shape;2801;p83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2" name="Google Shape;2802;p83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3" name="Google Shape;2803;p83"/>
          <p:cNvSpPr/>
          <p:nvPr/>
        </p:nvSpPr>
        <p:spPr>
          <a:xfrm>
            <a:off x="2953075" y="2991950"/>
            <a:ext cx="387600" cy="393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4" name="Google Shape;2804;p83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5" name="Google Shape;2805;p83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6" name="Google Shape;2806;p83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7" name="Google Shape;2807;p83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8" name="Google Shape;2808;p83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9" name="Google Shape;2809;p83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0" name="Google Shape;2810;p83"/>
          <p:cNvSpPr/>
          <p:nvPr/>
        </p:nvSpPr>
        <p:spPr>
          <a:xfrm>
            <a:off x="2308050" y="158690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1" name="Google Shape;2811;p83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2" name="Google Shape;2812;p83"/>
          <p:cNvSpPr txBox="1"/>
          <p:nvPr>
            <p:ph idx="1" type="body"/>
          </p:nvPr>
        </p:nvSpPr>
        <p:spPr>
          <a:xfrm>
            <a:off x="4915275" y="1186800"/>
            <a:ext cx="25851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  <p:sp>
        <p:nvSpPr>
          <p:cNvPr id="2813" name="Google Shape;2813;p83"/>
          <p:cNvSpPr/>
          <p:nvPr/>
        </p:nvSpPr>
        <p:spPr>
          <a:xfrm>
            <a:off x="5165100" y="3334700"/>
            <a:ext cx="387600" cy="393600"/>
          </a:xfrm>
          <a:prstGeom prst="ellipse">
            <a:avLst/>
          </a:prstGeom>
          <a:solidFill>
            <a:srgbClr val="990000"/>
          </a:solidFill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4" name="Google Shape;2814;p83"/>
          <p:cNvSpPr/>
          <p:nvPr/>
        </p:nvSpPr>
        <p:spPr>
          <a:xfrm>
            <a:off x="6229200" y="3563100"/>
            <a:ext cx="387600" cy="393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5" name="Google Shape;2815;p83"/>
          <p:cNvSpPr/>
          <p:nvPr/>
        </p:nvSpPr>
        <p:spPr>
          <a:xfrm>
            <a:off x="5675025" y="3433350"/>
            <a:ext cx="387600" cy="393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6" name="Google Shape;2816;p83"/>
          <p:cNvSpPr/>
          <p:nvPr/>
        </p:nvSpPr>
        <p:spPr>
          <a:xfrm>
            <a:off x="6616800" y="30397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7" name="Google Shape;2817;p83"/>
          <p:cNvSpPr/>
          <p:nvPr/>
        </p:nvSpPr>
        <p:spPr>
          <a:xfrm>
            <a:off x="5841600" y="2646150"/>
            <a:ext cx="387600" cy="393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8" name="Google Shape;2818;p83"/>
          <p:cNvSpPr/>
          <p:nvPr/>
        </p:nvSpPr>
        <p:spPr>
          <a:xfrm>
            <a:off x="6267650" y="2598650"/>
            <a:ext cx="387600" cy="393600"/>
          </a:xfrm>
          <a:prstGeom prst="ellipse">
            <a:avLst/>
          </a:prstGeom>
          <a:noFill/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9" name="Google Shape;2819;p83"/>
          <p:cNvSpPr/>
          <p:nvPr/>
        </p:nvSpPr>
        <p:spPr>
          <a:xfrm>
            <a:off x="6822700" y="2553525"/>
            <a:ext cx="387600" cy="393600"/>
          </a:xfrm>
          <a:prstGeom prst="ellipse">
            <a:avLst/>
          </a:prstGeom>
          <a:noFill/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0" name="Google Shape;2820;p83"/>
          <p:cNvSpPr/>
          <p:nvPr/>
        </p:nvSpPr>
        <p:spPr>
          <a:xfrm>
            <a:off x="7210300" y="2941100"/>
            <a:ext cx="387600" cy="393600"/>
          </a:xfrm>
          <a:prstGeom prst="ellipse">
            <a:avLst/>
          </a:prstGeom>
          <a:noFill/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1" name="Google Shape;2821;p83"/>
          <p:cNvSpPr/>
          <p:nvPr/>
        </p:nvSpPr>
        <p:spPr>
          <a:xfrm>
            <a:off x="4990675" y="1727325"/>
            <a:ext cx="387600" cy="393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2" name="Google Shape;2822;p83"/>
          <p:cNvSpPr/>
          <p:nvPr/>
        </p:nvSpPr>
        <p:spPr>
          <a:xfrm>
            <a:off x="5416725" y="1679825"/>
            <a:ext cx="387600" cy="393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3" name="Google Shape;2823;p83"/>
          <p:cNvSpPr/>
          <p:nvPr/>
        </p:nvSpPr>
        <p:spPr>
          <a:xfrm>
            <a:off x="5971775" y="16347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4" name="Google Shape;2824;p83"/>
          <p:cNvSpPr/>
          <p:nvPr/>
        </p:nvSpPr>
        <p:spPr>
          <a:xfrm>
            <a:off x="6359375" y="2022275"/>
            <a:ext cx="387600" cy="393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8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8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2830" name="Google Shape;2830;p8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31" name="Google Shape;2831;p84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2832" name="Google Shape;2832;p84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3" name="Google Shape;2833;p84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4" name="Google Shape;2834;p84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5" name="Google Shape;2835;p84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6" name="Google Shape;2836;p84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7" name="Google Shape;2837;p84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8" name="Google Shape;2838;p84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9" name="Google Shape;2839;p84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0" name="Google Shape;2840;p84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1" name="Google Shape;2841;p84"/>
          <p:cNvSpPr txBox="1"/>
          <p:nvPr>
            <p:ph idx="1" type="body"/>
          </p:nvPr>
        </p:nvSpPr>
        <p:spPr>
          <a:xfrm>
            <a:off x="4915275" y="1186800"/>
            <a:ext cx="25851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  <p:sp>
        <p:nvSpPr>
          <p:cNvPr id="2842" name="Google Shape;2842;p84"/>
          <p:cNvSpPr/>
          <p:nvPr/>
        </p:nvSpPr>
        <p:spPr>
          <a:xfrm>
            <a:off x="5165100" y="3334700"/>
            <a:ext cx="387600" cy="393600"/>
          </a:xfrm>
          <a:prstGeom prst="ellipse">
            <a:avLst/>
          </a:prstGeom>
          <a:solidFill>
            <a:srgbClr val="990000"/>
          </a:solidFill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3" name="Google Shape;2843;p84"/>
          <p:cNvSpPr/>
          <p:nvPr/>
        </p:nvSpPr>
        <p:spPr>
          <a:xfrm>
            <a:off x="6616800" y="30397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4" name="Google Shape;2844;p84"/>
          <p:cNvSpPr/>
          <p:nvPr/>
        </p:nvSpPr>
        <p:spPr>
          <a:xfrm>
            <a:off x="5971775" y="16347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8" name="Shape 2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9" name="Google Shape;2849;p8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2850" name="Google Shape;2850;p8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51" name="Google Shape;2851;p85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2852" name="Google Shape;2852;p85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3" name="Google Shape;2853;p85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4" name="Google Shape;2854;p85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5" name="Google Shape;2855;p85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6" name="Google Shape;2856;p85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7" name="Google Shape;2857;p85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8" name="Google Shape;2858;p85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9" name="Google Shape;2859;p85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0" name="Google Shape;2860;p85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1" name="Google Shape;2861;p85"/>
          <p:cNvSpPr txBox="1"/>
          <p:nvPr>
            <p:ph idx="1" type="body"/>
          </p:nvPr>
        </p:nvSpPr>
        <p:spPr>
          <a:xfrm>
            <a:off x="4915275" y="1186800"/>
            <a:ext cx="25851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  <p:sp>
        <p:nvSpPr>
          <p:cNvPr id="2862" name="Google Shape;2862;p85"/>
          <p:cNvSpPr/>
          <p:nvPr/>
        </p:nvSpPr>
        <p:spPr>
          <a:xfrm>
            <a:off x="5165100" y="3334700"/>
            <a:ext cx="387600" cy="393600"/>
          </a:xfrm>
          <a:prstGeom prst="ellipse">
            <a:avLst/>
          </a:prstGeom>
          <a:solidFill>
            <a:srgbClr val="990000"/>
          </a:solidFill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3" name="Google Shape;2863;p85"/>
          <p:cNvSpPr/>
          <p:nvPr/>
        </p:nvSpPr>
        <p:spPr>
          <a:xfrm>
            <a:off x="6616800" y="30397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4" name="Google Shape;2864;p85"/>
          <p:cNvSpPr/>
          <p:nvPr/>
        </p:nvSpPr>
        <p:spPr>
          <a:xfrm>
            <a:off x="5971775" y="16347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65" name="Google Shape;2865;p85"/>
          <p:cNvGrpSpPr/>
          <p:nvPr/>
        </p:nvGrpSpPr>
        <p:grpSpPr>
          <a:xfrm>
            <a:off x="615400" y="1846200"/>
            <a:ext cx="3388475" cy="2909901"/>
            <a:chOff x="615400" y="1846200"/>
            <a:chExt cx="3388475" cy="2909901"/>
          </a:xfrm>
        </p:grpSpPr>
        <p:sp>
          <p:nvSpPr>
            <p:cNvPr id="2866" name="Google Shape;2866;p85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867" name="Google Shape;2867;p85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1" name="Shape 2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2" name="Google Shape;2872;p8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2873" name="Google Shape;2873;p8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74" name="Google Shape;2874;p86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2875" name="Google Shape;2875;p86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6" name="Google Shape;2876;p86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7" name="Google Shape;2877;p86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8" name="Google Shape;2878;p86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9" name="Google Shape;2879;p86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0" name="Google Shape;2880;p86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1" name="Google Shape;2881;p86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2" name="Google Shape;2882;p86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3" name="Google Shape;2883;p86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4" name="Google Shape;2884;p86"/>
          <p:cNvSpPr txBox="1"/>
          <p:nvPr>
            <p:ph idx="1" type="body"/>
          </p:nvPr>
        </p:nvSpPr>
        <p:spPr>
          <a:xfrm>
            <a:off x="4915275" y="1186800"/>
            <a:ext cx="25851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  <p:sp>
        <p:nvSpPr>
          <p:cNvPr id="2885" name="Google Shape;2885;p86"/>
          <p:cNvSpPr/>
          <p:nvPr/>
        </p:nvSpPr>
        <p:spPr>
          <a:xfrm>
            <a:off x="5165100" y="3334700"/>
            <a:ext cx="387600" cy="393600"/>
          </a:xfrm>
          <a:prstGeom prst="ellipse">
            <a:avLst/>
          </a:prstGeom>
          <a:solidFill>
            <a:srgbClr val="990000"/>
          </a:solidFill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6" name="Google Shape;2886;p86"/>
          <p:cNvSpPr/>
          <p:nvPr/>
        </p:nvSpPr>
        <p:spPr>
          <a:xfrm>
            <a:off x="6616800" y="30397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7" name="Google Shape;2887;p86"/>
          <p:cNvSpPr/>
          <p:nvPr/>
        </p:nvSpPr>
        <p:spPr>
          <a:xfrm>
            <a:off x="5971775" y="16347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88" name="Google Shape;2888;p86"/>
          <p:cNvGrpSpPr/>
          <p:nvPr/>
        </p:nvGrpSpPr>
        <p:grpSpPr>
          <a:xfrm>
            <a:off x="615400" y="1846200"/>
            <a:ext cx="3388475" cy="2909901"/>
            <a:chOff x="615400" y="1846200"/>
            <a:chExt cx="3388475" cy="2909901"/>
          </a:xfrm>
        </p:grpSpPr>
        <p:sp>
          <p:nvSpPr>
            <p:cNvPr id="2889" name="Google Shape;2889;p86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890" name="Google Shape;2890;p86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2891" name="Google Shape;2891;p86"/>
          <p:cNvSpPr txBox="1"/>
          <p:nvPr/>
        </p:nvSpPr>
        <p:spPr>
          <a:xfrm>
            <a:off x="237650" y="3618750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2892" name="Google Shape;2892;p86"/>
          <p:cNvSpPr txBox="1"/>
          <p:nvPr/>
        </p:nvSpPr>
        <p:spPr>
          <a:xfrm>
            <a:off x="369600" y="2153325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2893" name="Google Shape;2893;p86"/>
          <p:cNvSpPr txBox="1"/>
          <p:nvPr/>
        </p:nvSpPr>
        <p:spPr>
          <a:xfrm>
            <a:off x="27396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7" name="Shape 2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Google Shape;2898;p8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2899" name="Google Shape;2899;p8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00" name="Google Shape;2900;p87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2901" name="Google Shape;2901;p87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2" name="Google Shape;2902;p87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3" name="Google Shape;2903;p87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4" name="Google Shape;2904;p87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5" name="Google Shape;2905;p87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6" name="Google Shape;2906;p87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7" name="Google Shape;2907;p87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8" name="Google Shape;2908;p87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9" name="Google Shape;2909;p87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0" name="Google Shape;2910;p87"/>
          <p:cNvSpPr txBox="1"/>
          <p:nvPr>
            <p:ph idx="1" type="body"/>
          </p:nvPr>
        </p:nvSpPr>
        <p:spPr>
          <a:xfrm>
            <a:off x="4915275" y="1186800"/>
            <a:ext cx="25851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  <p:sp>
        <p:nvSpPr>
          <p:cNvPr id="2911" name="Google Shape;2911;p87"/>
          <p:cNvSpPr/>
          <p:nvPr/>
        </p:nvSpPr>
        <p:spPr>
          <a:xfrm>
            <a:off x="5165100" y="3334700"/>
            <a:ext cx="387600" cy="393600"/>
          </a:xfrm>
          <a:prstGeom prst="ellipse">
            <a:avLst/>
          </a:prstGeom>
          <a:solidFill>
            <a:srgbClr val="990000"/>
          </a:solidFill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2" name="Google Shape;2912;p87"/>
          <p:cNvSpPr/>
          <p:nvPr/>
        </p:nvSpPr>
        <p:spPr>
          <a:xfrm>
            <a:off x="6616800" y="30397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3" name="Google Shape;2913;p87"/>
          <p:cNvSpPr/>
          <p:nvPr/>
        </p:nvSpPr>
        <p:spPr>
          <a:xfrm>
            <a:off x="5971775" y="16347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14" name="Google Shape;2914;p87"/>
          <p:cNvGrpSpPr/>
          <p:nvPr/>
        </p:nvGrpSpPr>
        <p:grpSpPr>
          <a:xfrm>
            <a:off x="615400" y="1846200"/>
            <a:ext cx="3388475" cy="2909901"/>
            <a:chOff x="615400" y="1846200"/>
            <a:chExt cx="3388475" cy="2909901"/>
          </a:xfrm>
        </p:grpSpPr>
        <p:sp>
          <p:nvSpPr>
            <p:cNvPr id="2915" name="Google Shape;2915;p87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16" name="Google Shape;2916;p87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2917" name="Google Shape;2917;p87"/>
          <p:cNvSpPr txBox="1"/>
          <p:nvPr/>
        </p:nvSpPr>
        <p:spPr>
          <a:xfrm>
            <a:off x="237650" y="3618750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2918" name="Google Shape;2918;p87"/>
          <p:cNvSpPr txBox="1"/>
          <p:nvPr/>
        </p:nvSpPr>
        <p:spPr>
          <a:xfrm>
            <a:off x="27396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2919" name="Google Shape;2919;p87"/>
          <p:cNvSpPr txBox="1"/>
          <p:nvPr/>
        </p:nvSpPr>
        <p:spPr>
          <a:xfrm>
            <a:off x="369600" y="2153325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grpSp>
        <p:nvGrpSpPr>
          <p:cNvPr id="2920" name="Google Shape;2920;p87"/>
          <p:cNvGrpSpPr/>
          <p:nvPr/>
        </p:nvGrpSpPr>
        <p:grpSpPr>
          <a:xfrm>
            <a:off x="4273000" y="1846200"/>
            <a:ext cx="3388475" cy="2909901"/>
            <a:chOff x="615400" y="1846200"/>
            <a:chExt cx="3388475" cy="2909901"/>
          </a:xfrm>
        </p:grpSpPr>
        <p:sp>
          <p:nvSpPr>
            <p:cNvPr id="2921" name="Google Shape;2921;p87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22" name="Google Shape;2922;p87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2923" name="Google Shape;2923;p87"/>
          <p:cNvSpPr txBox="1"/>
          <p:nvPr/>
        </p:nvSpPr>
        <p:spPr>
          <a:xfrm>
            <a:off x="4677963" y="2805825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2924" name="Google Shape;2924;p87"/>
          <p:cNvSpPr txBox="1"/>
          <p:nvPr/>
        </p:nvSpPr>
        <p:spPr>
          <a:xfrm>
            <a:off x="6655250" y="3525975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2925" name="Google Shape;2925;p87"/>
          <p:cNvSpPr txBox="1"/>
          <p:nvPr/>
        </p:nvSpPr>
        <p:spPr>
          <a:xfrm>
            <a:off x="4809750" y="1924313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2926" name="Google Shape;2926;p87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7" name="Google Shape;2927;p87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8" name="Google Shape;2928;p87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9" name="Google Shape;2929;p87"/>
          <p:cNvSpPr/>
          <p:nvPr/>
        </p:nvSpPr>
        <p:spPr>
          <a:xfrm>
            <a:off x="5165100" y="3334700"/>
            <a:ext cx="387600" cy="393600"/>
          </a:xfrm>
          <a:prstGeom prst="ellipse">
            <a:avLst/>
          </a:prstGeom>
          <a:solidFill>
            <a:srgbClr val="990000"/>
          </a:solidFill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0" name="Google Shape;2930;p87"/>
          <p:cNvSpPr txBox="1"/>
          <p:nvPr/>
        </p:nvSpPr>
        <p:spPr>
          <a:xfrm>
            <a:off x="7065675" y="2333075"/>
            <a:ext cx="1276500" cy="738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100% accuracy!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4" name="Shape 2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5" name="Google Shape;2935;p8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2936" name="Google Shape;2936;p88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7" name="Google Shape;2937;p88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8" name="Google Shape;2938;p88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9" name="Google Shape;2939;p88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0" name="Google Shape;2940;p88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1" name="Google Shape;2941;p88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2" name="Google Shape;2942;p88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3" name="Google Shape;2943;p88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4" name="Google Shape;2944;p88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45" name="Google Shape;2945;p88"/>
          <p:cNvGrpSpPr/>
          <p:nvPr/>
        </p:nvGrpSpPr>
        <p:grpSpPr>
          <a:xfrm>
            <a:off x="615400" y="1846200"/>
            <a:ext cx="3388475" cy="2909901"/>
            <a:chOff x="615400" y="1846200"/>
            <a:chExt cx="3388475" cy="2909901"/>
          </a:xfrm>
        </p:grpSpPr>
        <p:sp>
          <p:nvSpPr>
            <p:cNvPr id="2946" name="Google Shape;2946;p88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47" name="Google Shape;2947;p88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2948" name="Google Shape;2948;p88"/>
          <p:cNvSpPr txBox="1"/>
          <p:nvPr/>
        </p:nvSpPr>
        <p:spPr>
          <a:xfrm>
            <a:off x="237650" y="3618750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2949" name="Google Shape;2949;p88"/>
          <p:cNvSpPr txBox="1"/>
          <p:nvPr/>
        </p:nvSpPr>
        <p:spPr>
          <a:xfrm>
            <a:off x="27396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2950" name="Google Shape;2950;p88"/>
          <p:cNvSpPr txBox="1"/>
          <p:nvPr/>
        </p:nvSpPr>
        <p:spPr>
          <a:xfrm>
            <a:off x="369600" y="2153325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2951" name="Google Shape;2951;p88"/>
          <p:cNvSpPr txBox="1"/>
          <p:nvPr>
            <p:ph idx="1" type="body"/>
          </p:nvPr>
        </p:nvSpPr>
        <p:spPr>
          <a:xfrm>
            <a:off x="164425" y="934775"/>
            <a:ext cx="4224000" cy="5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Trained Model with 100% test accuracy.</a:t>
            </a:r>
            <a:endParaRPr/>
          </a:p>
        </p:txBody>
      </p:sp>
      <p:sp>
        <p:nvSpPr>
          <p:cNvPr id="2952" name="Google Shape;2952;p8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53" name="Google Shape;2953;p88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4" name="Google Shape;2954;p88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5" name="Google Shape;2955;p88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9" name="Shape 2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0" name="Google Shape;2960;p8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2961" name="Google Shape;2961;p89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2" name="Google Shape;2962;p89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3" name="Google Shape;2963;p89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4" name="Google Shape;2964;p89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5" name="Google Shape;2965;p89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6" name="Google Shape;2966;p89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7" name="Google Shape;2967;p89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8" name="Google Shape;2968;p89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9" name="Google Shape;2969;p89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70" name="Google Shape;2970;p89"/>
          <p:cNvGrpSpPr/>
          <p:nvPr/>
        </p:nvGrpSpPr>
        <p:grpSpPr>
          <a:xfrm>
            <a:off x="615400" y="1846200"/>
            <a:ext cx="3388475" cy="2909901"/>
            <a:chOff x="615400" y="1846200"/>
            <a:chExt cx="3388475" cy="2909901"/>
          </a:xfrm>
        </p:grpSpPr>
        <p:sp>
          <p:nvSpPr>
            <p:cNvPr id="2971" name="Google Shape;2971;p89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72" name="Google Shape;2972;p89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2973" name="Google Shape;2973;p89"/>
          <p:cNvSpPr txBox="1"/>
          <p:nvPr/>
        </p:nvSpPr>
        <p:spPr>
          <a:xfrm>
            <a:off x="237650" y="3618750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2974" name="Google Shape;2974;p89"/>
          <p:cNvSpPr txBox="1"/>
          <p:nvPr/>
        </p:nvSpPr>
        <p:spPr>
          <a:xfrm>
            <a:off x="27396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2975" name="Google Shape;2975;p89"/>
          <p:cNvSpPr txBox="1"/>
          <p:nvPr/>
        </p:nvSpPr>
        <p:spPr>
          <a:xfrm>
            <a:off x="369600" y="2153325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2976" name="Google Shape;2976;p89"/>
          <p:cNvSpPr/>
          <p:nvPr/>
        </p:nvSpPr>
        <p:spPr>
          <a:xfrm>
            <a:off x="5546900" y="333227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7" name="Google Shape;2977;p89"/>
          <p:cNvSpPr/>
          <p:nvPr/>
        </p:nvSpPr>
        <p:spPr>
          <a:xfrm>
            <a:off x="6611000" y="356067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8" name="Google Shape;2978;p89"/>
          <p:cNvSpPr/>
          <p:nvPr/>
        </p:nvSpPr>
        <p:spPr>
          <a:xfrm>
            <a:off x="6056825" y="343092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9" name="Google Shape;2979;p89"/>
          <p:cNvSpPr/>
          <p:nvPr/>
        </p:nvSpPr>
        <p:spPr>
          <a:xfrm>
            <a:off x="6998600" y="303732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0" name="Google Shape;2980;p89"/>
          <p:cNvSpPr/>
          <p:nvPr/>
        </p:nvSpPr>
        <p:spPr>
          <a:xfrm>
            <a:off x="6223400" y="26437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1" name="Google Shape;2981;p89"/>
          <p:cNvSpPr/>
          <p:nvPr/>
        </p:nvSpPr>
        <p:spPr>
          <a:xfrm>
            <a:off x="6649450" y="25962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2" name="Google Shape;2982;p89"/>
          <p:cNvSpPr/>
          <p:nvPr/>
        </p:nvSpPr>
        <p:spPr>
          <a:xfrm>
            <a:off x="7204500" y="255110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3" name="Google Shape;2983;p89"/>
          <p:cNvSpPr/>
          <p:nvPr/>
        </p:nvSpPr>
        <p:spPr>
          <a:xfrm>
            <a:off x="7592100" y="293867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4" name="Google Shape;2984;p89"/>
          <p:cNvSpPr/>
          <p:nvPr/>
        </p:nvSpPr>
        <p:spPr>
          <a:xfrm>
            <a:off x="5372475" y="17249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5" name="Google Shape;2985;p89"/>
          <p:cNvSpPr/>
          <p:nvPr/>
        </p:nvSpPr>
        <p:spPr>
          <a:xfrm>
            <a:off x="5798525" y="16774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6" name="Google Shape;2986;p89"/>
          <p:cNvSpPr/>
          <p:nvPr/>
        </p:nvSpPr>
        <p:spPr>
          <a:xfrm>
            <a:off x="6353575" y="16322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7" name="Google Shape;2987;p89"/>
          <p:cNvSpPr/>
          <p:nvPr/>
        </p:nvSpPr>
        <p:spPr>
          <a:xfrm>
            <a:off x="6741175" y="201985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8" name="Google Shape;2988;p89"/>
          <p:cNvSpPr txBox="1"/>
          <p:nvPr>
            <p:ph idx="1" type="body"/>
          </p:nvPr>
        </p:nvSpPr>
        <p:spPr>
          <a:xfrm>
            <a:off x="5261075" y="857900"/>
            <a:ext cx="38829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Real-world distribution</a:t>
            </a:r>
            <a:br>
              <a:rPr lang="en"/>
            </a:br>
            <a:r>
              <a:rPr lang="en"/>
              <a:t>(the test set you actually care about)</a:t>
            </a:r>
            <a:endParaRPr/>
          </a:p>
        </p:txBody>
      </p:sp>
      <p:grpSp>
        <p:nvGrpSpPr>
          <p:cNvPr id="2989" name="Google Shape;2989;p89"/>
          <p:cNvGrpSpPr/>
          <p:nvPr/>
        </p:nvGrpSpPr>
        <p:grpSpPr>
          <a:xfrm>
            <a:off x="4654000" y="1846200"/>
            <a:ext cx="3388475" cy="2909901"/>
            <a:chOff x="615400" y="1846200"/>
            <a:chExt cx="3388475" cy="2909901"/>
          </a:xfrm>
        </p:grpSpPr>
        <p:sp>
          <p:nvSpPr>
            <p:cNvPr id="2990" name="Google Shape;2990;p89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91" name="Google Shape;2991;p89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2992" name="Google Shape;2992;p89"/>
          <p:cNvSpPr txBox="1"/>
          <p:nvPr/>
        </p:nvSpPr>
        <p:spPr>
          <a:xfrm>
            <a:off x="4849575" y="2935375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2993" name="Google Shape;2993;p89"/>
          <p:cNvSpPr txBox="1"/>
          <p:nvPr/>
        </p:nvSpPr>
        <p:spPr>
          <a:xfrm>
            <a:off x="7624550" y="2502425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2994" name="Google Shape;2994;p89"/>
          <p:cNvSpPr txBox="1"/>
          <p:nvPr/>
        </p:nvSpPr>
        <p:spPr>
          <a:xfrm>
            <a:off x="5792825" y="2071251"/>
            <a:ext cx="915600" cy="364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2995" name="Google Shape;2995;p8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96" name="Google Shape;2996;p89"/>
          <p:cNvSpPr txBox="1"/>
          <p:nvPr>
            <p:ph idx="1" type="body"/>
          </p:nvPr>
        </p:nvSpPr>
        <p:spPr>
          <a:xfrm>
            <a:off x="164425" y="934775"/>
            <a:ext cx="4224000" cy="5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Trained Model with 100% test accuracy.</a:t>
            </a:r>
            <a:endParaRPr/>
          </a:p>
        </p:txBody>
      </p:sp>
      <p:sp>
        <p:nvSpPr>
          <p:cNvPr id="2997" name="Google Shape;2997;p89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8" name="Google Shape;2998;p89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9" name="Google Shape;2999;p89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3" name="Shape 3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4" name="Google Shape;3004;p9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3005" name="Google Shape;3005;p90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6" name="Google Shape;3006;p90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7" name="Google Shape;3007;p90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8" name="Google Shape;3008;p90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9" name="Google Shape;3009;p90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0" name="Google Shape;3010;p90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1" name="Google Shape;3011;p90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2" name="Google Shape;3012;p90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3" name="Google Shape;3013;p90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14" name="Google Shape;3014;p90"/>
          <p:cNvGrpSpPr/>
          <p:nvPr/>
        </p:nvGrpSpPr>
        <p:grpSpPr>
          <a:xfrm>
            <a:off x="615400" y="1846200"/>
            <a:ext cx="3388475" cy="2909901"/>
            <a:chOff x="615400" y="1846200"/>
            <a:chExt cx="3388475" cy="2909901"/>
          </a:xfrm>
        </p:grpSpPr>
        <p:sp>
          <p:nvSpPr>
            <p:cNvPr id="3015" name="Google Shape;3015;p90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016" name="Google Shape;3016;p90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3017" name="Google Shape;3017;p90"/>
          <p:cNvSpPr txBox="1"/>
          <p:nvPr/>
        </p:nvSpPr>
        <p:spPr>
          <a:xfrm>
            <a:off x="237650" y="3618750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3018" name="Google Shape;3018;p90"/>
          <p:cNvSpPr txBox="1"/>
          <p:nvPr/>
        </p:nvSpPr>
        <p:spPr>
          <a:xfrm>
            <a:off x="27396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3019" name="Google Shape;3019;p90"/>
          <p:cNvSpPr txBox="1"/>
          <p:nvPr/>
        </p:nvSpPr>
        <p:spPr>
          <a:xfrm>
            <a:off x="369600" y="2153325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3020" name="Google Shape;3020;p90"/>
          <p:cNvSpPr/>
          <p:nvPr/>
        </p:nvSpPr>
        <p:spPr>
          <a:xfrm>
            <a:off x="5546900" y="333227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1" name="Google Shape;3021;p90"/>
          <p:cNvSpPr/>
          <p:nvPr/>
        </p:nvSpPr>
        <p:spPr>
          <a:xfrm>
            <a:off x="6611000" y="356067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2" name="Google Shape;3022;p90"/>
          <p:cNvSpPr/>
          <p:nvPr/>
        </p:nvSpPr>
        <p:spPr>
          <a:xfrm>
            <a:off x="6056825" y="343092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3" name="Google Shape;3023;p90"/>
          <p:cNvSpPr/>
          <p:nvPr/>
        </p:nvSpPr>
        <p:spPr>
          <a:xfrm>
            <a:off x="6998600" y="303732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4" name="Google Shape;3024;p90"/>
          <p:cNvSpPr/>
          <p:nvPr/>
        </p:nvSpPr>
        <p:spPr>
          <a:xfrm>
            <a:off x="6223400" y="26437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5" name="Google Shape;3025;p90"/>
          <p:cNvSpPr/>
          <p:nvPr/>
        </p:nvSpPr>
        <p:spPr>
          <a:xfrm>
            <a:off x="6649450" y="25962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6" name="Google Shape;3026;p90"/>
          <p:cNvSpPr/>
          <p:nvPr/>
        </p:nvSpPr>
        <p:spPr>
          <a:xfrm>
            <a:off x="7204500" y="255110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7" name="Google Shape;3027;p90"/>
          <p:cNvSpPr/>
          <p:nvPr/>
        </p:nvSpPr>
        <p:spPr>
          <a:xfrm>
            <a:off x="7592100" y="293867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8" name="Google Shape;3028;p90"/>
          <p:cNvSpPr/>
          <p:nvPr/>
        </p:nvSpPr>
        <p:spPr>
          <a:xfrm>
            <a:off x="5372475" y="17249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9" name="Google Shape;3029;p90"/>
          <p:cNvSpPr/>
          <p:nvPr/>
        </p:nvSpPr>
        <p:spPr>
          <a:xfrm>
            <a:off x="5798525" y="16774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0" name="Google Shape;3030;p90"/>
          <p:cNvSpPr/>
          <p:nvPr/>
        </p:nvSpPr>
        <p:spPr>
          <a:xfrm>
            <a:off x="6353575" y="16322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1" name="Google Shape;3031;p90"/>
          <p:cNvSpPr/>
          <p:nvPr/>
        </p:nvSpPr>
        <p:spPr>
          <a:xfrm>
            <a:off x="6741175" y="201985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32" name="Google Shape;3032;p90"/>
          <p:cNvGrpSpPr/>
          <p:nvPr/>
        </p:nvGrpSpPr>
        <p:grpSpPr>
          <a:xfrm>
            <a:off x="4654000" y="1846200"/>
            <a:ext cx="3388475" cy="2909901"/>
            <a:chOff x="615400" y="1846200"/>
            <a:chExt cx="3388475" cy="2909901"/>
          </a:xfrm>
        </p:grpSpPr>
        <p:sp>
          <p:nvSpPr>
            <p:cNvPr id="3033" name="Google Shape;3033;p90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034" name="Google Shape;3034;p90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3035" name="Google Shape;3035;p90"/>
          <p:cNvSpPr txBox="1"/>
          <p:nvPr/>
        </p:nvSpPr>
        <p:spPr>
          <a:xfrm>
            <a:off x="4849575" y="2935375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3036" name="Google Shape;3036;p90"/>
          <p:cNvSpPr txBox="1"/>
          <p:nvPr/>
        </p:nvSpPr>
        <p:spPr>
          <a:xfrm>
            <a:off x="7624550" y="2502425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3037" name="Google Shape;3037;p90"/>
          <p:cNvSpPr txBox="1"/>
          <p:nvPr/>
        </p:nvSpPr>
        <p:spPr>
          <a:xfrm>
            <a:off x="5792825" y="2071251"/>
            <a:ext cx="915600" cy="364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3038" name="Google Shape;3038;p90"/>
          <p:cNvSpPr txBox="1"/>
          <p:nvPr>
            <p:ph idx="1" type="body"/>
          </p:nvPr>
        </p:nvSpPr>
        <p:spPr>
          <a:xfrm>
            <a:off x="5153775" y="934763"/>
            <a:ext cx="30246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Real-world accuracy ~ 67%</a:t>
            </a:r>
            <a:endParaRPr/>
          </a:p>
        </p:txBody>
      </p:sp>
      <p:sp>
        <p:nvSpPr>
          <p:cNvPr id="3039" name="Google Shape;3039;p9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40" name="Google Shape;3040;p90"/>
          <p:cNvGrpSpPr/>
          <p:nvPr/>
        </p:nvGrpSpPr>
        <p:grpSpPr>
          <a:xfrm>
            <a:off x="5502500" y="2502810"/>
            <a:ext cx="2521125" cy="1271375"/>
            <a:chOff x="5502500" y="2502810"/>
            <a:chExt cx="2521125" cy="1271375"/>
          </a:xfrm>
        </p:grpSpPr>
        <p:sp>
          <p:nvSpPr>
            <p:cNvPr id="3041" name="Google Shape;3041;p90"/>
            <p:cNvSpPr/>
            <p:nvPr/>
          </p:nvSpPr>
          <p:spPr>
            <a:xfrm>
              <a:off x="5502500" y="3283985"/>
              <a:ext cx="476400" cy="490200"/>
            </a:xfrm>
            <a:prstGeom prst="ellipse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2" name="Google Shape;3042;p90"/>
            <p:cNvSpPr/>
            <p:nvPr/>
          </p:nvSpPr>
          <p:spPr>
            <a:xfrm>
              <a:off x="6610875" y="2548185"/>
              <a:ext cx="476400" cy="490200"/>
            </a:xfrm>
            <a:prstGeom prst="ellipse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3" name="Google Shape;3043;p90"/>
            <p:cNvSpPr/>
            <p:nvPr/>
          </p:nvSpPr>
          <p:spPr>
            <a:xfrm>
              <a:off x="7160100" y="2502810"/>
              <a:ext cx="476400" cy="490200"/>
            </a:xfrm>
            <a:prstGeom prst="ellipse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4" name="Google Shape;3044;p90"/>
            <p:cNvSpPr/>
            <p:nvPr/>
          </p:nvSpPr>
          <p:spPr>
            <a:xfrm>
              <a:off x="7547225" y="2889398"/>
              <a:ext cx="476400" cy="490200"/>
            </a:xfrm>
            <a:prstGeom prst="ellipse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45" name="Google Shape;3045;p90"/>
          <p:cNvSpPr txBox="1"/>
          <p:nvPr>
            <p:ph idx="1" type="body"/>
          </p:nvPr>
        </p:nvSpPr>
        <p:spPr>
          <a:xfrm>
            <a:off x="164425" y="934775"/>
            <a:ext cx="4224000" cy="5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Trained Model with 100% test accuracy.</a:t>
            </a:r>
            <a:endParaRPr/>
          </a:p>
        </p:txBody>
      </p:sp>
      <p:sp>
        <p:nvSpPr>
          <p:cNvPr id="3046" name="Google Shape;3046;p90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7" name="Google Shape;3047;p90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8" name="Google Shape;3048;p90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9" name="Google Shape;3049;p90"/>
          <p:cNvSpPr/>
          <p:nvPr/>
        </p:nvSpPr>
        <p:spPr>
          <a:xfrm>
            <a:off x="2890801" y="1753902"/>
            <a:ext cx="2907600" cy="1677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00025" rotWithShape="0" algn="bl" dir="5400000" dist="19050">
              <a:srgbClr val="000000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Takeaway: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benchmark on a </a:t>
            </a:r>
            <a:r>
              <a:rPr lang="en" u="sng"/>
              <a:t>corrected test set</a:t>
            </a:r>
            <a:endParaRPr u="sng"/>
          </a:p>
        </p:txBody>
      </p:sp>
      <p:grpSp>
        <p:nvGrpSpPr>
          <p:cNvPr id="3050" name="Google Shape;3050;p90"/>
          <p:cNvGrpSpPr/>
          <p:nvPr/>
        </p:nvGrpSpPr>
        <p:grpSpPr>
          <a:xfrm>
            <a:off x="2150100" y="900075"/>
            <a:ext cx="6012475" cy="535925"/>
            <a:chOff x="2150100" y="900075"/>
            <a:chExt cx="6012475" cy="535925"/>
          </a:xfrm>
        </p:grpSpPr>
        <p:sp>
          <p:nvSpPr>
            <p:cNvPr id="3051" name="Google Shape;3051;p90"/>
            <p:cNvSpPr/>
            <p:nvPr/>
          </p:nvSpPr>
          <p:spPr>
            <a:xfrm>
              <a:off x="2150100" y="904100"/>
              <a:ext cx="2271600" cy="531900"/>
            </a:xfrm>
            <a:prstGeom prst="ellipse">
              <a:avLst/>
            </a:prstGeom>
            <a:noFill/>
            <a:ln cap="flat" cmpd="sng" w="2857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2" name="Google Shape;3052;p90"/>
            <p:cNvSpPr/>
            <p:nvPr/>
          </p:nvSpPr>
          <p:spPr>
            <a:xfrm>
              <a:off x="4932175" y="900075"/>
              <a:ext cx="3230400" cy="531900"/>
            </a:xfrm>
            <a:prstGeom prst="ellipse">
              <a:avLst/>
            </a:prstGeom>
            <a:noFill/>
            <a:ln cap="flat" cmpd="sng" w="2857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6" name="Shape 3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7" name="Google Shape;3057;p9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Correcting the test set</a:t>
            </a:r>
            <a:endParaRPr/>
          </a:p>
        </p:txBody>
      </p:sp>
      <p:sp>
        <p:nvSpPr>
          <p:cNvPr id="3058" name="Google Shape;3058;p9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59" name="Google Shape;3059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1850" y="853475"/>
            <a:ext cx="5502198" cy="4069699"/>
          </a:xfrm>
          <a:prstGeom prst="rect">
            <a:avLst/>
          </a:prstGeom>
          <a:noFill/>
          <a:ln>
            <a:noFill/>
          </a:ln>
        </p:spPr>
      </p:pic>
      <p:sp>
        <p:nvSpPr>
          <p:cNvPr id="3060" name="Google Shape;3060;p9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061" name="Google Shape;3061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174" y="1540975"/>
            <a:ext cx="3643752" cy="29463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62" name="Google Shape;3062;p91"/>
          <p:cNvGrpSpPr/>
          <p:nvPr/>
        </p:nvGrpSpPr>
        <p:grpSpPr>
          <a:xfrm>
            <a:off x="3274950" y="1572975"/>
            <a:ext cx="796200" cy="1785625"/>
            <a:chOff x="3274950" y="1572975"/>
            <a:chExt cx="796200" cy="1785625"/>
          </a:xfrm>
        </p:grpSpPr>
        <p:cxnSp>
          <p:nvCxnSpPr>
            <p:cNvPr id="3063" name="Google Shape;3063;p91"/>
            <p:cNvCxnSpPr/>
            <p:nvPr/>
          </p:nvCxnSpPr>
          <p:spPr>
            <a:xfrm flipH="1" rot="10800000">
              <a:off x="3386675" y="1572975"/>
              <a:ext cx="525900" cy="430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064" name="Google Shape;3064;p91"/>
            <p:cNvCxnSpPr/>
            <p:nvPr/>
          </p:nvCxnSpPr>
          <p:spPr>
            <a:xfrm>
              <a:off x="3499550" y="2159000"/>
              <a:ext cx="444600" cy="282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065" name="Google Shape;3065;p91"/>
            <p:cNvCxnSpPr/>
            <p:nvPr/>
          </p:nvCxnSpPr>
          <p:spPr>
            <a:xfrm>
              <a:off x="3274950" y="2241700"/>
              <a:ext cx="796200" cy="111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3066" name="Google Shape;3066;p91"/>
          <p:cNvSpPr/>
          <p:nvPr/>
        </p:nvSpPr>
        <p:spPr>
          <a:xfrm>
            <a:off x="3104650" y="1854926"/>
            <a:ext cx="547200" cy="556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0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76" y="0"/>
            <a:ext cx="897264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/>
          <p:nvPr/>
        </p:nvSpPr>
        <p:spPr>
          <a:xfrm>
            <a:off x="848400" y="318150"/>
            <a:ext cx="7193700" cy="1201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0"/>
          <p:cNvSpPr txBox="1"/>
          <p:nvPr/>
        </p:nvSpPr>
        <p:spPr>
          <a:xfrm>
            <a:off x="164425" y="0"/>
            <a:ext cx="277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One correct label</a:t>
            </a:r>
            <a:endParaRPr b="1">
              <a:solidFill>
                <a:srgbClr val="FF0000"/>
              </a:solidFill>
            </a:endParaRPr>
          </a:p>
        </p:txBody>
      </p:sp>
      <p:grpSp>
        <p:nvGrpSpPr>
          <p:cNvPr id="128" name="Google Shape;128;p20"/>
          <p:cNvGrpSpPr/>
          <p:nvPr/>
        </p:nvGrpSpPr>
        <p:grpSpPr>
          <a:xfrm>
            <a:off x="0" y="381225"/>
            <a:ext cx="2028300" cy="1699850"/>
            <a:chOff x="0" y="381225"/>
            <a:chExt cx="2028300" cy="1699850"/>
          </a:xfrm>
        </p:grpSpPr>
        <p:cxnSp>
          <p:nvCxnSpPr>
            <p:cNvPr id="129" name="Google Shape;129;p20"/>
            <p:cNvCxnSpPr/>
            <p:nvPr/>
          </p:nvCxnSpPr>
          <p:spPr>
            <a:xfrm flipH="1" rot="10800000">
              <a:off x="602875" y="381225"/>
              <a:ext cx="134400" cy="11988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30" name="Google Shape;130;p20"/>
            <p:cNvSpPr txBox="1"/>
            <p:nvPr/>
          </p:nvSpPr>
          <p:spPr>
            <a:xfrm>
              <a:off x="0" y="1680875"/>
              <a:ext cx="2028300" cy="400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dk1"/>
                  </a:solidFill>
                </a:rPr>
                <a:t>Focus of this lecture.</a:t>
              </a:r>
              <a:endParaRPr b="1">
                <a:solidFill>
                  <a:schemeClr val="dk1"/>
                </a:solidFill>
              </a:endParaRPr>
            </a:p>
          </p:txBody>
        </p:sp>
      </p:grpSp>
      <p:sp>
        <p:nvSpPr>
          <p:cNvPr id="131" name="Google Shape;131;p20"/>
          <p:cNvSpPr txBox="1"/>
          <p:nvPr/>
        </p:nvSpPr>
        <p:spPr>
          <a:xfrm>
            <a:off x="50125" y="46509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Examples from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https://labelerrors.com/</a:t>
            </a:r>
            <a:r>
              <a:rPr b="1" lang="en" sz="1000">
                <a:solidFill>
                  <a:schemeClr val="dk1"/>
                </a:solidFill>
              </a:rPr>
              <a:t> </a:t>
            </a:r>
            <a:endParaRPr b="1" sz="10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0" name="Shape 3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1" name="Google Shape;3071;p92"/>
          <p:cNvSpPr txBox="1"/>
          <p:nvPr>
            <p:ph type="title"/>
          </p:nvPr>
        </p:nvSpPr>
        <p:spPr>
          <a:xfrm>
            <a:off x="508000" y="203175"/>
            <a:ext cx="8607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Correcting the test sets</a:t>
            </a:r>
            <a:endParaRPr/>
          </a:p>
        </p:txBody>
      </p:sp>
      <p:sp>
        <p:nvSpPr>
          <p:cNvPr id="3072" name="Google Shape;3072;p9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73" name="Google Shape;3073;p92"/>
          <p:cNvGrpSpPr/>
          <p:nvPr/>
        </p:nvGrpSpPr>
        <p:grpSpPr>
          <a:xfrm>
            <a:off x="553212" y="966628"/>
            <a:ext cx="4522205" cy="3656711"/>
            <a:chOff x="2084263" y="862800"/>
            <a:chExt cx="4975471" cy="4023228"/>
          </a:xfrm>
        </p:grpSpPr>
        <p:pic>
          <p:nvPicPr>
            <p:cNvPr id="3074" name="Google Shape;3074;p9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84263" y="862800"/>
              <a:ext cx="4975471" cy="40232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75" name="Google Shape;3075;p92"/>
            <p:cNvSpPr/>
            <p:nvPr/>
          </p:nvSpPr>
          <p:spPr>
            <a:xfrm>
              <a:off x="6368825" y="1312325"/>
              <a:ext cx="602100" cy="6123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76" name="Google Shape;3076;p92"/>
          <p:cNvSpPr txBox="1"/>
          <p:nvPr/>
        </p:nvSpPr>
        <p:spPr>
          <a:xfrm>
            <a:off x="5453850" y="1037150"/>
            <a:ext cx="3245700" cy="3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22222"/>
                </a:solidFill>
              </a:rPr>
              <a:t>Correct the label</a:t>
            </a:r>
            <a:r>
              <a:rPr lang="en">
                <a:solidFill>
                  <a:srgbClr val="222222"/>
                </a:solidFill>
              </a:rPr>
              <a:t> if a majority of reviewers:</a:t>
            </a:r>
            <a:endParaRPr>
              <a:solidFill>
                <a:srgbClr val="22222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22222"/>
              </a:buClr>
              <a:buSzPts val="1400"/>
              <a:buChar char="●"/>
            </a:pPr>
            <a:r>
              <a:rPr lang="en">
                <a:solidFill>
                  <a:srgbClr val="222222"/>
                </a:solidFill>
              </a:rPr>
              <a:t> agree on our proposed label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22222"/>
                </a:solidFill>
              </a:rPr>
              <a:t>Do nothing</a:t>
            </a:r>
            <a:r>
              <a:rPr lang="en">
                <a:solidFill>
                  <a:srgbClr val="222222"/>
                </a:solidFill>
              </a:rPr>
              <a:t> if a majority of reviewers:</a:t>
            </a:r>
            <a:endParaRPr>
              <a:solidFill>
                <a:srgbClr val="22222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22222"/>
              </a:buClr>
              <a:buSzPts val="1400"/>
              <a:buChar char="●"/>
            </a:pPr>
            <a:r>
              <a:rPr lang="en">
                <a:solidFill>
                  <a:srgbClr val="222222"/>
                </a:solidFill>
              </a:rPr>
              <a:t> agree on the original label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22222"/>
                </a:solidFill>
              </a:rPr>
              <a:t>Prune the example</a:t>
            </a:r>
            <a:r>
              <a:rPr lang="en">
                <a:solidFill>
                  <a:srgbClr val="222222"/>
                </a:solidFill>
              </a:rPr>
              <a:t> from the test set if the consensus is:</a:t>
            </a:r>
            <a:endParaRPr>
              <a:solidFill>
                <a:srgbClr val="22222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22222"/>
              </a:buClr>
              <a:buSzPts val="1400"/>
              <a:buChar char="●"/>
            </a:pPr>
            <a:r>
              <a:rPr lang="en">
                <a:solidFill>
                  <a:srgbClr val="222222"/>
                </a:solidFill>
              </a:rPr>
              <a:t>Neither</a:t>
            </a:r>
            <a:endParaRPr>
              <a:solidFill>
                <a:srgbClr val="22222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●"/>
            </a:pPr>
            <a:r>
              <a:rPr lang="en">
                <a:solidFill>
                  <a:srgbClr val="222222"/>
                </a:solidFill>
              </a:rPr>
              <a:t>Both (multi-label)</a:t>
            </a:r>
            <a:endParaRPr>
              <a:solidFill>
                <a:srgbClr val="22222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●"/>
            </a:pPr>
            <a:r>
              <a:rPr lang="en">
                <a:solidFill>
                  <a:srgbClr val="222222"/>
                </a:solidFill>
              </a:rPr>
              <a:t>Reviewers cannot agree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7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7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7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0" name="Shape 3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Google Shape;3081;p9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Set Errors Categorization</a:t>
            </a:r>
            <a:endParaRPr/>
          </a:p>
        </p:txBody>
      </p:sp>
      <p:sp>
        <p:nvSpPr>
          <p:cNvPr id="3082" name="Google Shape;3082;p93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083" name="Google Shape;3083;p9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84" name="Google Shape;3084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862" y="934775"/>
            <a:ext cx="7809725" cy="3588351"/>
          </a:xfrm>
          <a:prstGeom prst="rect">
            <a:avLst/>
          </a:prstGeom>
          <a:noFill/>
          <a:ln>
            <a:noFill/>
          </a:ln>
        </p:spPr>
      </p:pic>
      <p:sp>
        <p:nvSpPr>
          <p:cNvPr id="3085" name="Google Shape;3085;p93"/>
          <p:cNvSpPr/>
          <p:nvPr/>
        </p:nvSpPr>
        <p:spPr>
          <a:xfrm>
            <a:off x="5122325" y="1380050"/>
            <a:ext cx="1114800" cy="2952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6" name="Google Shape;3086;p93"/>
          <p:cNvSpPr/>
          <p:nvPr/>
        </p:nvSpPr>
        <p:spPr>
          <a:xfrm>
            <a:off x="1869725" y="1380000"/>
            <a:ext cx="3217500" cy="2952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7" name="Google Shape;3087;p93"/>
          <p:cNvSpPr/>
          <p:nvPr/>
        </p:nvSpPr>
        <p:spPr>
          <a:xfrm>
            <a:off x="6272225" y="1383350"/>
            <a:ext cx="1997100" cy="289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88" name="Google Shape;3088;p93"/>
          <p:cNvPicPr preferRelativeResize="0"/>
          <p:nvPr/>
        </p:nvPicPr>
        <p:blipFill rotWithShape="1">
          <a:blip r:embed="rId4">
            <a:alphaModFix/>
          </a:blip>
          <a:srcRect b="670" l="0" r="0" t="661"/>
          <a:stretch/>
        </p:blipFill>
        <p:spPr>
          <a:xfrm>
            <a:off x="129150" y="0"/>
            <a:ext cx="4929674" cy="2652900"/>
          </a:xfrm>
          <a:prstGeom prst="rect">
            <a:avLst/>
          </a:prstGeom>
          <a:noFill/>
          <a:ln>
            <a:noFill/>
          </a:ln>
          <a:effectLst>
            <a:outerShdw blurRad="771525" rotWithShape="0" algn="bl" dir="5400000" dist="19050">
              <a:srgbClr val="000000">
                <a:alpha val="70000"/>
              </a:srgbClr>
            </a:outerShdw>
          </a:effectLst>
        </p:spPr>
      </p:pic>
      <p:sp>
        <p:nvSpPr>
          <p:cNvPr id="3089" name="Google Shape;3089;p93"/>
          <p:cNvSpPr txBox="1"/>
          <p:nvPr/>
        </p:nvSpPr>
        <p:spPr>
          <a:xfrm>
            <a:off x="84675" y="3310500"/>
            <a:ext cx="5517300" cy="738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942975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Remember our two questions? Now we have the tools (corrected test sets) to answer </a:t>
            </a:r>
            <a:r>
              <a:rPr b="1" lang="en" sz="1800">
                <a:solidFill>
                  <a:srgbClr val="FF0000"/>
                </a:solidFill>
              </a:rPr>
              <a:t>Q2</a:t>
            </a:r>
            <a:r>
              <a:rPr b="1" lang="en" sz="1800">
                <a:solidFill>
                  <a:schemeClr val="dk1"/>
                </a:solidFill>
              </a:rPr>
              <a:t>: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3090" name="Google Shape;3090;p93"/>
          <p:cNvSpPr/>
          <p:nvPr/>
        </p:nvSpPr>
        <p:spPr>
          <a:xfrm>
            <a:off x="165764" y="1957876"/>
            <a:ext cx="4838700" cy="668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771525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91" name="Google Shape;3091;p93"/>
          <p:cNvCxnSpPr/>
          <p:nvPr/>
        </p:nvCxnSpPr>
        <p:spPr>
          <a:xfrm rot="10800000">
            <a:off x="2617500" y="2525800"/>
            <a:ext cx="1559400" cy="1220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92" name="Google Shape;3092;p93"/>
          <p:cNvSpPr/>
          <p:nvPr/>
        </p:nvSpPr>
        <p:spPr>
          <a:xfrm>
            <a:off x="176400" y="35275"/>
            <a:ext cx="4838700" cy="1862700"/>
          </a:xfrm>
          <a:prstGeom prst="rect">
            <a:avLst/>
          </a:prstGeom>
          <a:solidFill>
            <a:srgbClr val="FFFFFF">
              <a:alpha val="40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6" name="Shape 3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Google Shape;3097;p9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34 pre-trained black-box models on ImageNet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8" name="Google Shape;3098;p9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99" name="Google Shape;3099;p94"/>
          <p:cNvGrpSpPr/>
          <p:nvPr/>
        </p:nvGrpSpPr>
        <p:grpSpPr>
          <a:xfrm>
            <a:off x="11993" y="1386430"/>
            <a:ext cx="3377396" cy="2120292"/>
            <a:chOff x="1992086" y="1115249"/>
            <a:chExt cx="5011717" cy="3146301"/>
          </a:xfrm>
        </p:grpSpPr>
        <p:pic>
          <p:nvPicPr>
            <p:cNvPr id="3100" name="Google Shape;3100;p94"/>
            <p:cNvPicPr preferRelativeResize="0"/>
            <p:nvPr/>
          </p:nvPicPr>
          <p:blipFill rotWithShape="1">
            <a:blip r:embed="rId3">
              <a:alphaModFix/>
            </a:blip>
            <a:srcRect b="13013" l="6006" r="0" t="0"/>
            <a:stretch/>
          </p:blipFill>
          <p:spPr>
            <a:xfrm>
              <a:off x="2293050" y="1115250"/>
              <a:ext cx="4710752" cy="314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1" name="Google Shape;3101;p9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37529" y="1218132"/>
              <a:ext cx="269934" cy="28589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2" name="Google Shape;3102;p94"/>
            <p:cNvSpPr/>
            <p:nvPr/>
          </p:nvSpPr>
          <p:spPr>
            <a:xfrm>
              <a:off x="1992086" y="1115249"/>
              <a:ext cx="345300" cy="3002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3" name="Google Shape;3103;p94"/>
            <p:cNvSpPr/>
            <p:nvPr/>
          </p:nvSpPr>
          <p:spPr>
            <a:xfrm>
              <a:off x="2571880" y="1772613"/>
              <a:ext cx="68700" cy="16458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04" name="Google Shape;3104;p94"/>
          <p:cNvSpPr txBox="1"/>
          <p:nvPr/>
        </p:nvSpPr>
        <p:spPr>
          <a:xfrm>
            <a:off x="504300" y="3555350"/>
            <a:ext cx="2697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</a:rPr>
              <a:t>Pervasive Label Errors in Test Sets Destabilize Machine Learning Benchmarks</a:t>
            </a:r>
            <a:endParaRPr i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73763"/>
                </a:solidFill>
              </a:rPr>
              <a:t>(Northcutt, Athalye, &amp; Mueller 2021)</a:t>
            </a:r>
            <a:endParaRPr sz="1000">
              <a:solidFill>
                <a:srgbClr val="073763"/>
              </a:solidFill>
            </a:endParaRPr>
          </a:p>
        </p:txBody>
      </p:sp>
      <p:pic>
        <p:nvPicPr>
          <p:cNvPr id="3105" name="Google Shape;3105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7700" y="1497850"/>
            <a:ext cx="2355238" cy="2008876"/>
          </a:xfrm>
          <a:prstGeom prst="rect">
            <a:avLst/>
          </a:prstGeom>
          <a:noFill/>
          <a:ln>
            <a:noFill/>
          </a:ln>
        </p:spPr>
      </p:pic>
      <p:sp>
        <p:nvSpPr>
          <p:cNvPr id="3106" name="Google Shape;3106;p94"/>
          <p:cNvSpPr txBox="1"/>
          <p:nvPr/>
        </p:nvSpPr>
        <p:spPr>
          <a:xfrm>
            <a:off x="3294950" y="3555350"/>
            <a:ext cx="3062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/>
              <a:t>Measuring Robustness to Natural</a:t>
            </a:r>
            <a:endParaRPr i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/>
              <a:t>Distribution Shifts in Image Classificatio</a:t>
            </a:r>
            <a:r>
              <a:rPr lang="en" sz="1000"/>
              <a:t>n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73763"/>
                </a:solidFill>
              </a:rPr>
              <a:t>(Taori, Dave, Shankar, Carlini,</a:t>
            </a:r>
            <a:endParaRPr sz="10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73763"/>
                </a:solidFill>
              </a:rPr>
              <a:t>Recht, &amp; Schmidt, 2021)</a:t>
            </a:r>
            <a:br>
              <a:rPr lang="en" sz="1000">
                <a:solidFill>
                  <a:srgbClr val="073763"/>
                </a:solidFill>
              </a:rPr>
            </a:br>
            <a:endParaRPr sz="10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</a:rPr>
              <a:t>From ImageNet to Image Classification: Contextualizing Progress on Benchmarks</a:t>
            </a:r>
            <a:endParaRPr i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73763"/>
                </a:solidFill>
              </a:rPr>
              <a:t>(Tsipras, Santurkar, Engstrom, Ilyas, Madry, 2020)</a:t>
            </a:r>
            <a:endParaRPr sz="1000">
              <a:solidFill>
                <a:srgbClr val="073763"/>
              </a:solidFill>
            </a:endParaRPr>
          </a:p>
        </p:txBody>
      </p:sp>
      <p:pic>
        <p:nvPicPr>
          <p:cNvPr id="3107" name="Google Shape;3107;p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7200" y="1525525"/>
            <a:ext cx="2832250" cy="1842109"/>
          </a:xfrm>
          <a:prstGeom prst="rect">
            <a:avLst/>
          </a:prstGeom>
          <a:noFill/>
          <a:ln>
            <a:noFill/>
          </a:ln>
        </p:spPr>
      </p:pic>
      <p:sp>
        <p:nvSpPr>
          <p:cNvPr id="3108" name="Google Shape;3108;p94"/>
          <p:cNvSpPr txBox="1"/>
          <p:nvPr/>
        </p:nvSpPr>
        <p:spPr>
          <a:xfrm>
            <a:off x="6277125" y="3582900"/>
            <a:ext cx="2832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/>
              <a:t>Do ImageNet classifiers generalize to ImageNet?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73763"/>
                </a:solidFill>
              </a:rPr>
              <a:t>(Recht, Roelofs, Schmidt, &amp; Shankar, 2019)</a:t>
            </a:r>
            <a:endParaRPr sz="10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</a:rPr>
              <a:t>Why do classifier accuracies show linear trends under distribution shift?</a:t>
            </a:r>
            <a:endParaRPr i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73763"/>
                </a:solidFill>
              </a:rPr>
              <a:t>(Mania &amp; Sra, 2021)</a:t>
            </a:r>
            <a:endParaRPr sz="1000">
              <a:solidFill>
                <a:srgbClr val="073763"/>
              </a:solidFill>
            </a:endParaRPr>
          </a:p>
        </p:txBody>
      </p:sp>
      <p:sp>
        <p:nvSpPr>
          <p:cNvPr id="3109" name="Google Shape;3109;p94"/>
          <p:cNvSpPr/>
          <p:nvPr/>
        </p:nvSpPr>
        <p:spPr>
          <a:xfrm>
            <a:off x="6217200" y="1121825"/>
            <a:ext cx="2985000" cy="378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0" name="Google Shape;3110;p94"/>
          <p:cNvSpPr/>
          <p:nvPr/>
        </p:nvSpPr>
        <p:spPr>
          <a:xfrm>
            <a:off x="3393800" y="1121825"/>
            <a:ext cx="2793900" cy="378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1" name="Google Shape;3111;p94"/>
          <p:cNvSpPr txBox="1"/>
          <p:nvPr/>
        </p:nvSpPr>
        <p:spPr>
          <a:xfrm>
            <a:off x="2335400" y="2407500"/>
            <a:ext cx="4543800" cy="1293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942975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But what if instead of looking at the entire validation set, we compare performance on the (much smaller) subset of examples with corrected labels?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5" name="Shape 3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Google Shape;3116;p9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34 pre-trained black-box models on ImageNet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7" name="Google Shape;3117;p95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18" name="Google Shape;3118;p9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19" name="Google Shape;3119;p95"/>
          <p:cNvPicPr preferRelativeResize="0"/>
          <p:nvPr/>
        </p:nvPicPr>
        <p:blipFill rotWithShape="1">
          <a:blip r:embed="rId3">
            <a:alphaModFix/>
          </a:blip>
          <a:srcRect b="2591" l="0" r="0" t="0"/>
          <a:stretch/>
        </p:blipFill>
        <p:spPr>
          <a:xfrm>
            <a:off x="1606375" y="975000"/>
            <a:ext cx="5542050" cy="3691651"/>
          </a:xfrm>
          <a:prstGeom prst="rect">
            <a:avLst/>
          </a:prstGeom>
          <a:noFill/>
          <a:ln>
            <a:noFill/>
          </a:ln>
        </p:spPr>
      </p:pic>
      <p:sp>
        <p:nvSpPr>
          <p:cNvPr id="3120" name="Google Shape;3120;p95"/>
          <p:cNvSpPr txBox="1"/>
          <p:nvPr/>
        </p:nvSpPr>
        <p:spPr>
          <a:xfrm>
            <a:off x="5562575" y="1476150"/>
            <a:ext cx="2955300" cy="738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942975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Is the result is specific to ImageNet?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4" name="Shape 3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5" name="Google Shape;3125;p9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same finding, this time on CIFAR-10</a:t>
            </a:r>
            <a:endParaRPr/>
          </a:p>
        </p:txBody>
      </p:sp>
      <p:sp>
        <p:nvSpPr>
          <p:cNvPr id="3126" name="Google Shape;3126;p96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27" name="Google Shape;3127;p9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28" name="Google Shape;3128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6038" y="898013"/>
            <a:ext cx="6017377" cy="386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2" name="Shape 3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Google Shape;3133;p9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4" name="Google Shape;3134;p97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35" name="Google Shape;3135;p9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136" name="Google Shape;3136;p97"/>
          <p:cNvGrpSpPr/>
          <p:nvPr/>
        </p:nvGrpSpPr>
        <p:grpSpPr>
          <a:xfrm>
            <a:off x="164442" y="1386441"/>
            <a:ext cx="3702155" cy="2324173"/>
            <a:chOff x="1992086" y="1115249"/>
            <a:chExt cx="5011717" cy="3146301"/>
          </a:xfrm>
        </p:grpSpPr>
        <p:pic>
          <p:nvPicPr>
            <p:cNvPr id="3137" name="Google Shape;3137;p97"/>
            <p:cNvPicPr preferRelativeResize="0"/>
            <p:nvPr/>
          </p:nvPicPr>
          <p:blipFill rotWithShape="1">
            <a:blip r:embed="rId3">
              <a:alphaModFix/>
            </a:blip>
            <a:srcRect b="13013" l="6006" r="0" t="0"/>
            <a:stretch/>
          </p:blipFill>
          <p:spPr>
            <a:xfrm>
              <a:off x="2293050" y="1115250"/>
              <a:ext cx="4710752" cy="314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8" name="Google Shape;3138;p9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37529" y="1218132"/>
              <a:ext cx="269934" cy="28589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39" name="Google Shape;3139;p97"/>
            <p:cNvSpPr/>
            <p:nvPr/>
          </p:nvSpPr>
          <p:spPr>
            <a:xfrm>
              <a:off x="1992086" y="1115249"/>
              <a:ext cx="345300" cy="3002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0" name="Google Shape;3140;p97"/>
            <p:cNvSpPr/>
            <p:nvPr/>
          </p:nvSpPr>
          <p:spPr>
            <a:xfrm>
              <a:off x="2571880" y="1772613"/>
              <a:ext cx="68700" cy="16458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141" name="Google Shape;3141;p97"/>
          <p:cNvPicPr preferRelativeResize="0"/>
          <p:nvPr/>
        </p:nvPicPr>
        <p:blipFill rotWithShape="1">
          <a:blip r:embed="rId5">
            <a:alphaModFix/>
          </a:blip>
          <a:srcRect b="2591" l="0" r="0" t="0"/>
          <a:stretch/>
        </p:blipFill>
        <p:spPr>
          <a:xfrm>
            <a:off x="4788704" y="1488390"/>
            <a:ext cx="3183071" cy="2120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42" name="Google Shape;3142;p97"/>
          <p:cNvCxnSpPr/>
          <p:nvPr/>
        </p:nvCxnSpPr>
        <p:spPr>
          <a:xfrm>
            <a:off x="3866597" y="2957753"/>
            <a:ext cx="818400" cy="12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43" name="Google Shape;3143;p97"/>
          <p:cNvSpPr txBox="1"/>
          <p:nvPr/>
        </p:nvSpPr>
        <p:spPr>
          <a:xfrm>
            <a:off x="3224400" y="3312375"/>
            <a:ext cx="224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At what noise prevalence do the rankings start to change?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144" name="Google Shape;3144;p97"/>
          <p:cNvSpPr txBox="1"/>
          <p:nvPr/>
        </p:nvSpPr>
        <p:spPr>
          <a:xfrm>
            <a:off x="1610200" y="2711950"/>
            <a:ext cx="2023500" cy="615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0025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2.9% noise prevalence</a:t>
            </a:r>
            <a:br>
              <a:rPr lang="en">
                <a:solidFill>
                  <a:srgbClr val="FF0000"/>
                </a:solidFill>
              </a:rPr>
            </a:br>
            <a:r>
              <a:rPr lang="en">
                <a:solidFill>
                  <a:srgbClr val="FF0000"/>
                </a:solidFill>
              </a:rPr>
              <a:t>~50k examples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145" name="Google Shape;3145;p97"/>
          <p:cNvSpPr txBox="1"/>
          <p:nvPr/>
        </p:nvSpPr>
        <p:spPr>
          <a:xfrm>
            <a:off x="5363750" y="2711950"/>
            <a:ext cx="2082600" cy="615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0025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100% noise prevalence</a:t>
            </a:r>
            <a:endParaRPr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~1.5k examples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146" name="Google Shape;3146;p97"/>
          <p:cNvSpPr/>
          <p:nvPr/>
        </p:nvSpPr>
        <p:spPr>
          <a:xfrm>
            <a:off x="1001900" y="1622775"/>
            <a:ext cx="11925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7" name="Google Shape;3147;p97"/>
          <p:cNvSpPr/>
          <p:nvPr/>
        </p:nvSpPr>
        <p:spPr>
          <a:xfrm>
            <a:off x="6978850" y="1690600"/>
            <a:ext cx="818400" cy="70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48" name="Google Shape;3148;p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46006" y="1622763"/>
            <a:ext cx="129825" cy="12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9" name="Google Shape;3149;p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1876" y="1917075"/>
            <a:ext cx="1107725" cy="13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0" name="Google Shape;3150;p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1950606" y="1362863"/>
            <a:ext cx="129825" cy="12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1" name="Google Shape;3151;p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9600" y="1622771"/>
            <a:ext cx="129825" cy="83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5" name="Shape 3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6" name="Google Shape;3156;p9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Two pre-trained ImageNet models tested on original (noisy) labels</a:t>
            </a:r>
            <a:endParaRPr sz="2200"/>
          </a:p>
        </p:txBody>
      </p:sp>
      <p:sp>
        <p:nvSpPr>
          <p:cNvPr id="3157" name="Google Shape;3157;p9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158" name="Google Shape;3158;p98"/>
          <p:cNvGrpSpPr/>
          <p:nvPr/>
        </p:nvGrpSpPr>
        <p:grpSpPr>
          <a:xfrm>
            <a:off x="0" y="893067"/>
            <a:ext cx="9296403" cy="3400574"/>
            <a:chOff x="0" y="1022449"/>
            <a:chExt cx="9296403" cy="3400574"/>
          </a:xfrm>
        </p:grpSpPr>
        <p:pic>
          <p:nvPicPr>
            <p:cNvPr id="3159" name="Google Shape;3159;p9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1022449"/>
              <a:ext cx="9144003" cy="30986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0" name="Google Shape;3160;p98"/>
            <p:cNvPicPr preferRelativeResize="0"/>
            <p:nvPr/>
          </p:nvPicPr>
          <p:blipFill rotWithShape="1">
            <a:blip r:embed="rId4">
              <a:alphaModFix/>
            </a:blip>
            <a:srcRect b="0" l="0" r="0" t="91112"/>
            <a:stretch/>
          </p:blipFill>
          <p:spPr>
            <a:xfrm>
              <a:off x="152400" y="4121049"/>
              <a:ext cx="9144003" cy="3019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61" name="Google Shape;3161;p98"/>
          <p:cNvSpPr txBox="1"/>
          <p:nvPr/>
        </p:nvSpPr>
        <p:spPr>
          <a:xfrm>
            <a:off x="1435925" y="2463825"/>
            <a:ext cx="2955300" cy="738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942975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What happens when we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</a:rPr>
              <a:t>correct the test labels</a:t>
            </a:r>
            <a:r>
              <a:rPr b="1" lang="en" sz="1800">
                <a:solidFill>
                  <a:schemeClr val="dk1"/>
                </a:solidFill>
              </a:rPr>
              <a:t>?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3162" name="Google Shape;3162;p98"/>
          <p:cNvSpPr/>
          <p:nvPr/>
        </p:nvSpPr>
        <p:spPr>
          <a:xfrm>
            <a:off x="237651" y="1304743"/>
            <a:ext cx="302700" cy="2020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6" name="Shape 3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7" name="Google Shape;3167;p9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But when we correct the test set, benchmark rankings destabilize</a:t>
            </a:r>
            <a:endParaRPr/>
          </a:p>
        </p:txBody>
      </p:sp>
      <p:sp>
        <p:nvSpPr>
          <p:cNvPr id="3168" name="Google Shape;3168;p99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69" name="Google Shape;3169;p9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70" name="Google Shape;3170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00" y="860372"/>
            <a:ext cx="9151601" cy="3440776"/>
          </a:xfrm>
          <a:prstGeom prst="rect">
            <a:avLst/>
          </a:prstGeom>
          <a:noFill/>
          <a:ln>
            <a:noFill/>
          </a:ln>
        </p:spPr>
      </p:pic>
      <p:sp>
        <p:nvSpPr>
          <p:cNvPr id="3171" name="Google Shape;3171;p99"/>
          <p:cNvSpPr/>
          <p:nvPr/>
        </p:nvSpPr>
        <p:spPr>
          <a:xfrm>
            <a:off x="273501" y="1359950"/>
            <a:ext cx="302700" cy="2020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5" name="Shape 3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" name="Google Shape;3176;p10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But when we correct the test set, benchmark rankings destabilize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7" name="Google Shape;3177;p100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78" name="Google Shape;3178;p10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79" name="Google Shape;3179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61715"/>
            <a:ext cx="9144003" cy="3420071"/>
          </a:xfrm>
          <a:prstGeom prst="rect">
            <a:avLst/>
          </a:prstGeom>
          <a:noFill/>
          <a:ln>
            <a:noFill/>
          </a:ln>
        </p:spPr>
      </p:pic>
      <p:sp>
        <p:nvSpPr>
          <p:cNvPr id="3180" name="Google Shape;3180;p100"/>
          <p:cNvSpPr/>
          <p:nvPr/>
        </p:nvSpPr>
        <p:spPr>
          <a:xfrm>
            <a:off x="273501" y="1359950"/>
            <a:ext cx="302700" cy="2020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1" name="Google Shape;3181;p100"/>
          <p:cNvSpPr/>
          <p:nvPr/>
        </p:nvSpPr>
        <p:spPr>
          <a:xfrm>
            <a:off x="1944950" y="2378025"/>
            <a:ext cx="630600" cy="554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2" name="Google Shape;3182;p100"/>
          <p:cNvSpPr txBox="1"/>
          <p:nvPr/>
        </p:nvSpPr>
        <p:spPr>
          <a:xfrm>
            <a:off x="5562575" y="1476150"/>
            <a:ext cx="2955300" cy="1015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942975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Again we asked,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is the result is specific to ImageNet?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186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7" name="Google Shape;3187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938" y="815475"/>
            <a:ext cx="7213573" cy="4131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8" name="Google Shape;3188;p101"/>
          <p:cNvCxnSpPr/>
          <p:nvPr/>
        </p:nvCxnSpPr>
        <p:spPr>
          <a:xfrm>
            <a:off x="1717025" y="3031400"/>
            <a:ext cx="4558500" cy="6687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89" name="Google Shape;3189;p101"/>
          <p:cNvSpPr/>
          <p:nvPr/>
        </p:nvSpPr>
        <p:spPr>
          <a:xfrm>
            <a:off x="853725" y="2754550"/>
            <a:ext cx="5642100" cy="217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0" name="Google Shape;3190;p10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story on CIFAR-10 benchmark rankings</a:t>
            </a:r>
            <a:endParaRPr/>
          </a:p>
        </p:txBody>
      </p:sp>
      <p:sp>
        <p:nvSpPr>
          <p:cNvPr id="3191" name="Google Shape;3191;p10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92" name="Google Shape;3192;p101"/>
          <p:cNvSpPr/>
          <p:nvPr/>
        </p:nvSpPr>
        <p:spPr>
          <a:xfrm>
            <a:off x="6495850" y="2332425"/>
            <a:ext cx="1473900" cy="250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93" name="Google Shape;3193;p101"/>
          <p:cNvCxnSpPr/>
          <p:nvPr/>
        </p:nvCxnSpPr>
        <p:spPr>
          <a:xfrm>
            <a:off x="1717025" y="1130625"/>
            <a:ext cx="4562400" cy="14094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94" name="Google Shape;3194;p101"/>
          <p:cNvSpPr/>
          <p:nvPr/>
        </p:nvSpPr>
        <p:spPr>
          <a:xfrm>
            <a:off x="2022575" y="2935425"/>
            <a:ext cx="849000" cy="1636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3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this lecture, you will learn</a:t>
            </a:r>
            <a:endParaRPr/>
          </a:p>
        </p:txBody>
      </p:sp>
      <p:sp>
        <p:nvSpPr>
          <p:cNvPr id="137" name="Google Shape;137;p2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about label issues (kinds, why they matter, etc)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noise processes and types of label noise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how to find label issues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mathematical intuition for why the methods work</a:t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/>
              <a:t>If time (else will present in Friday’s lecture):</a:t>
            </a:r>
            <a:endParaRPr sz="1300"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how to rank data by likelihood of having a label issue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how to estimate the total number of label issues in a dataset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how to train a model on data with noisy labels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label errors in test sets and the impact on ML benchmarks</a:t>
            </a:r>
            <a:endParaRPr sz="1300"/>
          </a:p>
        </p:txBody>
      </p:sp>
      <p:sp>
        <p:nvSpPr>
          <p:cNvPr id="138" name="Google Shape;138;p2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" name="Google Shape;139;p21"/>
          <p:cNvSpPr txBox="1"/>
          <p:nvPr/>
        </p:nvSpPr>
        <p:spPr>
          <a:xfrm>
            <a:off x="308900" y="3689625"/>
            <a:ext cx="8378100" cy="118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434343"/>
                </a:solidFill>
              </a:rPr>
              <a:t>O</a:t>
            </a:r>
            <a:r>
              <a:rPr b="1" lang="en" sz="2400">
                <a:solidFill>
                  <a:srgbClr val="434343"/>
                </a:solidFill>
              </a:rPr>
              <a:t>verall goal of this lecture:</a:t>
            </a:r>
            <a:endParaRPr b="1" sz="24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2400">
                <a:solidFill>
                  <a:srgbClr val="434343"/>
                </a:solidFill>
              </a:rPr>
              <a:t>improve ML models trained on data with label issues</a:t>
            </a:r>
            <a:endParaRPr b="1" sz="2000"/>
          </a:p>
        </p:txBody>
      </p:sp>
      <p:sp>
        <p:nvSpPr>
          <p:cNvPr id="140" name="Google Shape;140;p21"/>
          <p:cNvSpPr txBox="1"/>
          <p:nvPr/>
        </p:nvSpPr>
        <p:spPr>
          <a:xfrm>
            <a:off x="5519175" y="1228125"/>
            <a:ext cx="3777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lecture covers these two papers: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Confident learning (JAIR 2021)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Pervasive label errors (NeurIPS 2021)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8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p102"/>
          <p:cNvSpPr txBox="1"/>
          <p:nvPr>
            <p:ph idx="1" type="body"/>
          </p:nvPr>
        </p:nvSpPr>
        <p:spPr>
          <a:xfrm>
            <a:off x="12025" y="858575"/>
            <a:ext cx="9067500" cy="36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Conclusions</a:t>
            </a:r>
            <a:br>
              <a:rPr b="1" lang="en" sz="2200">
                <a:solidFill>
                  <a:schemeClr val="dk1"/>
                </a:solidFill>
              </a:rPr>
            </a:br>
            <a:endParaRPr sz="1600" u="sng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Model rankings can change with just 6% increase in noise prevalence </a:t>
            </a:r>
            <a:r>
              <a:rPr lang="en" sz="1200">
                <a:solidFill>
                  <a:schemeClr val="dk1"/>
                </a:solidFill>
              </a:rPr>
              <a:t>(even in these highly-curated test sets)</a:t>
            </a:r>
            <a:endParaRPr sz="12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ML practitioners cannot know this unless they benchmark </a:t>
            </a:r>
            <a:r>
              <a:rPr lang="en">
                <a:solidFill>
                  <a:schemeClr val="dk1"/>
                </a:solidFill>
              </a:rPr>
              <a:t>with</a:t>
            </a:r>
            <a:r>
              <a:rPr lang="en" sz="1400">
                <a:solidFill>
                  <a:schemeClr val="dk1"/>
                </a:solidFill>
              </a:rPr>
              <a:t> </a:t>
            </a:r>
            <a:r>
              <a:rPr lang="en" sz="1400" u="sng">
                <a:solidFill>
                  <a:schemeClr val="dk1"/>
                </a:solidFill>
              </a:rPr>
              <a:t>correct</a:t>
            </a:r>
            <a:r>
              <a:rPr lang="en" u="sng">
                <a:solidFill>
                  <a:schemeClr val="dk1"/>
                </a:solidFill>
              </a:rPr>
              <a:t>ed </a:t>
            </a:r>
            <a:r>
              <a:rPr lang="en" sz="1400" u="sng">
                <a:solidFill>
                  <a:schemeClr val="dk1"/>
                </a:solidFill>
              </a:rPr>
              <a:t>test set labels</a:t>
            </a:r>
            <a:r>
              <a:rPr lang="en" sz="1400">
                <a:solidFill>
                  <a:schemeClr val="dk1"/>
                </a:solidFill>
              </a:rPr>
              <a:t>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The fact that simple models regularize (reduce overfitting to label noise) is not surprising. </a:t>
            </a:r>
            <a:r>
              <a:rPr lang="en" sz="1000">
                <a:solidFill>
                  <a:schemeClr val="dk1"/>
                </a:solidFill>
              </a:rPr>
              <a:t>(</a:t>
            </a:r>
            <a:r>
              <a:rPr lang="en" sz="1000">
                <a:solidFill>
                  <a:srgbClr val="1C4587"/>
                </a:solidFill>
              </a:rPr>
              <a:t>Li, Socher, &amp; Hoi, 2020</a:t>
            </a:r>
            <a:r>
              <a:rPr lang="en" sz="1000">
                <a:solidFill>
                  <a:schemeClr val="dk1"/>
                </a:solidFill>
              </a:rPr>
              <a:t>)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The surprise </a:t>
            </a:r>
            <a:r>
              <a:rPr lang="en">
                <a:solidFill>
                  <a:schemeClr val="dk1"/>
                </a:solidFill>
              </a:rPr>
              <a:t>--</a:t>
            </a:r>
            <a:r>
              <a:rPr lang="en" sz="1400">
                <a:solidFill>
                  <a:schemeClr val="dk1"/>
                </a:solidFill>
              </a:rPr>
              <a:t> test sets are far noisier than the ML community </a:t>
            </a:r>
            <a:r>
              <a:rPr lang="en">
                <a:solidFill>
                  <a:schemeClr val="dk1"/>
                </a:solidFill>
              </a:rPr>
              <a:t>thought</a:t>
            </a:r>
            <a:r>
              <a:rPr lang="en" sz="1400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labelerrors.com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</a:t>
            </a:r>
            <a:r>
              <a:rPr lang="en" sz="1400">
                <a:solidFill>
                  <a:schemeClr val="dk1"/>
                </a:solidFill>
              </a:rPr>
              <a:t>n ML practitioner’s </a:t>
            </a:r>
            <a:r>
              <a:rPr lang="en">
                <a:solidFill>
                  <a:schemeClr val="dk1"/>
                </a:solidFill>
              </a:rPr>
              <a:t>“best model” may underperform other models in real-world deployment.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For humans to deploy ML models with confidence -- noise in the test set must be quantified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confident learning addresses this problem with realistic sufficient conditions for finding label errors  -- and we have shown its efficacy for ten of the most popular ML benchmark test sets.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3200" name="Google Shape;3200;p102"/>
          <p:cNvSpPr txBox="1"/>
          <p:nvPr>
            <p:ph type="title"/>
          </p:nvPr>
        </p:nvSpPr>
        <p:spPr>
          <a:xfrm>
            <a:off x="237650" y="203175"/>
            <a:ext cx="8757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000">
                <a:solidFill>
                  <a:srgbClr val="85200C"/>
                </a:solidFill>
              </a:rPr>
              <a:t>Are practitioners unknowingly benchmarking ML using erroneous test sets?</a:t>
            </a:r>
            <a:endParaRPr/>
          </a:p>
        </p:txBody>
      </p:sp>
      <p:sp>
        <p:nvSpPr>
          <p:cNvPr id="3201" name="Google Shape;3201;p102"/>
          <p:cNvSpPr/>
          <p:nvPr/>
        </p:nvSpPr>
        <p:spPr>
          <a:xfrm>
            <a:off x="122875" y="7144175"/>
            <a:ext cx="8757900" cy="706500"/>
          </a:xfrm>
          <a:prstGeom prst="rect">
            <a:avLst/>
          </a:prstGeom>
          <a:solidFill>
            <a:srgbClr val="FFFFFF">
              <a:alpha val="92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2" name="Google Shape;3202;p102"/>
          <p:cNvSpPr/>
          <p:nvPr/>
        </p:nvSpPr>
        <p:spPr>
          <a:xfrm>
            <a:off x="138875" y="5614800"/>
            <a:ext cx="8757900" cy="519000"/>
          </a:xfrm>
          <a:prstGeom prst="rect">
            <a:avLst/>
          </a:prstGeom>
          <a:solidFill>
            <a:srgbClr val="FFFFFF">
              <a:alpha val="92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3" name="Google Shape;3203;p10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04" name="Google Shape;3204;p102"/>
          <p:cNvSpPr/>
          <p:nvPr/>
        </p:nvSpPr>
        <p:spPr>
          <a:xfrm>
            <a:off x="195600" y="7850675"/>
            <a:ext cx="8841900" cy="423300"/>
          </a:xfrm>
          <a:prstGeom prst="rect">
            <a:avLst/>
          </a:prstGeom>
          <a:solidFill>
            <a:srgbClr val="FFFFFF">
              <a:alpha val="92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5" name="Google Shape;3205;p102"/>
          <p:cNvSpPr/>
          <p:nvPr/>
        </p:nvSpPr>
        <p:spPr>
          <a:xfrm>
            <a:off x="138875" y="6133800"/>
            <a:ext cx="8757900" cy="924600"/>
          </a:xfrm>
          <a:prstGeom prst="rect">
            <a:avLst/>
          </a:prstGeom>
          <a:solidFill>
            <a:srgbClr val="FFFFFF">
              <a:alpha val="92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6" name="Google Shape;3206;p102"/>
          <p:cNvSpPr/>
          <p:nvPr/>
        </p:nvSpPr>
        <p:spPr>
          <a:xfrm>
            <a:off x="302100" y="5218800"/>
            <a:ext cx="8841900" cy="322800"/>
          </a:xfrm>
          <a:prstGeom prst="rect">
            <a:avLst/>
          </a:prstGeom>
          <a:solidFill>
            <a:srgbClr val="FFFFFF">
              <a:alpha val="92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9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9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9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9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0" name="Shape 3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1" name="Google Shape;3211;p103"/>
          <p:cNvSpPr txBox="1"/>
          <p:nvPr>
            <p:ph type="title"/>
          </p:nvPr>
        </p:nvSpPr>
        <p:spPr>
          <a:xfrm>
            <a:off x="237650" y="203175"/>
            <a:ext cx="89064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Today’s Lab: improve a model trained with bad labels.</a:t>
            </a:r>
            <a:endParaRPr/>
          </a:p>
        </p:txBody>
      </p:sp>
      <p:sp>
        <p:nvSpPr>
          <p:cNvPr id="3212" name="Google Shape;3212;p103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213" name="Google Shape;3213;p10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14" name="Google Shape;3214;p103"/>
          <p:cNvPicPr preferRelativeResize="0"/>
          <p:nvPr/>
        </p:nvPicPr>
        <p:blipFill rotWithShape="1">
          <a:blip r:embed="rId3">
            <a:alphaModFix/>
          </a:blip>
          <a:srcRect b="0" l="14693" r="22938" t="0"/>
          <a:stretch/>
        </p:blipFill>
        <p:spPr>
          <a:xfrm>
            <a:off x="2526700" y="922238"/>
            <a:ext cx="4090598" cy="179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5" name="Google Shape;3215;p103"/>
          <p:cNvPicPr preferRelativeResize="0"/>
          <p:nvPr/>
        </p:nvPicPr>
        <p:blipFill rotWithShape="1">
          <a:blip r:embed="rId4">
            <a:alphaModFix/>
          </a:blip>
          <a:srcRect b="0" l="16506" r="0" t="0"/>
          <a:stretch/>
        </p:blipFill>
        <p:spPr>
          <a:xfrm>
            <a:off x="1893350" y="2822481"/>
            <a:ext cx="5595000" cy="1928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9" name="Shape 3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0" name="Google Shape;3220;p104"/>
          <p:cNvSpPr txBox="1"/>
          <p:nvPr>
            <p:ph idx="1" type="body"/>
          </p:nvPr>
        </p:nvSpPr>
        <p:spPr>
          <a:xfrm>
            <a:off x="237650" y="1654500"/>
            <a:ext cx="8520600" cy="183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THIS SLIDE</a:t>
            </a:r>
            <a:endParaRPr sz="40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4000"/>
              <a:t>INTENTIONALLY LEFT BLANK</a:t>
            </a:r>
            <a:endParaRPr sz="4000"/>
          </a:p>
        </p:txBody>
      </p:sp>
      <p:sp>
        <p:nvSpPr>
          <p:cNvPr id="3221" name="Google Shape;3221;p10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5" name="Shape 3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6" name="Google Shape;3226;p105"/>
          <p:cNvSpPr txBox="1"/>
          <p:nvPr>
            <p:ph type="title"/>
          </p:nvPr>
        </p:nvSpPr>
        <p:spPr>
          <a:xfrm>
            <a:off x="237650" y="203175"/>
            <a:ext cx="88518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 label errors in your own dataset  </a:t>
            </a:r>
            <a:r>
              <a:rPr lang="en" sz="1800"/>
              <a:t>(1 import + 1 line of code)</a:t>
            </a:r>
            <a:endParaRPr sz="1800"/>
          </a:p>
        </p:txBody>
      </p:sp>
      <p:sp>
        <p:nvSpPr>
          <p:cNvPr id="3227" name="Google Shape;3227;p10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28" name="Google Shape;3228;p105"/>
          <p:cNvSpPr txBox="1"/>
          <p:nvPr/>
        </p:nvSpPr>
        <p:spPr>
          <a:xfrm>
            <a:off x="806825" y="1568850"/>
            <a:ext cx="76200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>
                <a:solidFill>
                  <a:schemeClr val="hlink"/>
                </a:solidFill>
                <a:hlinkClick r:id="rId3"/>
              </a:rPr>
              <a:t>https://github.com/cleanlab/cleanlab</a:t>
            </a:r>
            <a:r>
              <a:rPr lang="en" sz="2800"/>
              <a:t> </a:t>
            </a:r>
            <a:endParaRPr sz="2800"/>
          </a:p>
        </p:txBody>
      </p:sp>
      <p:pic>
        <p:nvPicPr>
          <p:cNvPr id="3229" name="Google Shape;322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9200" y="914014"/>
            <a:ext cx="7064776" cy="331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3" name="Shape 3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4" name="Google Shape;3234;p106"/>
          <p:cNvSpPr txBox="1"/>
          <p:nvPr>
            <p:ph type="title"/>
          </p:nvPr>
        </p:nvSpPr>
        <p:spPr>
          <a:xfrm>
            <a:off x="237650" y="203175"/>
            <a:ext cx="88518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 data errors in your own dataset  </a:t>
            </a:r>
            <a:r>
              <a:rPr lang="en" sz="1800"/>
              <a:t>(1 import + 1 line of code)</a:t>
            </a:r>
            <a:endParaRPr sz="1800"/>
          </a:p>
        </p:txBody>
      </p:sp>
      <p:sp>
        <p:nvSpPr>
          <p:cNvPr id="3235" name="Google Shape;3235;p10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36" name="Google Shape;3236;p106"/>
          <p:cNvSpPr txBox="1"/>
          <p:nvPr/>
        </p:nvSpPr>
        <p:spPr>
          <a:xfrm>
            <a:off x="806825" y="1568850"/>
            <a:ext cx="76200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>
                <a:solidFill>
                  <a:schemeClr val="hlink"/>
                </a:solidFill>
                <a:hlinkClick r:id="rId3"/>
              </a:rPr>
              <a:t>https://github.com/cleanlab/cleanlab</a:t>
            </a:r>
            <a:r>
              <a:rPr lang="en" sz="2800"/>
              <a:t> </a:t>
            </a:r>
            <a:endParaRPr sz="2800"/>
          </a:p>
        </p:txBody>
      </p:sp>
      <p:pic>
        <p:nvPicPr>
          <p:cNvPr id="3237" name="Google Shape;3237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8476" y="1095853"/>
            <a:ext cx="6608973" cy="312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238" name="Google Shape;3238;p106"/>
          <p:cNvSpPr/>
          <p:nvPr/>
        </p:nvSpPr>
        <p:spPr>
          <a:xfrm>
            <a:off x="1202475" y="1646975"/>
            <a:ext cx="1416900" cy="329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2" name="Shape 3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3" name="Google Shape;3243;p107"/>
          <p:cNvSpPr txBox="1"/>
          <p:nvPr>
            <p:ph type="title"/>
          </p:nvPr>
        </p:nvSpPr>
        <p:spPr>
          <a:xfrm>
            <a:off x="55575" y="203175"/>
            <a:ext cx="90885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 consensus labels for your dataset  </a:t>
            </a:r>
            <a:r>
              <a:rPr lang="en" sz="1800"/>
              <a:t>(1 import + 1 line of code)</a:t>
            </a:r>
            <a:endParaRPr sz="1800"/>
          </a:p>
        </p:txBody>
      </p:sp>
      <p:sp>
        <p:nvSpPr>
          <p:cNvPr id="3244" name="Google Shape;3244;p10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45" name="Google Shape;3245;p107"/>
          <p:cNvSpPr txBox="1"/>
          <p:nvPr/>
        </p:nvSpPr>
        <p:spPr>
          <a:xfrm>
            <a:off x="806825" y="1568850"/>
            <a:ext cx="76200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>
                <a:solidFill>
                  <a:schemeClr val="hlink"/>
                </a:solidFill>
                <a:hlinkClick r:id="rId3"/>
              </a:rPr>
              <a:t>https://github.com/cleanlab/cleanlab</a:t>
            </a:r>
            <a:r>
              <a:rPr lang="en" sz="2800"/>
              <a:t> </a:t>
            </a:r>
            <a:endParaRPr sz="2800"/>
          </a:p>
        </p:txBody>
      </p:sp>
      <p:pic>
        <p:nvPicPr>
          <p:cNvPr id="3246" name="Google Shape;3246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8501" y="982828"/>
            <a:ext cx="6792776" cy="3243801"/>
          </a:xfrm>
          <a:prstGeom prst="rect">
            <a:avLst/>
          </a:prstGeom>
          <a:noFill/>
          <a:ln>
            <a:noFill/>
          </a:ln>
        </p:spPr>
      </p:pic>
      <p:sp>
        <p:nvSpPr>
          <p:cNvPr id="3247" name="Google Shape;3247;p107"/>
          <p:cNvSpPr/>
          <p:nvPr/>
        </p:nvSpPr>
        <p:spPr>
          <a:xfrm>
            <a:off x="1340325" y="2407050"/>
            <a:ext cx="2366400" cy="329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leanlab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