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</p:sldIdLst>
  <p:sldSz cy="5143500" cx="9144000"/>
  <p:notesSz cx="6858000" cy="9144000"/>
  <p:embeddedFontLst>
    <p:embeddedFont>
      <p:font typeface="Proxima Nova"/>
      <p:regular r:id="rId70"/>
      <p:bold r:id="rId71"/>
      <p:italic r:id="rId72"/>
      <p:boldItalic r:id="rId7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73" Type="http://schemas.openxmlformats.org/officeDocument/2006/relationships/font" Target="fonts/ProximaNova-boldItalic.fntdata"/><Relationship Id="rId72" Type="http://schemas.openxmlformats.org/officeDocument/2006/relationships/font" Target="fonts/ProximaNova-italic.fntdata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71" Type="http://schemas.openxmlformats.org/officeDocument/2006/relationships/font" Target="fonts/ProximaNova-bold.fntdata"/><Relationship Id="rId70" Type="http://schemas.openxmlformats.org/officeDocument/2006/relationships/font" Target="fonts/ProximaNova-regular.fntdata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20" Type="http://schemas.openxmlformats.org/officeDocument/2006/relationships/slide" Target="slides/slide16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22" Type="http://schemas.openxmlformats.org/officeDocument/2006/relationships/slide" Target="slides/slide18.xml"/><Relationship Id="rId66" Type="http://schemas.openxmlformats.org/officeDocument/2006/relationships/slide" Target="slides/slide62.xml"/><Relationship Id="rId21" Type="http://schemas.openxmlformats.org/officeDocument/2006/relationships/slide" Target="slides/slide17.xml"/><Relationship Id="rId65" Type="http://schemas.openxmlformats.org/officeDocument/2006/relationships/slide" Target="slides/slide61.xml"/><Relationship Id="rId24" Type="http://schemas.openxmlformats.org/officeDocument/2006/relationships/slide" Target="slides/slide20.xml"/><Relationship Id="rId68" Type="http://schemas.openxmlformats.org/officeDocument/2006/relationships/slide" Target="slides/slide64.xml"/><Relationship Id="rId23" Type="http://schemas.openxmlformats.org/officeDocument/2006/relationships/slide" Target="slides/slide19.xml"/><Relationship Id="rId67" Type="http://schemas.openxmlformats.org/officeDocument/2006/relationships/slide" Target="slides/slide63.xml"/><Relationship Id="rId60" Type="http://schemas.openxmlformats.org/officeDocument/2006/relationships/slide" Target="slides/slide56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69" Type="http://schemas.openxmlformats.org/officeDocument/2006/relationships/slide" Target="slides/slide6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slide" Target="slides/slide51.xml"/><Relationship Id="rId10" Type="http://schemas.openxmlformats.org/officeDocument/2006/relationships/slide" Target="slides/slide6.xml"/><Relationship Id="rId54" Type="http://schemas.openxmlformats.org/officeDocument/2006/relationships/slide" Target="slides/slide50.xml"/><Relationship Id="rId13" Type="http://schemas.openxmlformats.org/officeDocument/2006/relationships/slide" Target="slides/slide9.xml"/><Relationship Id="rId57" Type="http://schemas.openxmlformats.org/officeDocument/2006/relationships/slide" Target="slides/slide53.xml"/><Relationship Id="rId12" Type="http://schemas.openxmlformats.org/officeDocument/2006/relationships/slide" Target="slides/slide8.xml"/><Relationship Id="rId56" Type="http://schemas.openxmlformats.org/officeDocument/2006/relationships/slide" Target="slides/slide52.xml"/><Relationship Id="rId15" Type="http://schemas.openxmlformats.org/officeDocument/2006/relationships/slide" Target="slides/slide11.xml"/><Relationship Id="rId59" Type="http://schemas.openxmlformats.org/officeDocument/2006/relationships/slide" Target="slides/slide55.xml"/><Relationship Id="rId14" Type="http://schemas.openxmlformats.org/officeDocument/2006/relationships/slide" Target="slides/slide10.xml"/><Relationship Id="rId58" Type="http://schemas.openxmlformats.org/officeDocument/2006/relationships/slide" Target="slides/slide5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1a91453489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" name="Google Shape;51;g1a91453489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f86ab61adb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1f86ab61adb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f86ab61adb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1f86ab61adb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f86ab61adb_0_1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1f86ab61adb_0_1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f86ab61adb_0_1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f86ab61adb_0_1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f86ab61adb_0_2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1f86ab61adb_0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f86ab61adb_0_2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1f86ab61adb_0_2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f8741c3a67_1_2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1f8741c3a67_1_2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f8741c3a67_1_2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1f8741c3a67_1_2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f86ab61adb_0_2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1f86ab61adb_0_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1f86ab61adb_0_3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1f86ab61adb_0_3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f86ab61adb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f86ab61adb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Need to see a real-world result. Use color coded.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f86ab61adb_0_3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1f86ab61adb_0_3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f86ab61adb_0_2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1f86ab61adb_0_2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f86ab61adb_0_3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1f86ab61adb_0_3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f86ab61adb_0_3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1f86ab61adb_0_3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1f8741c3a67_1_2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1f8741c3a67_1_2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f86ab61adb_0_2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1f86ab61adb_0_2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f86ab61adb_0_2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1f86ab61adb_0_2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1f86ab61adb_0_3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1f86ab61adb_0_3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1f86ab61adb_0_3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1f86ab61adb_0_3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f86ab61adb_0_3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f86ab61adb_0_3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1f86ab61adb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1f86ab61adb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Need to see a real-world result. Use color coded.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f86ab61adb_0_2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1f86ab61adb_0_2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1f86ab61adb_0_2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1f86ab61adb_0_2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1f86ab61adb_0_2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1f86ab61adb_0_2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1f8741c3a67_1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1f8741c3a67_1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f8741c3a67_1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1f8741c3a67_1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1f8741c3a67_1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1f8741c3a67_1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1f86ab61adb_0_2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1f86ab61adb_0_2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1f86ab61adb_0_2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1f86ab61adb_0_2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f86ab61adb_0_2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1f86ab61adb_0_2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1f86ab61adb_0_2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1f86ab61adb_0_2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f86ab61adb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1f86ab61adb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Need to see a real-world result. Use color coded.</a:t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1f8741c3a67_1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1f8741c3a67_1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1f8741c3a67_1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1f8741c3a67_1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1f8741c3a67_1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1f8741c3a67_1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1f8741c3a67_1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1f8741c3a67_1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1f8741c3a67_1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1f8741c3a67_1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1f8741c3a67_1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1f8741c3a67_1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1f8741c3a67_1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1f8741c3a67_1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1f8741c3a67_1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1f8741c3a67_1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1f8741c3a67_1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1f8741c3a67_1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1f8741c3a67_1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1f8741c3a67_1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f86ab61adb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1f86ab61adb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Need to see a real-world result. Use color coded.</a:t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1f86ab61adb_0_2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1f86ab61adb_0_2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1f8741c3a67_1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1f8741c3a67_1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1f8741c3a67_1_1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1f8741c3a67_1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1f8741c3a67_1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1f8741c3a67_1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1f8741c3a67_1_1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1f8741c3a67_1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1f8741c3a67_1_2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1f8741c3a67_1_2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1f8741c3a67_1_1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1f8741c3a67_1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1f8741c3a67_1_2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1f8741c3a67_1_2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1f8741c3a67_1_2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1f8741c3a67_1_2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1f8741c3a67_1_2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1f8741c3a67_1_2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f86ab61adb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f86ab61adb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1f8741c3a67_1_2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1f8741c3a67_1_2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1f8741c3a67_1_2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1f8741c3a67_1_2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1f8741c3a67_1_2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1f8741c3a67_1_2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1f8741c3a67_1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1f8741c3a67_1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1f8741c3a67_1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1f8741c3a67_1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1f8741c3a67_1_2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1f8741c3a67_1_2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f86ab61adb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f86ab61adb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f86ab61adb_0_1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1f86ab61adb_0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f86ab61adb_0_1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1f86ab61adb_0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8" name="Google Shape;18;p2"/>
          <p:cNvSpPr txBox="1"/>
          <p:nvPr/>
        </p:nvSpPr>
        <p:spPr>
          <a:xfrm>
            <a:off x="4752975" y="4892850"/>
            <a:ext cx="3000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005E68"/>
                </a:solidFill>
              </a:rPr>
              <a:t>MIT IAP 2023</a:t>
            </a:r>
            <a:endParaRPr b="1" sz="800">
              <a:solidFill>
                <a:srgbClr val="005E68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7" name="Google Shape;47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  <a:defRPr>
                <a:solidFill>
                  <a:srgbClr val="434343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24" name="Google Shape;24;p4"/>
          <p:cNvSpPr txBox="1"/>
          <p:nvPr/>
        </p:nvSpPr>
        <p:spPr>
          <a:xfrm>
            <a:off x="4743450" y="4902375"/>
            <a:ext cx="3000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005E68"/>
                </a:solidFill>
              </a:rPr>
              <a:t>MIT IAP 2023</a:t>
            </a:r>
            <a:endParaRPr b="1" sz="800">
              <a:solidFill>
                <a:srgbClr val="005E68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9" name="Google Shape;39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0" name="Google Shape;40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1" name="Google Shape;41;p9"/>
          <p:cNvSpPr txBox="1"/>
          <p:nvPr>
            <p:ph idx="12" type="sldNum"/>
          </p:nvPr>
        </p:nvSpPr>
        <p:spPr>
          <a:xfrm>
            <a:off x="6877050" y="4981575"/>
            <a:ext cx="866700" cy="25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4" name="Google Shape;44;p10"/>
          <p:cNvSpPr txBox="1"/>
          <p:nvPr>
            <p:ph idx="12" type="sldNum"/>
          </p:nvPr>
        </p:nvSpPr>
        <p:spPr>
          <a:xfrm>
            <a:off x="6877050" y="4981575"/>
            <a:ext cx="866700" cy="25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203175"/>
            <a:ext cx="9144000" cy="612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rgbClr val="85200C"/>
              </a:solidFill>
            </a:endParaRPr>
          </a:p>
        </p:txBody>
      </p:sp>
      <p:sp>
        <p:nvSpPr>
          <p:cNvPr id="7" name="Google Shape;7;p1"/>
          <p:cNvSpPr/>
          <p:nvPr/>
        </p:nvSpPr>
        <p:spPr>
          <a:xfrm>
            <a:off x="0" y="4940250"/>
            <a:ext cx="2800500" cy="2031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chemeClr val="lt2"/>
                </a:solidFill>
              </a:rPr>
              <a:t>Lecture 4 - Data-centric Evaluation</a:t>
            </a:r>
            <a:endParaRPr b="1" sz="800">
              <a:solidFill>
                <a:schemeClr val="lt2"/>
              </a:solidFill>
            </a:endParaRPr>
          </a:p>
        </p:txBody>
      </p:sp>
      <p:sp>
        <p:nvSpPr>
          <p:cNvPr id="8" name="Google Shape;8;p1"/>
          <p:cNvSpPr/>
          <p:nvPr/>
        </p:nvSpPr>
        <p:spPr>
          <a:xfrm>
            <a:off x="6195350" y="4940250"/>
            <a:ext cx="2948400" cy="2031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" name="Google Shape;9;p1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5E68"/>
              </a:buClr>
              <a:buSzPts val="2800"/>
              <a:buNone/>
              <a:defRPr sz="2800">
                <a:solidFill>
                  <a:srgbClr val="005E6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  <a:defRPr sz="1800">
                <a:solidFill>
                  <a:srgbClr val="434343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2" type="sldNum"/>
          </p:nvPr>
        </p:nvSpPr>
        <p:spPr>
          <a:xfrm>
            <a:off x="6877050" y="4981575"/>
            <a:ext cx="8667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Clr>
                <a:schemeClr val="dk1"/>
              </a:buClr>
              <a:buSzPts val="1100"/>
              <a:buFont typeface="Arial"/>
              <a:buNone/>
              <a:defRPr b="1" sz="800">
                <a:solidFill>
                  <a:srgbClr val="005E68"/>
                </a:solidFill>
              </a:defRPr>
            </a:lvl1pPr>
            <a:lvl2pPr lvl="1" rtl="0" algn="r">
              <a:buClr>
                <a:schemeClr val="dk1"/>
              </a:buClr>
              <a:buSzPts val="1100"/>
              <a:buFont typeface="Arial"/>
              <a:buNone/>
              <a:defRPr b="1" sz="800">
                <a:solidFill>
                  <a:srgbClr val="005E68"/>
                </a:solidFill>
              </a:defRPr>
            </a:lvl2pPr>
            <a:lvl3pPr lvl="2" rtl="0" algn="r">
              <a:buClr>
                <a:schemeClr val="dk1"/>
              </a:buClr>
              <a:buSzPts val="1100"/>
              <a:buFont typeface="Arial"/>
              <a:buNone/>
              <a:defRPr b="1" sz="800">
                <a:solidFill>
                  <a:srgbClr val="005E68"/>
                </a:solidFill>
              </a:defRPr>
            </a:lvl3pPr>
            <a:lvl4pPr lvl="3" rtl="0" algn="r">
              <a:buClr>
                <a:schemeClr val="dk1"/>
              </a:buClr>
              <a:buSzPts val="1100"/>
              <a:buFont typeface="Arial"/>
              <a:buNone/>
              <a:defRPr b="1" sz="800">
                <a:solidFill>
                  <a:srgbClr val="005E68"/>
                </a:solidFill>
              </a:defRPr>
            </a:lvl4pPr>
            <a:lvl5pPr lvl="4" rtl="0" algn="r">
              <a:buClr>
                <a:schemeClr val="dk1"/>
              </a:buClr>
              <a:buSzPts val="1100"/>
              <a:buFont typeface="Arial"/>
              <a:buNone/>
              <a:defRPr b="1" sz="800">
                <a:solidFill>
                  <a:srgbClr val="005E68"/>
                </a:solidFill>
              </a:defRPr>
            </a:lvl5pPr>
            <a:lvl6pPr lvl="5" rtl="0" algn="r">
              <a:buClr>
                <a:schemeClr val="dk1"/>
              </a:buClr>
              <a:buSzPts val="1100"/>
              <a:buFont typeface="Arial"/>
              <a:buNone/>
              <a:defRPr b="1" sz="800">
                <a:solidFill>
                  <a:srgbClr val="005E68"/>
                </a:solidFill>
              </a:defRPr>
            </a:lvl6pPr>
            <a:lvl7pPr lvl="6" rtl="0" algn="r">
              <a:buClr>
                <a:schemeClr val="dk1"/>
              </a:buClr>
              <a:buSzPts val="1100"/>
              <a:buFont typeface="Arial"/>
              <a:buNone/>
              <a:defRPr b="1" sz="800">
                <a:solidFill>
                  <a:srgbClr val="005E68"/>
                </a:solidFill>
              </a:defRPr>
            </a:lvl7pPr>
            <a:lvl8pPr lvl="7" rtl="0" algn="r">
              <a:buClr>
                <a:schemeClr val="dk1"/>
              </a:buClr>
              <a:buSzPts val="1100"/>
              <a:buFont typeface="Arial"/>
              <a:buNone/>
              <a:defRPr b="1" sz="800">
                <a:solidFill>
                  <a:srgbClr val="005E68"/>
                </a:solidFill>
              </a:defRPr>
            </a:lvl8pPr>
            <a:lvl9pPr lvl="8" rtl="0" algn="r">
              <a:buClr>
                <a:schemeClr val="dk1"/>
              </a:buClr>
              <a:buSzPts val="1100"/>
              <a:buFont typeface="Arial"/>
              <a:buNone/>
              <a:defRPr b="1" sz="800">
                <a:solidFill>
                  <a:srgbClr val="005E6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MIT IAP 2023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" name="Google Shape;12;p1"/>
          <p:cNvSpPr/>
          <p:nvPr/>
        </p:nvSpPr>
        <p:spPr>
          <a:xfrm>
            <a:off x="0" y="0"/>
            <a:ext cx="4578600" cy="2031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rgbClr val="EFEFEF"/>
              </a:solidFill>
            </a:endParaRPr>
          </a:p>
        </p:txBody>
      </p:sp>
      <p:sp>
        <p:nvSpPr>
          <p:cNvPr id="13" name="Google Shape;13;p1"/>
          <p:cNvSpPr/>
          <p:nvPr/>
        </p:nvSpPr>
        <p:spPr>
          <a:xfrm>
            <a:off x="4578600" y="0"/>
            <a:ext cx="4565400" cy="2031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" name="Google Shape;14;p1"/>
          <p:cNvSpPr/>
          <p:nvPr/>
        </p:nvSpPr>
        <p:spPr>
          <a:xfrm>
            <a:off x="2800550" y="4940250"/>
            <a:ext cx="3394800" cy="203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434343"/>
                </a:solidFill>
              </a:rPr>
              <a:t>Introduction to Data-centric AI</a:t>
            </a:r>
            <a:endParaRPr b="1" sz="800">
              <a:solidFill>
                <a:srgbClr val="434343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3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2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2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2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2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2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2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20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20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8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6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16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16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23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23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23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19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5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Relationship Id="rId4" Type="http://schemas.openxmlformats.org/officeDocument/2006/relationships/image" Target="../media/image2.png"/><Relationship Id="rId5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" y="0"/>
            <a:ext cx="914398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13"/>
          <p:cNvSpPr/>
          <p:nvPr/>
        </p:nvSpPr>
        <p:spPr>
          <a:xfrm>
            <a:off x="111400" y="2590325"/>
            <a:ext cx="6359700" cy="622200"/>
          </a:xfrm>
          <a:prstGeom prst="rect">
            <a:avLst/>
          </a:prstGeom>
          <a:solidFill>
            <a:srgbClr val="0E102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Lecture 3 - Dataset Curation</a:t>
            </a:r>
            <a:endParaRPr/>
          </a:p>
        </p:txBody>
      </p:sp>
      <p:sp>
        <p:nvSpPr>
          <p:cNvPr id="55" name="Google Shape;55;p13"/>
          <p:cNvSpPr txBox="1"/>
          <p:nvPr/>
        </p:nvSpPr>
        <p:spPr>
          <a:xfrm>
            <a:off x="143797" y="2553175"/>
            <a:ext cx="88713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Lecture 4 - </a:t>
            </a:r>
            <a:r>
              <a:rPr b="1" lang="en" sz="36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Data-centric Evaluation </a:t>
            </a:r>
            <a:br>
              <a:rPr b="1" lang="en" sz="36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b="1" lang="en" sz="36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                    of ML Models</a:t>
            </a:r>
            <a:endParaRPr b="1" sz="36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2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Assumptions</a:t>
            </a:r>
            <a:endParaRPr/>
          </a:p>
        </p:txBody>
      </p:sp>
      <p:pic>
        <p:nvPicPr>
          <p:cNvPr id="115" name="Google Shape;11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9813" y="1579951"/>
            <a:ext cx="8296274" cy="126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3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Evaluation of ML models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23"/>
          <p:cNvSpPr txBox="1"/>
          <p:nvPr>
            <p:ph idx="1" type="body"/>
          </p:nvPr>
        </p:nvSpPr>
        <p:spPr>
          <a:xfrm>
            <a:off x="164425" y="934775"/>
            <a:ext cx="88392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Loss function evaluates model predictions for a new example vs its given label</a:t>
            </a:r>
            <a:endParaRPr sz="19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900"/>
              <a:t>Loss may be function of:</a:t>
            </a:r>
            <a:endParaRPr sz="19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22" name="Google Shape;12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982600"/>
            <a:ext cx="7591427" cy="35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4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Evaluation of ML models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24"/>
          <p:cNvSpPr txBox="1"/>
          <p:nvPr>
            <p:ph idx="1" type="body"/>
          </p:nvPr>
        </p:nvSpPr>
        <p:spPr>
          <a:xfrm>
            <a:off x="164425" y="934775"/>
            <a:ext cx="88392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Loss function evaluates model predictions for a new example vs its given label</a:t>
            </a:r>
            <a:endParaRPr sz="19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900"/>
              <a:t>Loss may be function of:</a:t>
            </a:r>
            <a:endParaRPr sz="19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  <a:t>      Examples of such classification losses: accuracy, balanced accuracy, precision, recall, …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29" name="Google Shape;12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982600"/>
            <a:ext cx="7591427" cy="35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5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Evaluation of ML models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25"/>
          <p:cNvSpPr txBox="1"/>
          <p:nvPr>
            <p:ph idx="1" type="body"/>
          </p:nvPr>
        </p:nvSpPr>
        <p:spPr>
          <a:xfrm>
            <a:off x="164425" y="934775"/>
            <a:ext cx="88392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Loss function evaluates model predictions for a new example vs its given label</a:t>
            </a:r>
            <a:endParaRPr sz="19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900"/>
              <a:t>Loss may be function of:</a:t>
            </a:r>
            <a:endParaRPr sz="19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  <a:t>      Examples of such classification losses: accuracy, balanced accuracy, precision, recall, …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36" name="Google Shape;13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982600"/>
            <a:ext cx="7591427" cy="35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7650" y="3232750"/>
            <a:ext cx="7963377" cy="43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6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Evaluation of ML models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26"/>
          <p:cNvSpPr txBox="1"/>
          <p:nvPr>
            <p:ph idx="1" type="body"/>
          </p:nvPr>
        </p:nvSpPr>
        <p:spPr>
          <a:xfrm>
            <a:off x="164425" y="934775"/>
            <a:ext cx="88392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Loss function evaluates model predictions for a new example vs its given label</a:t>
            </a:r>
            <a:endParaRPr sz="19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900"/>
              <a:t>Loss may be function of:</a:t>
            </a:r>
            <a:endParaRPr sz="19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  <a:t>      Examples of such classification losses: accuracy, balanced accuracy, precision, recall, …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  <a:t>       Examples of such classification losses include: log loss, AUROC, calibration error,…</a:t>
            </a:r>
            <a:endParaRPr/>
          </a:p>
        </p:txBody>
      </p:sp>
      <p:pic>
        <p:nvPicPr>
          <p:cNvPr id="144" name="Google Shape;14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982600"/>
            <a:ext cx="7591427" cy="35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7650" y="3232750"/>
            <a:ext cx="7963377" cy="43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7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Reporting Model Performance</a:t>
            </a:r>
            <a:endParaRPr/>
          </a:p>
        </p:txBody>
      </p:sp>
      <p:sp>
        <p:nvSpPr>
          <p:cNvPr id="151" name="Google Shape;151;p27"/>
          <p:cNvSpPr txBox="1"/>
          <p:nvPr>
            <p:ph idx="1" type="body"/>
          </p:nvPr>
        </p:nvSpPr>
        <p:spPr>
          <a:xfrm>
            <a:off x="164425" y="934775"/>
            <a:ext cx="87570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  <a:highlight>
                  <a:srgbClr val="FFFFFF"/>
                </a:highlight>
              </a:rPr>
              <a:t>Not ideal to rely on a single score to summarize how good your model is overall</a:t>
            </a:r>
            <a:endParaRPr sz="16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</a:pPr>
            <a:r>
              <a:rPr lang="en" sz="1600">
                <a:solidFill>
                  <a:schemeClr val="dk1"/>
                </a:solidFill>
                <a:highlight>
                  <a:srgbClr val="FFFFFF"/>
                </a:highlight>
              </a:rPr>
              <a:t>But what everybody does </a:t>
            </a:r>
            <a:r>
              <a:rPr lang="en" sz="2000">
                <a:solidFill>
                  <a:schemeClr val="dk1"/>
                </a:solidFill>
                <a:highlight>
                  <a:srgbClr val="FFFFFF"/>
                </a:highlight>
              </a:rPr>
              <a:t>🤷‍♂️</a:t>
            </a:r>
            <a:endParaRPr sz="20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8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Reporting Model Performance</a:t>
            </a:r>
            <a:endParaRPr/>
          </a:p>
        </p:txBody>
      </p:sp>
      <p:sp>
        <p:nvSpPr>
          <p:cNvPr id="157" name="Google Shape;157;p28"/>
          <p:cNvSpPr txBox="1"/>
          <p:nvPr>
            <p:ph idx="1" type="body"/>
          </p:nvPr>
        </p:nvSpPr>
        <p:spPr>
          <a:xfrm>
            <a:off x="164425" y="934775"/>
            <a:ext cx="87570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  <a:highlight>
                  <a:srgbClr val="FFFFFF"/>
                </a:highlight>
              </a:rPr>
              <a:t>Not ideal to rely on a single score to summarize how good your model is overall</a:t>
            </a:r>
            <a:endParaRPr sz="16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</a:pPr>
            <a:r>
              <a:rPr lang="en" sz="1600">
                <a:solidFill>
                  <a:schemeClr val="dk1"/>
                </a:solidFill>
                <a:highlight>
                  <a:srgbClr val="FFFFFF"/>
                </a:highlight>
              </a:rPr>
              <a:t>But what everybody does </a:t>
            </a:r>
            <a:r>
              <a:rPr lang="en" sz="2000">
                <a:solidFill>
                  <a:schemeClr val="dk1"/>
                </a:solidFill>
                <a:highlight>
                  <a:srgbClr val="FFFFFF"/>
                </a:highlight>
              </a:rPr>
              <a:t>🤷‍♂️</a:t>
            </a:r>
            <a:endParaRPr sz="20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55600" lvl="0" marL="4572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1600">
                <a:solidFill>
                  <a:schemeClr val="dk1"/>
                </a:solidFill>
                <a:highlight>
                  <a:srgbClr val="FFFFFF"/>
                </a:highlight>
              </a:rPr>
              <a:t>Typical score = average of                           over many examples held-out during training </a:t>
            </a:r>
            <a:br>
              <a:rPr lang="en" sz="1600">
                <a:solidFill>
                  <a:schemeClr val="dk1"/>
                </a:solidFill>
                <a:highlight>
                  <a:srgbClr val="FFFFFF"/>
                </a:highlight>
              </a:rPr>
            </a:br>
            <a:br>
              <a:rPr lang="en" sz="1600">
                <a:solidFill>
                  <a:schemeClr val="dk1"/>
                </a:solidFill>
                <a:highlight>
                  <a:srgbClr val="FFFFFF"/>
                </a:highlight>
              </a:rPr>
            </a:br>
            <a:endParaRPr sz="16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  <p:pic>
        <p:nvPicPr>
          <p:cNvPr id="158" name="Google Shape;15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3625" y="2433513"/>
            <a:ext cx="1425624" cy="276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9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Reporting Model Performance</a:t>
            </a:r>
            <a:endParaRPr/>
          </a:p>
        </p:txBody>
      </p:sp>
      <p:sp>
        <p:nvSpPr>
          <p:cNvPr id="164" name="Google Shape;164;p29"/>
          <p:cNvSpPr txBox="1"/>
          <p:nvPr>
            <p:ph idx="1" type="body"/>
          </p:nvPr>
        </p:nvSpPr>
        <p:spPr>
          <a:xfrm>
            <a:off x="164425" y="934775"/>
            <a:ext cx="87570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  <a:highlight>
                  <a:srgbClr val="FFFFFF"/>
                </a:highlight>
              </a:rPr>
              <a:t>Not ideal to rely on a single score to summarize how good your model is overall</a:t>
            </a:r>
            <a:endParaRPr sz="16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</a:pPr>
            <a:r>
              <a:rPr lang="en" sz="1600">
                <a:solidFill>
                  <a:schemeClr val="dk1"/>
                </a:solidFill>
                <a:highlight>
                  <a:srgbClr val="FFFFFF"/>
                </a:highlight>
              </a:rPr>
              <a:t>But what everybody does </a:t>
            </a:r>
            <a:r>
              <a:rPr lang="en" sz="2000">
                <a:solidFill>
                  <a:schemeClr val="dk1"/>
                </a:solidFill>
                <a:highlight>
                  <a:srgbClr val="FFFFFF"/>
                </a:highlight>
              </a:rPr>
              <a:t>🤷‍♂️</a:t>
            </a:r>
            <a:endParaRPr sz="20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55600" lvl="0" marL="4572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1600">
                <a:solidFill>
                  <a:schemeClr val="dk1"/>
                </a:solidFill>
                <a:highlight>
                  <a:srgbClr val="FFFFFF"/>
                </a:highlight>
              </a:rPr>
              <a:t>Typical score = average of                           over many examples held-out during training </a:t>
            </a:r>
            <a:br>
              <a:rPr lang="en" sz="1600">
                <a:solidFill>
                  <a:schemeClr val="dk1"/>
                </a:solidFill>
                <a:highlight>
                  <a:srgbClr val="FFFFFF"/>
                </a:highlight>
              </a:rPr>
            </a:br>
            <a:br>
              <a:rPr lang="en" sz="1600">
                <a:solidFill>
                  <a:schemeClr val="dk1"/>
                </a:solidFill>
                <a:highlight>
                  <a:srgbClr val="FFFFFF"/>
                </a:highlight>
              </a:rPr>
            </a:br>
            <a:endParaRPr sz="16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1600">
                <a:solidFill>
                  <a:schemeClr val="dk1"/>
                </a:solidFill>
                <a:highlight>
                  <a:srgbClr val="FFFFFF"/>
                </a:highlight>
              </a:rPr>
              <a:t>Alternatives: </a:t>
            </a:r>
            <a:endParaRPr sz="16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○"/>
            </a:pPr>
            <a:r>
              <a:rPr lang="en" sz="1600">
                <a:solidFill>
                  <a:schemeClr val="dk1"/>
                </a:solidFill>
                <a:highlight>
                  <a:srgbClr val="FFFFFF"/>
                </a:highlight>
              </a:rPr>
              <a:t>Average Loss</a:t>
            </a:r>
            <a:r>
              <a:rPr lang="en" sz="1850">
                <a:solidFill>
                  <a:schemeClr val="dk1"/>
                </a:solidFill>
                <a:highlight>
                  <a:srgbClr val="FFFFFF"/>
                </a:highlight>
              </a:rPr>
              <a:t> </a:t>
            </a:r>
            <a:r>
              <a:rPr lang="en" sz="1600">
                <a:solidFill>
                  <a:schemeClr val="dk1"/>
                </a:solidFill>
                <a:highlight>
                  <a:srgbClr val="FFFFFF"/>
                </a:highlight>
              </a:rPr>
              <a:t>for examples from each class separately (eg. per-class accuracy) </a:t>
            </a:r>
            <a:endParaRPr sz="16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" sz="1600">
                <a:solidFill>
                  <a:schemeClr val="dk1"/>
                </a:solidFill>
                <a:highlight>
                  <a:srgbClr val="FFFFFF"/>
                </a:highlight>
              </a:rPr>
              <a:t>Report complete confusion matrix</a:t>
            </a:r>
            <a:endParaRPr sz="200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  <p:pic>
        <p:nvPicPr>
          <p:cNvPr id="165" name="Google Shape;16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3625" y="2433513"/>
            <a:ext cx="1425624" cy="276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0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Think about HOW</a:t>
            </a:r>
            <a:r>
              <a:rPr lang="en"/>
              <a:t> you will evaluate models</a:t>
            </a:r>
            <a:endParaRPr/>
          </a:p>
        </p:txBody>
      </p:sp>
      <p:sp>
        <p:nvSpPr>
          <p:cNvPr id="171" name="Google Shape;171;p30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Invest as much as time thinking about this as: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what models to apply </a:t>
            </a:r>
            <a:endParaRPr sz="18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800"/>
              <a:t>how to improve them</a:t>
            </a:r>
            <a:br>
              <a:rPr lang="en"/>
            </a:br>
            <a:endParaRPr/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Model </a:t>
            </a:r>
            <a:r>
              <a:rPr lang="en"/>
              <a:t>evaluation</a:t>
            </a:r>
            <a:r>
              <a:rPr lang="en"/>
              <a:t> has HUGE impact in real applications</a:t>
            </a:r>
            <a:br>
              <a:rPr lang="en"/>
            </a:br>
            <a:br>
              <a:rPr lang="en"/>
            </a:b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1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Think about HOW you will evaluate models</a:t>
            </a:r>
            <a:endParaRPr/>
          </a:p>
        </p:txBody>
      </p:sp>
      <p:sp>
        <p:nvSpPr>
          <p:cNvPr id="177" name="Google Shape;177;p31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Invest as much as time thinking about this as: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what models to apply </a:t>
            </a:r>
            <a:endParaRPr sz="18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800"/>
              <a:t>how to improve them</a:t>
            </a:r>
            <a:br>
              <a:rPr lang="en"/>
            </a:br>
            <a:endParaRPr/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Model evaluation has HUGE impact in real applications</a:t>
            </a:r>
            <a:br>
              <a:rPr lang="en"/>
            </a:b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Consider </a:t>
            </a:r>
            <a:r>
              <a:rPr b="1" lang="en"/>
              <a:t>Fraud</a:t>
            </a:r>
            <a:r>
              <a:rPr lang="en"/>
              <a:t> vs </a:t>
            </a:r>
            <a:r>
              <a:rPr b="1" lang="en"/>
              <a:t>Not-Fraud</a:t>
            </a:r>
            <a:r>
              <a:rPr lang="en"/>
              <a:t> classification of credit card transactions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why not choose overall accuracy as the evaluation metric?</a:t>
            </a:r>
            <a:endParaRPr sz="18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Most Machine Learning applications</a:t>
            </a:r>
            <a:endParaRPr/>
          </a:p>
        </p:txBody>
      </p:sp>
      <p:sp>
        <p:nvSpPr>
          <p:cNvPr id="61" name="Google Shape;61;p14"/>
          <p:cNvSpPr txBox="1"/>
          <p:nvPr/>
        </p:nvSpPr>
        <p:spPr>
          <a:xfrm>
            <a:off x="0" y="1073250"/>
            <a:ext cx="9144000" cy="23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  <a:t>Collect data and define the appropriate ML task</a:t>
            </a:r>
            <a:b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</a:b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  <a:t>Explore data to see if it has problems</a:t>
            </a:r>
            <a:b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</a:b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  <a:t>Preprocess data into a format suitable for ML modeling</a:t>
            </a:r>
            <a:b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</a:b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  <a:t>Train a straightforward ML model that is expected to perform reasonably.</a:t>
            </a:r>
            <a:b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</a:b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2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Think about HOW you will evaluate models</a:t>
            </a:r>
            <a:endParaRPr/>
          </a:p>
        </p:txBody>
      </p:sp>
      <p:sp>
        <p:nvSpPr>
          <p:cNvPr id="183" name="Google Shape;183;p32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Invest as much as time thinking about this as: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what models to apply </a:t>
            </a:r>
            <a:endParaRPr sz="18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800"/>
              <a:t>how to improve them</a:t>
            </a:r>
            <a:br>
              <a:rPr lang="en"/>
            </a:br>
            <a:endParaRPr/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Model evaluation has HUGE impact in real applications</a:t>
            </a:r>
            <a:br>
              <a:rPr lang="en"/>
            </a:b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Consider </a:t>
            </a:r>
            <a:r>
              <a:rPr b="1" lang="en"/>
              <a:t>Fraud</a:t>
            </a:r>
            <a:r>
              <a:rPr lang="en"/>
              <a:t> vs </a:t>
            </a:r>
            <a:r>
              <a:rPr b="1" lang="en"/>
              <a:t>Not-Fraud</a:t>
            </a:r>
            <a:r>
              <a:rPr lang="en"/>
              <a:t> classification of credit card transactions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why not choose overall accuracy as the evaluation metric?</a:t>
            </a:r>
            <a:endParaRPr sz="1800"/>
          </a:p>
        </p:txBody>
      </p:sp>
      <p:pic>
        <p:nvPicPr>
          <p:cNvPr id="184" name="Google Shape;18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63075" y="815475"/>
            <a:ext cx="2199725" cy="295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3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Common pitfalls when evaluating models</a:t>
            </a:r>
            <a:endParaRPr/>
          </a:p>
        </p:txBody>
      </p:sp>
      <p:sp>
        <p:nvSpPr>
          <p:cNvPr id="190" name="Google Shape;190;p33"/>
          <p:cNvSpPr txBox="1"/>
          <p:nvPr>
            <p:ph idx="1" type="body"/>
          </p:nvPr>
        </p:nvSpPr>
        <p:spPr>
          <a:xfrm>
            <a:off x="164425" y="885825"/>
            <a:ext cx="4578900" cy="403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Failing to use truly held-out data </a:t>
            </a:r>
            <a:br>
              <a:rPr lang="en"/>
            </a:br>
            <a:r>
              <a:rPr lang="en"/>
              <a:t>(data leakage)</a:t>
            </a:r>
            <a:br>
              <a:rPr lang="en"/>
            </a:br>
            <a:endParaRPr sz="12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91" name="Google Shape;19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5725" y="1663200"/>
            <a:ext cx="4095877" cy="3191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3900" y="934775"/>
            <a:ext cx="4219504" cy="50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10273" y="1332700"/>
            <a:ext cx="1033725" cy="33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4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Common pitfalls when evaluating models</a:t>
            </a:r>
            <a:endParaRPr/>
          </a:p>
        </p:txBody>
      </p:sp>
      <p:sp>
        <p:nvSpPr>
          <p:cNvPr id="199" name="Google Shape;199;p34"/>
          <p:cNvSpPr txBox="1"/>
          <p:nvPr>
            <p:ph idx="1" type="body"/>
          </p:nvPr>
        </p:nvSpPr>
        <p:spPr>
          <a:xfrm>
            <a:off x="164425" y="885825"/>
            <a:ext cx="4578900" cy="403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Failing to use truly held-out data </a:t>
            </a:r>
            <a:br>
              <a:rPr lang="en"/>
            </a:br>
            <a:r>
              <a:rPr lang="en"/>
              <a:t>(data leakage)</a:t>
            </a:r>
            <a:br>
              <a:rPr lang="en"/>
            </a:br>
            <a:endParaRPr sz="12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Reporting only average loss can under-represent severe failure cases for rare examples/subpopulations (misspecified metric)</a:t>
            </a:r>
            <a:br>
              <a:rPr lang="en"/>
            </a:br>
            <a:endParaRPr sz="12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00" name="Google Shape;20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5725" y="1663200"/>
            <a:ext cx="4095877" cy="3191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3900" y="934775"/>
            <a:ext cx="4219504" cy="50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10273" y="1332700"/>
            <a:ext cx="1033725" cy="33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5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Common pitfalls when evaluating models</a:t>
            </a:r>
            <a:endParaRPr/>
          </a:p>
        </p:txBody>
      </p:sp>
      <p:sp>
        <p:nvSpPr>
          <p:cNvPr id="208" name="Google Shape;208;p35"/>
          <p:cNvSpPr txBox="1"/>
          <p:nvPr>
            <p:ph idx="1" type="body"/>
          </p:nvPr>
        </p:nvSpPr>
        <p:spPr>
          <a:xfrm>
            <a:off x="164425" y="885825"/>
            <a:ext cx="4578900" cy="403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Failing to use truly held-out data </a:t>
            </a:r>
            <a:br>
              <a:rPr lang="en"/>
            </a:br>
            <a:r>
              <a:rPr lang="en"/>
              <a:t>(data leakage)</a:t>
            </a:r>
            <a:br>
              <a:rPr lang="en"/>
            </a:br>
            <a:endParaRPr sz="12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Reporting only average loss can under-represent severe failure cases for rare examples/subpopulations (misspecified metric)</a:t>
            </a:r>
            <a:br>
              <a:rPr lang="en"/>
            </a:br>
            <a:endParaRPr sz="12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Validation data not representative of deployment setting  (selection bias)</a:t>
            </a:r>
            <a:br>
              <a:rPr lang="en"/>
            </a:br>
            <a:endParaRPr sz="12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Some labels incorrect </a:t>
            </a:r>
            <a:br>
              <a:rPr lang="en"/>
            </a:br>
            <a:r>
              <a:rPr lang="en"/>
              <a:t>(annotation error)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09" name="Google Shape;20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5725" y="1663200"/>
            <a:ext cx="4095877" cy="3191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3900" y="934775"/>
            <a:ext cx="4219504" cy="50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10273" y="1332700"/>
            <a:ext cx="1033725" cy="33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6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Common pitfalls when evaluating models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7" name="Google Shape;21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5975" y="815475"/>
            <a:ext cx="3463949" cy="40861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7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Underperforming Subpopulations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3" name="Google Shape;22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625" y="934776"/>
            <a:ext cx="7200898" cy="34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8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Underperforming Subpopulations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38"/>
          <p:cNvSpPr txBox="1"/>
          <p:nvPr>
            <p:ph idx="1" type="body"/>
          </p:nvPr>
        </p:nvSpPr>
        <p:spPr>
          <a:xfrm>
            <a:off x="164425" y="934775"/>
            <a:ext cx="8520600" cy="382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data slice</a:t>
            </a:r>
            <a:r>
              <a:rPr lang="en"/>
              <a:t> = a subset of the dataset that shares a common characteristic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 sz="1500"/>
              <a:t>cohorts, subpopulation, or subgroup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Examples: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data captured via: one sensor vs another, one location vs another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6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9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Underperforming Subpopulations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39"/>
          <p:cNvSpPr txBox="1"/>
          <p:nvPr>
            <p:ph idx="1" type="body"/>
          </p:nvPr>
        </p:nvSpPr>
        <p:spPr>
          <a:xfrm>
            <a:off x="164425" y="934775"/>
            <a:ext cx="8520600" cy="382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data slice</a:t>
            </a:r>
            <a:r>
              <a:rPr lang="en"/>
              <a:t> = a subset of the dataset that shares a common characteristic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 sz="1500"/>
              <a:t>cohorts, subpopulation, or subgroup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Examples: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data captured via: one sensor vs another, one location vs another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factors in human-centric data like: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race, gender, socioeconomics, age, … 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6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0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Underperforming Subpopulations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40"/>
          <p:cNvSpPr txBox="1"/>
          <p:nvPr>
            <p:ph idx="1" type="body"/>
          </p:nvPr>
        </p:nvSpPr>
        <p:spPr>
          <a:xfrm>
            <a:off x="164425" y="934775"/>
            <a:ext cx="8520600" cy="382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data slice</a:t>
            </a:r>
            <a:r>
              <a:rPr lang="en"/>
              <a:t> = a subset of the dataset that shares a common characteristic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 sz="1500"/>
              <a:t>cohorts, subpopulation, or subgroup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Examples: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data captured via: one sensor vs another, one location vs another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factors in human-centric data like: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race, gender, socioeconomics, age, …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Model predictions should not depend on which slice a datapoint belongs to </a:t>
            </a:r>
            <a:endParaRPr/>
          </a:p>
          <a:p>
            <a:pPr indent="-330200" lvl="0" marL="457200" rtl="0" algn="l">
              <a:spcBef>
                <a:spcPts val="16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Can we just deleting slice information from our feature values before model training?</a:t>
            </a:r>
            <a:endParaRPr sz="16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1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Underperforming Subpopulations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41"/>
          <p:cNvSpPr txBox="1"/>
          <p:nvPr>
            <p:ph idx="1" type="body"/>
          </p:nvPr>
        </p:nvSpPr>
        <p:spPr>
          <a:xfrm>
            <a:off x="164425" y="934775"/>
            <a:ext cx="8520600" cy="382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data slice</a:t>
            </a:r>
            <a:r>
              <a:rPr lang="en"/>
              <a:t> = a subset of the dataset that shares a common characteristic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 sz="1500"/>
              <a:t>cohorts, subpopulation, or subgroup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Examples: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data captured via: one sensor vs another, one location vs another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factors in human-centric data like: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race, gender, socioeconomics, age, …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Model predictions should not depend on which slice a datapoint belongs to </a:t>
            </a:r>
            <a:endParaRPr/>
          </a:p>
          <a:p>
            <a:pPr indent="-330200" lvl="0" marL="457200" rtl="0" algn="l">
              <a:spcBef>
                <a:spcPts val="16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Can we just deleting slice information from our feature values before model training?</a:t>
            </a:r>
            <a:br>
              <a:rPr lang="en" sz="1600"/>
            </a:br>
            <a:r>
              <a:rPr lang="en" sz="1500">
                <a:solidFill>
                  <a:srgbClr val="FF0000"/>
                </a:solidFill>
              </a:rPr>
              <a:t>NO slice information can be correlated with other feature values still being used as predictors</a:t>
            </a:r>
            <a:endParaRPr sz="15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Most Machine Learning applications</a:t>
            </a:r>
            <a:endParaRPr/>
          </a:p>
        </p:txBody>
      </p:sp>
      <p:sp>
        <p:nvSpPr>
          <p:cNvPr id="67" name="Google Shape;67;p15"/>
          <p:cNvSpPr txBox="1"/>
          <p:nvPr/>
        </p:nvSpPr>
        <p:spPr>
          <a:xfrm>
            <a:off x="0" y="1073250"/>
            <a:ext cx="9144000" cy="28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  <a:t>Collect data and define the appropriate ML task</a:t>
            </a:r>
            <a:b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</a:b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  <a:t>Explore data to see if it has problems</a:t>
            </a:r>
            <a:b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</a:b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  <a:t>Preprocess data into a format suitable for ML modeling</a:t>
            </a:r>
            <a:b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</a:b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  <a:t>Train a straightforward ML model that is expected to perform reasonably.</a:t>
            </a:r>
            <a:b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</a:b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  <a:t>Investigate shortcomings of the model and the dataset</a:t>
            </a:r>
            <a:b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</a:b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2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</a:t>
            </a:r>
            <a:r>
              <a:rPr lang="en"/>
              <a:t>mprove model performance for a particular slice</a:t>
            </a:r>
            <a:endParaRPr/>
          </a:p>
        </p:txBody>
      </p:sp>
      <p:sp>
        <p:nvSpPr>
          <p:cNvPr id="253" name="Google Shape;253;p42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Try a more flexible ML model that has higher fitting capacity</a:t>
            </a:r>
            <a:br>
              <a:rPr lang="en"/>
            </a:br>
            <a:br>
              <a:rPr lang="en"/>
            </a:br>
            <a:r>
              <a:rPr lang="en"/>
              <a:t>  </a:t>
            </a:r>
            <a:endParaRPr/>
          </a:p>
        </p:txBody>
      </p:sp>
      <p:pic>
        <p:nvPicPr>
          <p:cNvPr id="254" name="Google Shape;254;p42"/>
          <p:cNvPicPr preferRelativeResize="0"/>
          <p:nvPr/>
        </p:nvPicPr>
        <p:blipFill rotWithShape="1">
          <a:blip r:embed="rId3">
            <a:alphaModFix/>
          </a:blip>
          <a:srcRect b="35006" l="1041" r="91666" t="37507"/>
          <a:stretch/>
        </p:blipFill>
        <p:spPr>
          <a:xfrm>
            <a:off x="771525" y="1819275"/>
            <a:ext cx="2085975" cy="262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42"/>
          <p:cNvPicPr preferRelativeResize="0"/>
          <p:nvPr/>
        </p:nvPicPr>
        <p:blipFill rotWithShape="1">
          <a:blip r:embed="rId3">
            <a:alphaModFix/>
          </a:blip>
          <a:srcRect b="33442" l="18539" r="72814" t="34697"/>
          <a:stretch/>
        </p:blipFill>
        <p:spPr>
          <a:xfrm>
            <a:off x="3381746" y="1848663"/>
            <a:ext cx="2085975" cy="2563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42"/>
          <p:cNvPicPr preferRelativeResize="0"/>
          <p:nvPr/>
        </p:nvPicPr>
        <p:blipFill rotWithShape="1">
          <a:blip r:embed="rId3">
            <a:alphaModFix/>
          </a:blip>
          <a:srcRect b="33442" l="63957" r="27396" t="34697"/>
          <a:stretch/>
        </p:blipFill>
        <p:spPr>
          <a:xfrm>
            <a:off x="6037650" y="1882663"/>
            <a:ext cx="2030700" cy="2495551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42"/>
          <p:cNvSpPr txBox="1"/>
          <p:nvPr/>
        </p:nvSpPr>
        <p:spPr>
          <a:xfrm>
            <a:off x="3828300" y="4412225"/>
            <a:ext cx="5315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Linear Model</a:t>
            </a:r>
            <a:endParaRPr/>
          </a:p>
        </p:txBody>
      </p:sp>
      <p:sp>
        <p:nvSpPr>
          <p:cNvPr id="258" name="Google Shape;258;p42"/>
          <p:cNvSpPr txBox="1"/>
          <p:nvPr/>
        </p:nvSpPr>
        <p:spPr>
          <a:xfrm>
            <a:off x="6277550" y="4378225"/>
            <a:ext cx="2561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Neural Net Model</a:t>
            </a:r>
            <a:endParaRPr/>
          </a:p>
        </p:txBody>
      </p:sp>
      <p:sp>
        <p:nvSpPr>
          <p:cNvPr id="259" name="Google Shape;259;p42"/>
          <p:cNvSpPr txBox="1"/>
          <p:nvPr/>
        </p:nvSpPr>
        <p:spPr>
          <a:xfrm>
            <a:off x="994425" y="4270525"/>
            <a:ext cx="1817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Binary classification</a:t>
            </a:r>
            <a:br>
              <a:rPr lang="en"/>
            </a:br>
            <a:r>
              <a:rPr lang="en"/>
              <a:t>Dataset </a:t>
            </a:r>
            <a:r>
              <a:rPr lang="en">
                <a:solidFill>
                  <a:schemeClr val="dk1"/>
                </a:solidFill>
              </a:rPr>
              <a:t>(red v blue) </a:t>
            </a:r>
            <a:endParaRPr/>
          </a:p>
        </p:txBody>
      </p:sp>
      <p:sp>
        <p:nvSpPr>
          <p:cNvPr id="260" name="Google Shape;260;p42"/>
          <p:cNvSpPr/>
          <p:nvPr/>
        </p:nvSpPr>
        <p:spPr>
          <a:xfrm>
            <a:off x="771525" y="1707075"/>
            <a:ext cx="866100" cy="25635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/>
          </a:p>
        </p:txBody>
      </p:sp>
      <p:sp>
        <p:nvSpPr>
          <p:cNvPr id="261" name="Google Shape;261;p42"/>
          <p:cNvSpPr txBox="1"/>
          <p:nvPr/>
        </p:nvSpPr>
        <p:spPr>
          <a:xfrm>
            <a:off x="865275" y="1703025"/>
            <a:ext cx="653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Slice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3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Improve model performance for a particular slice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43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2. Over-sample (up-weight) examples from minority subgroup</a:t>
            </a:r>
            <a:br>
              <a:rPr lang="en"/>
            </a:br>
            <a:r>
              <a:rPr lang="en"/>
              <a:t>    </a:t>
            </a:r>
            <a:r>
              <a:rPr lang="en"/>
              <a:t>that is </a:t>
            </a:r>
            <a:r>
              <a:rPr lang="en"/>
              <a:t>receiving poor predictions</a:t>
            </a:r>
            <a:endParaRPr/>
          </a:p>
        </p:txBody>
      </p:sp>
      <p:pic>
        <p:nvPicPr>
          <p:cNvPr id="268" name="Google Shape;268;p43"/>
          <p:cNvPicPr preferRelativeResize="0"/>
          <p:nvPr/>
        </p:nvPicPr>
        <p:blipFill rotWithShape="1">
          <a:blip r:embed="rId3">
            <a:alphaModFix/>
          </a:blip>
          <a:srcRect b="11619" l="13321" r="52867" t="54505"/>
          <a:stretch/>
        </p:blipFill>
        <p:spPr>
          <a:xfrm>
            <a:off x="2253250" y="1825300"/>
            <a:ext cx="3864576" cy="2903899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43"/>
          <p:cNvSpPr txBox="1"/>
          <p:nvPr/>
        </p:nvSpPr>
        <p:spPr>
          <a:xfrm>
            <a:off x="4978100" y="3825275"/>
            <a:ext cx="2410500" cy="861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4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Improve model performance for a particular slice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44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3. Collect additional data from the subgroup with poor performance</a:t>
            </a:r>
            <a:br>
              <a:rPr lang="en"/>
            </a:br>
            <a:br>
              <a:rPr lang="en"/>
            </a:br>
            <a:r>
              <a:rPr lang="en"/>
              <a:t>To see if this has promise: 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Re-fit model to </a:t>
            </a:r>
            <a:r>
              <a:rPr lang="en"/>
              <a:t>many </a:t>
            </a:r>
            <a:r>
              <a:rPr lang="en"/>
              <a:t>versions of dataset with this subgroup </a:t>
            </a:r>
            <a:r>
              <a:rPr lang="en"/>
              <a:t>down-subsampled</a:t>
            </a:r>
            <a:r>
              <a:rPr lang="en"/>
              <a:t> to varying degrees 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Extrapolate the resulting </a:t>
            </a:r>
            <a:r>
              <a:rPr lang="en"/>
              <a:t>model</a:t>
            </a:r>
            <a:r>
              <a:rPr lang="en"/>
              <a:t> performance (overall and for subgroup) expected if you had more data from this subgroup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5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Improve model performance for a particular slice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45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4. Measure or engineer extra features that allow model to perform better for slice</a:t>
            </a:r>
            <a:br>
              <a:rPr lang="en"/>
            </a:br>
            <a:br>
              <a:rPr lang="en"/>
            </a:b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6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Improve model performance for a particular slice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46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4. Measure or engineer extra features that allow model to perform better for slice</a:t>
            </a:r>
            <a:br>
              <a:rPr lang="en"/>
            </a:br>
            <a:br>
              <a:rPr lang="en"/>
            </a:br>
            <a:br>
              <a:rPr lang="en"/>
            </a:br>
            <a:r>
              <a:rPr b="1" lang="en"/>
              <a:t>Example</a:t>
            </a:r>
            <a:r>
              <a:rPr lang="en"/>
              <a:t>: Classifying if customer will purchase some product or not, based on customer &amp; product features</a:t>
            </a:r>
            <a:br>
              <a:rPr lang="en"/>
            </a:br>
            <a:endParaRPr sz="200"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Predictions for young customers may be worse (less available history)</a:t>
            </a:r>
            <a:br>
              <a:rPr lang="en"/>
            </a:b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7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Improve model performance for a particular slice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47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4. Measure or engineer extra features that allow model to perform better for slice</a:t>
            </a:r>
            <a:br>
              <a:rPr lang="en"/>
            </a:br>
            <a:br>
              <a:rPr lang="en"/>
            </a:br>
            <a:br>
              <a:rPr lang="en"/>
            </a:br>
            <a:r>
              <a:rPr b="1" lang="en"/>
              <a:t>Example</a:t>
            </a:r>
            <a:r>
              <a:rPr lang="en"/>
              <a:t>: Classifying if customer will purchase some product or not, based on customer &amp; product features</a:t>
            </a:r>
            <a:br>
              <a:rPr lang="en"/>
            </a:br>
            <a:endParaRPr sz="200"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Predictions for young customers may be worse (less available history)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Could add an extra feature to the dataset such as: </a:t>
            </a:r>
            <a:br>
              <a:rPr lang="en"/>
            </a:br>
            <a:r>
              <a:rPr lang="en"/>
              <a:t>“Popularity of this product among young customers”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8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Discovering underperforming subpopulations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9" name="Google Shape;299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4575" y="880975"/>
            <a:ext cx="4842051" cy="3934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9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Discovering underperforming subpopulations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49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Sort examples in the validation data by their loss value, and look at the examples with high loss for which your model is making the worst predictions (Error Analysis)</a:t>
            </a:r>
            <a:br>
              <a:rPr lang="en"/>
            </a:b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Apply clustering to these examples with high loss to uncover clusters that share common themes amongst these examples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50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Discovering underperforming subpopulations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1" name="Google Shape;311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213" y="815475"/>
            <a:ext cx="7417481" cy="4023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51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Why did my model get a particular prediction wrong?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51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G</a:t>
            </a:r>
            <a:r>
              <a:rPr lang="en"/>
              <a:t>iven label is incorrect (and our model actually made the right prediction)</a:t>
            </a:r>
            <a:br>
              <a:rPr lang="en"/>
            </a:br>
            <a:br>
              <a:rPr lang="en"/>
            </a:br>
            <a:r>
              <a:rPr lang="en"/>
              <a:t>Recommended action:  Correct the label </a:t>
            </a:r>
            <a:endParaRPr/>
          </a:p>
          <a:p>
            <a:pPr indent="0" lvl="0" marL="13716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Most Machine Learning applications</a:t>
            </a:r>
            <a:endParaRPr/>
          </a:p>
        </p:txBody>
      </p:sp>
      <p:sp>
        <p:nvSpPr>
          <p:cNvPr id="73" name="Google Shape;73;p16"/>
          <p:cNvSpPr txBox="1"/>
          <p:nvPr/>
        </p:nvSpPr>
        <p:spPr>
          <a:xfrm>
            <a:off x="0" y="1073250"/>
            <a:ext cx="9144000" cy="36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  <a:t>Collect data and define the appropriate ML task</a:t>
            </a:r>
            <a:b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</a:b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  <a:t>Explore data to see if it has problems</a:t>
            </a:r>
            <a:b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</a:b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  <a:t>Preprocess data into a format suitable for ML modeling</a:t>
            </a:r>
            <a:b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</a:b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  <a:t>Train a straightforward ML model that is expected to perform reasonably.</a:t>
            </a:r>
            <a:b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</a:b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  <a:t>Investigate shortcomings of the model and the dataset</a:t>
            </a:r>
            <a:b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</a:b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  <a:t>Improve dataset to address its shortcomings</a:t>
            </a:r>
            <a:b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</a:b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  <a:t>Improve model (architecture changes, regularization, hyperparameter tuning, ensembling different models)</a:t>
            </a:r>
            <a:b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</a:b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  <a:t>Deploy model and monitor subsequent data for new issues</a:t>
            </a: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52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did my model get a particular prediction wrong?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52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Given label is incorrect (and our model actually made the right prediction)</a:t>
            </a:r>
            <a:br>
              <a:rPr lang="en"/>
            </a:br>
            <a:br>
              <a:rPr lang="en"/>
            </a:br>
            <a:r>
              <a:rPr lang="en"/>
              <a:t>Recommended action:  Correct the label </a:t>
            </a:r>
            <a:endParaRPr/>
          </a:p>
          <a:p>
            <a:pPr indent="0" lvl="0" marL="13716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Example does not belong to any of the </a:t>
            </a:r>
            <a:r>
              <a:rPr i="1" lang="en"/>
              <a:t>K</a:t>
            </a:r>
            <a:r>
              <a:rPr lang="en"/>
              <a:t> classes </a:t>
            </a:r>
            <a:br>
              <a:rPr lang="en"/>
            </a:br>
            <a:r>
              <a:rPr lang="en"/>
              <a:t>(or is fundamentally not predictable, e.g. a blurry image)</a:t>
            </a:r>
            <a:br>
              <a:rPr lang="en"/>
            </a:br>
            <a:br>
              <a:rPr lang="en"/>
            </a:br>
            <a:r>
              <a:rPr lang="en"/>
              <a:t>Recommended actions:</a:t>
            </a:r>
            <a:endParaRPr/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Toss this example from dataset</a:t>
            </a:r>
            <a:endParaRPr/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Consider adding an “Other” class if many such examples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53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did my model get a particular prediction wrong?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53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3. Example is an outlier </a:t>
            </a:r>
            <a:br>
              <a:rPr lang="en"/>
            </a:br>
            <a:r>
              <a:rPr lang="en"/>
              <a:t>(no similar examples in the training data)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Recommended Actions: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??</a:t>
            </a:r>
            <a:endParaRPr/>
          </a:p>
        </p:txBody>
      </p:sp>
      <p:pic>
        <p:nvPicPr>
          <p:cNvPr id="330" name="Google Shape;330;p53"/>
          <p:cNvPicPr preferRelativeResize="0"/>
          <p:nvPr/>
        </p:nvPicPr>
        <p:blipFill rotWithShape="1">
          <a:blip r:embed="rId3">
            <a:alphaModFix/>
          </a:blip>
          <a:srcRect b="0" l="25811" r="19364" t="0"/>
          <a:stretch/>
        </p:blipFill>
        <p:spPr>
          <a:xfrm>
            <a:off x="6222625" y="815475"/>
            <a:ext cx="2803475" cy="203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54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did my model get a particular prediction wrong?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54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3. Example is an outlier </a:t>
            </a:r>
            <a:br>
              <a:rPr lang="en"/>
            </a:br>
            <a:r>
              <a:rPr lang="en"/>
              <a:t>(no similar examples in the training data)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Recommended Actions: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Toss example if similar examples would never be seen in deployment.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37" name="Google Shape;337;p54"/>
          <p:cNvPicPr preferRelativeResize="0"/>
          <p:nvPr/>
        </p:nvPicPr>
        <p:blipFill rotWithShape="1">
          <a:blip r:embed="rId3">
            <a:alphaModFix/>
          </a:blip>
          <a:srcRect b="0" l="25811" r="19364" t="0"/>
          <a:stretch/>
        </p:blipFill>
        <p:spPr>
          <a:xfrm>
            <a:off x="6222625" y="815475"/>
            <a:ext cx="2803475" cy="203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55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did my model get a particular prediction wrong?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p55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3. Example is an outlier </a:t>
            </a:r>
            <a:br>
              <a:rPr lang="en"/>
            </a:br>
            <a:r>
              <a:rPr lang="en"/>
              <a:t>(no similar examples in the training data)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Recommended Actions: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Toss example if similar examples would never be seen in deployment.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Otherwise collect additional training data that looks similar if you can.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44" name="Google Shape;344;p55"/>
          <p:cNvPicPr preferRelativeResize="0"/>
          <p:nvPr/>
        </p:nvPicPr>
        <p:blipFill rotWithShape="1">
          <a:blip r:embed="rId3">
            <a:alphaModFix/>
          </a:blip>
          <a:srcRect b="0" l="25811" r="19364" t="0"/>
          <a:stretch/>
        </p:blipFill>
        <p:spPr>
          <a:xfrm>
            <a:off x="6222625" y="815475"/>
            <a:ext cx="2803475" cy="203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56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did my model get a particular prediction wrong?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p56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3. Example is an outlier </a:t>
            </a:r>
            <a:br>
              <a:rPr lang="en"/>
            </a:br>
            <a:r>
              <a:rPr lang="en"/>
              <a:t>(no similar examples in the training data)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Recommended Actions: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Toss example if similar examples would never be seen in deployment.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Otherwise collect additional training data that looks similar if you can.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Otherwise apply data transformation to make outliers’ features more similar to other examples (eg. normalization of numeric feature, deleting a feature).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51" name="Google Shape;351;p56"/>
          <p:cNvPicPr preferRelativeResize="0"/>
          <p:nvPr/>
        </p:nvPicPr>
        <p:blipFill rotWithShape="1">
          <a:blip r:embed="rId3">
            <a:alphaModFix/>
          </a:blip>
          <a:srcRect b="0" l="25811" r="19364" t="0"/>
          <a:stretch/>
        </p:blipFill>
        <p:spPr>
          <a:xfrm>
            <a:off x="6222625" y="815475"/>
            <a:ext cx="2803475" cy="203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7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did my model get a particular prediction wrong?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57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3. Example is an outlier </a:t>
            </a:r>
            <a:br>
              <a:rPr lang="en"/>
            </a:br>
            <a:r>
              <a:rPr lang="en"/>
              <a:t>(no similar examples in the training data)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Recommended Actions: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Toss example if similar examples would never be seen in deployment.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Otherwise collect additional training data that looks similar if you can.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Otherwise apply data transformation to make outliers’ features more similar to other examples (eg. normalization of numeric feature, deleting a feature).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Can add synthetic data (Data Augmentation) so model becomes invariant to difference that makes this outlier stand out from other examples.</a:t>
            </a:r>
            <a:endParaRPr/>
          </a:p>
        </p:txBody>
      </p:sp>
      <p:pic>
        <p:nvPicPr>
          <p:cNvPr id="358" name="Google Shape;358;p57"/>
          <p:cNvPicPr preferRelativeResize="0"/>
          <p:nvPr/>
        </p:nvPicPr>
        <p:blipFill rotWithShape="1">
          <a:blip r:embed="rId3">
            <a:alphaModFix/>
          </a:blip>
          <a:srcRect b="0" l="25811" r="19364" t="0"/>
          <a:stretch/>
        </p:blipFill>
        <p:spPr>
          <a:xfrm>
            <a:off x="6222625" y="815475"/>
            <a:ext cx="2803475" cy="203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58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did my model get a particular prediction wrong?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p58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3. Example is an outlier </a:t>
            </a:r>
            <a:br>
              <a:rPr lang="en"/>
            </a:br>
            <a:r>
              <a:rPr lang="en"/>
              <a:t>(no similar examples in the training data)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Recommended action if this example is important: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U</a:t>
            </a:r>
            <a:r>
              <a:rPr lang="en"/>
              <a:t>p-weight it or duplicate it multiple times</a:t>
            </a:r>
            <a:br>
              <a:rPr lang="en"/>
            </a:br>
            <a:r>
              <a:rPr lang="en"/>
              <a:t>(perhaps with slight variants of its feature values)</a:t>
            </a:r>
            <a:endParaRPr/>
          </a:p>
        </p:txBody>
      </p:sp>
      <p:pic>
        <p:nvPicPr>
          <p:cNvPr id="365" name="Google Shape;365;p58"/>
          <p:cNvPicPr preferRelativeResize="0"/>
          <p:nvPr/>
        </p:nvPicPr>
        <p:blipFill rotWithShape="1">
          <a:blip r:embed="rId3">
            <a:alphaModFix/>
          </a:blip>
          <a:srcRect b="0" l="25811" r="19364" t="0"/>
          <a:stretch/>
        </p:blipFill>
        <p:spPr>
          <a:xfrm>
            <a:off x="6222625" y="815475"/>
            <a:ext cx="2803475" cy="203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59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did my model get a particular prediction wrong?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59"/>
          <p:cNvSpPr txBox="1"/>
          <p:nvPr>
            <p:ph idx="1" type="body"/>
          </p:nvPr>
        </p:nvSpPr>
        <p:spPr>
          <a:xfrm>
            <a:off x="164425" y="934775"/>
            <a:ext cx="8520600" cy="388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4. Type of model you’re using is suboptimal for such examples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60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did my model get a particular prediction wrong?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60"/>
          <p:cNvSpPr txBox="1"/>
          <p:nvPr>
            <p:ph idx="1" type="body"/>
          </p:nvPr>
        </p:nvSpPr>
        <p:spPr>
          <a:xfrm>
            <a:off x="164425" y="934775"/>
            <a:ext cx="8520600" cy="388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4. Type of model you’re using is suboptimal for such examples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To diagnose: 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up-weight similar examples or duplicate them many times in dataset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</a:t>
            </a:r>
            <a:r>
              <a:rPr lang="en"/>
              <a:t>etrain model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</a:t>
            </a:r>
            <a:r>
              <a:rPr lang="en"/>
              <a:t>ee if new model can classify this example correctly</a:t>
            </a:r>
            <a:br>
              <a:rPr lang="en"/>
            </a:br>
            <a:endParaRPr sz="12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61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did my model get a particular prediction wrong?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p61"/>
          <p:cNvSpPr txBox="1"/>
          <p:nvPr>
            <p:ph idx="1" type="body"/>
          </p:nvPr>
        </p:nvSpPr>
        <p:spPr>
          <a:xfrm>
            <a:off x="164425" y="934775"/>
            <a:ext cx="8520600" cy="388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4. Type of model you’re using is suboptimal for such examples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To diagnose: 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up-weight similar examples or duplicate them many times in dataset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retrain model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see if new model can classify this example correctly</a:t>
            </a:r>
            <a:br>
              <a:rPr lang="en"/>
            </a:br>
            <a:endParaRPr sz="12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Recommended Actions (model-centric &gt; data-centric in this case): 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fit different types of models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hyperparameter tuning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feature engineering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Most Machine Learning applications</a:t>
            </a:r>
            <a:endParaRPr/>
          </a:p>
        </p:txBody>
      </p:sp>
      <p:sp>
        <p:nvSpPr>
          <p:cNvPr id="79" name="Google Shape;79;p17"/>
          <p:cNvSpPr txBox="1"/>
          <p:nvPr/>
        </p:nvSpPr>
        <p:spPr>
          <a:xfrm>
            <a:off x="0" y="1073250"/>
            <a:ext cx="9144000" cy="36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  <a:t>Collect data and define the appropriate ML task</a:t>
            </a:r>
            <a:b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</a:b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  <a:t>Explore data to see if it has problems</a:t>
            </a:r>
            <a:b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</a:b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  <a:t>Preprocess data into a format suitable for ML modeling</a:t>
            </a:r>
            <a:b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</a:b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  <a:t>Train a straightforward ML model that is expected to perform reasonably.</a:t>
            </a:r>
            <a:b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</a:b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b="1" lang="en" sz="1300">
                <a:solidFill>
                  <a:schemeClr val="dk1"/>
                </a:solidFill>
                <a:highlight>
                  <a:srgbClr val="FFFFFF"/>
                </a:highlight>
              </a:rPr>
              <a:t>Investigate shortcomings of the model and the dataset</a:t>
            </a:r>
            <a:br>
              <a:rPr b="1" lang="en" sz="1300">
                <a:solidFill>
                  <a:schemeClr val="dk1"/>
                </a:solidFill>
                <a:highlight>
                  <a:srgbClr val="FFFFFF"/>
                </a:highlight>
              </a:rPr>
            </a:br>
            <a:endParaRPr b="1"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  <a:t>Improve dataset to address its shortcomings</a:t>
            </a:r>
            <a:b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</a:b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  <a:t>Improve model (architecture changes, regularization, hyperparameter tuning, ensembling different models)</a:t>
            </a:r>
            <a:b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</a:b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AutoNum type="arabicPeriod"/>
            </a:pPr>
            <a:r>
              <a:rPr lang="en" sz="1300">
                <a:solidFill>
                  <a:schemeClr val="dk1"/>
                </a:solidFill>
                <a:highlight>
                  <a:srgbClr val="FFFFFF"/>
                </a:highlight>
              </a:rPr>
              <a:t>Deploy model and monitor subsequent data for new issues</a:t>
            </a: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62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Why did my model get a particular prediction wrong?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62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5.  Dataset has other examples with (nearly) identical features but different label</a:t>
            </a:r>
            <a:br>
              <a:rPr lang="en"/>
            </a:br>
            <a:br>
              <a:rPr lang="en"/>
            </a:br>
            <a:br>
              <a:rPr lang="en"/>
            </a:br>
            <a:endParaRPr/>
          </a:p>
        </p:txBody>
      </p:sp>
      <p:pic>
        <p:nvPicPr>
          <p:cNvPr id="390" name="Google Shape;390;p62"/>
          <p:cNvPicPr preferRelativeResize="0"/>
          <p:nvPr/>
        </p:nvPicPr>
        <p:blipFill rotWithShape="1">
          <a:blip r:embed="rId3">
            <a:alphaModFix/>
          </a:blip>
          <a:srcRect b="0" l="3948" r="1586" t="56876"/>
          <a:stretch/>
        </p:blipFill>
        <p:spPr>
          <a:xfrm>
            <a:off x="4179000" y="1672325"/>
            <a:ext cx="4729200" cy="2218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63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did my model get a particular prediction wrong?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63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5.  Dataset has other examples with (nearly) identical features but different label</a:t>
            </a:r>
            <a:br>
              <a:rPr lang="en"/>
            </a:br>
            <a:br>
              <a:rPr lang="en"/>
            </a:br>
            <a:br>
              <a:rPr lang="en"/>
            </a:br>
            <a:r>
              <a:rPr lang="en"/>
              <a:t>Recommended Actions: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Define classes more distinctly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Measure extra features </a:t>
            </a:r>
            <a:br>
              <a:rPr lang="en"/>
            </a:br>
            <a:r>
              <a:rPr lang="en"/>
              <a:t>  to enrich the data</a:t>
            </a:r>
            <a:endParaRPr/>
          </a:p>
        </p:txBody>
      </p:sp>
      <p:pic>
        <p:nvPicPr>
          <p:cNvPr id="397" name="Google Shape;397;p63"/>
          <p:cNvPicPr preferRelativeResize="0"/>
          <p:nvPr/>
        </p:nvPicPr>
        <p:blipFill rotWithShape="1">
          <a:blip r:embed="rId3">
            <a:alphaModFix/>
          </a:blip>
          <a:srcRect b="0" l="3948" r="1586" t="56876"/>
          <a:stretch/>
        </p:blipFill>
        <p:spPr>
          <a:xfrm>
            <a:off x="4179000" y="1672325"/>
            <a:ext cx="4729200" cy="2218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64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Influence of individual datapoints on the model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p64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04" name="Google Shape;404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15474"/>
            <a:ext cx="9144003" cy="39558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65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Leave-one-out I</a:t>
            </a:r>
            <a:r>
              <a:rPr lang="en"/>
              <a:t>nfluence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p65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H</a:t>
            </a:r>
            <a:r>
              <a:rPr lang="en"/>
              <a:t>ow would model change if retrained after omitting datapoint (</a:t>
            </a:r>
            <a:r>
              <a:rPr i="1" lang="en"/>
              <a:t>x</a:t>
            </a:r>
            <a:r>
              <a:rPr lang="en"/>
              <a:t>, </a:t>
            </a:r>
            <a:r>
              <a:rPr i="1" lang="en"/>
              <a:t>y</a:t>
            </a:r>
            <a:r>
              <a:rPr lang="en"/>
              <a:t>) from dataset?</a:t>
            </a:r>
            <a:endParaRPr/>
          </a:p>
        </p:txBody>
      </p:sp>
      <p:pic>
        <p:nvPicPr>
          <p:cNvPr id="411" name="Google Shape;411;p65"/>
          <p:cNvPicPr preferRelativeResize="0"/>
          <p:nvPr/>
        </p:nvPicPr>
        <p:blipFill rotWithShape="1">
          <a:blip r:embed="rId3">
            <a:alphaModFix/>
          </a:blip>
          <a:srcRect b="12896" l="14658" r="11605" t="12732"/>
          <a:stretch/>
        </p:blipFill>
        <p:spPr>
          <a:xfrm>
            <a:off x="531225" y="1550450"/>
            <a:ext cx="2848650" cy="2154924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65"/>
          <p:cNvSpPr txBox="1"/>
          <p:nvPr/>
        </p:nvSpPr>
        <p:spPr>
          <a:xfrm>
            <a:off x="300575" y="4073575"/>
            <a:ext cx="3890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Trained Model has 98.5% validation accuracy</a:t>
            </a:r>
            <a:endParaRPr/>
          </a:p>
        </p:txBody>
      </p:sp>
      <p:sp>
        <p:nvSpPr>
          <p:cNvPr id="413" name="Google Shape;413;p65"/>
          <p:cNvSpPr txBox="1"/>
          <p:nvPr/>
        </p:nvSpPr>
        <p:spPr>
          <a:xfrm>
            <a:off x="3995575" y="1550450"/>
            <a:ext cx="1532700" cy="446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</p:txBody>
      </p:sp>
      <p:sp>
        <p:nvSpPr>
          <p:cNvPr id="414" name="Google Shape;414;p65"/>
          <p:cNvSpPr txBox="1"/>
          <p:nvPr/>
        </p:nvSpPr>
        <p:spPr>
          <a:xfrm>
            <a:off x="237650" y="1550450"/>
            <a:ext cx="1532700" cy="446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</p:txBody>
      </p:sp>
      <p:sp>
        <p:nvSpPr>
          <p:cNvPr id="415" name="Google Shape;415;p65"/>
          <p:cNvSpPr txBox="1"/>
          <p:nvPr/>
        </p:nvSpPr>
        <p:spPr>
          <a:xfrm>
            <a:off x="7611300" y="1550450"/>
            <a:ext cx="1532700" cy="446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66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Leave-one-out Influence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p66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How would model change if retrained after omitting datapoint (</a:t>
            </a:r>
            <a:r>
              <a:rPr i="1" lang="en"/>
              <a:t>x</a:t>
            </a:r>
            <a:r>
              <a:rPr lang="en"/>
              <a:t>, </a:t>
            </a:r>
            <a:r>
              <a:rPr i="1" lang="en"/>
              <a:t>y</a:t>
            </a:r>
            <a:r>
              <a:rPr lang="en"/>
              <a:t>) from dataset?</a:t>
            </a:r>
            <a:endParaRPr/>
          </a:p>
        </p:txBody>
      </p:sp>
      <p:pic>
        <p:nvPicPr>
          <p:cNvPr id="422" name="Google Shape;422;p66"/>
          <p:cNvPicPr preferRelativeResize="0"/>
          <p:nvPr/>
        </p:nvPicPr>
        <p:blipFill rotWithShape="1">
          <a:blip r:embed="rId3">
            <a:alphaModFix/>
          </a:blip>
          <a:srcRect b="12896" l="14658" r="11605" t="12732"/>
          <a:stretch/>
        </p:blipFill>
        <p:spPr>
          <a:xfrm>
            <a:off x="531225" y="1550450"/>
            <a:ext cx="2848650" cy="2154924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66"/>
          <p:cNvSpPr txBox="1"/>
          <p:nvPr/>
        </p:nvSpPr>
        <p:spPr>
          <a:xfrm>
            <a:off x="300575" y="4073575"/>
            <a:ext cx="3890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Trained Model has 98.5% validation accuracy</a:t>
            </a:r>
            <a:endParaRPr/>
          </a:p>
        </p:txBody>
      </p:sp>
      <p:pic>
        <p:nvPicPr>
          <p:cNvPr id="424" name="Google Shape;424;p66"/>
          <p:cNvPicPr preferRelativeResize="0"/>
          <p:nvPr/>
        </p:nvPicPr>
        <p:blipFill rotWithShape="1">
          <a:blip r:embed="rId3">
            <a:alphaModFix/>
          </a:blip>
          <a:srcRect b="12896" l="14658" r="11605" t="12732"/>
          <a:stretch/>
        </p:blipFill>
        <p:spPr>
          <a:xfrm>
            <a:off x="4888825" y="1550450"/>
            <a:ext cx="2848650" cy="2154924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66"/>
          <p:cNvSpPr txBox="1"/>
          <p:nvPr/>
        </p:nvSpPr>
        <p:spPr>
          <a:xfrm>
            <a:off x="4658175" y="4073575"/>
            <a:ext cx="3890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Trained Model has 98.3% validation accuracy</a:t>
            </a:r>
            <a:endParaRPr/>
          </a:p>
        </p:txBody>
      </p:sp>
      <p:sp>
        <p:nvSpPr>
          <p:cNvPr id="426" name="Google Shape;426;p66"/>
          <p:cNvSpPr txBox="1"/>
          <p:nvPr/>
        </p:nvSpPr>
        <p:spPr>
          <a:xfrm>
            <a:off x="3995575" y="1550450"/>
            <a:ext cx="1532700" cy="446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</p:txBody>
      </p:sp>
      <p:sp>
        <p:nvSpPr>
          <p:cNvPr id="427" name="Google Shape;427;p66"/>
          <p:cNvSpPr txBox="1"/>
          <p:nvPr/>
        </p:nvSpPr>
        <p:spPr>
          <a:xfrm>
            <a:off x="237650" y="1550450"/>
            <a:ext cx="1532700" cy="446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</p:txBody>
      </p:sp>
      <p:sp>
        <p:nvSpPr>
          <p:cNvPr id="428" name="Google Shape;428;p66"/>
          <p:cNvSpPr txBox="1"/>
          <p:nvPr/>
        </p:nvSpPr>
        <p:spPr>
          <a:xfrm>
            <a:off x="7611300" y="1550450"/>
            <a:ext cx="1532700" cy="446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67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Leave-one-out Influence (LOO)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" name="Google Shape;434;p67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How would model change if retrained after omitting datapoint (</a:t>
            </a:r>
            <a:r>
              <a:rPr i="1" lang="en"/>
              <a:t>x</a:t>
            </a:r>
            <a:r>
              <a:rPr lang="en"/>
              <a:t>, </a:t>
            </a:r>
            <a:r>
              <a:rPr i="1" lang="en"/>
              <a:t>y</a:t>
            </a:r>
            <a:r>
              <a:rPr lang="en"/>
              <a:t>) from dataset?</a:t>
            </a:r>
            <a:endParaRPr/>
          </a:p>
        </p:txBody>
      </p:sp>
      <p:pic>
        <p:nvPicPr>
          <p:cNvPr id="435" name="Google Shape;435;p67"/>
          <p:cNvPicPr preferRelativeResize="0"/>
          <p:nvPr/>
        </p:nvPicPr>
        <p:blipFill rotWithShape="1">
          <a:blip r:embed="rId3">
            <a:alphaModFix/>
          </a:blip>
          <a:srcRect b="12896" l="14658" r="11605" t="12732"/>
          <a:stretch/>
        </p:blipFill>
        <p:spPr>
          <a:xfrm>
            <a:off x="531225" y="1550450"/>
            <a:ext cx="2848650" cy="2154924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67"/>
          <p:cNvSpPr txBox="1"/>
          <p:nvPr/>
        </p:nvSpPr>
        <p:spPr>
          <a:xfrm>
            <a:off x="300575" y="4073575"/>
            <a:ext cx="3890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Trained Model has 98.5% validation accuracy</a:t>
            </a:r>
            <a:endParaRPr/>
          </a:p>
        </p:txBody>
      </p:sp>
      <p:pic>
        <p:nvPicPr>
          <p:cNvPr id="437" name="Google Shape;437;p67"/>
          <p:cNvPicPr preferRelativeResize="0"/>
          <p:nvPr/>
        </p:nvPicPr>
        <p:blipFill rotWithShape="1">
          <a:blip r:embed="rId3">
            <a:alphaModFix/>
          </a:blip>
          <a:srcRect b="12896" l="14658" r="11605" t="12732"/>
          <a:stretch/>
        </p:blipFill>
        <p:spPr>
          <a:xfrm>
            <a:off x="4888825" y="1550450"/>
            <a:ext cx="2848650" cy="2154924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67"/>
          <p:cNvSpPr txBox="1"/>
          <p:nvPr/>
        </p:nvSpPr>
        <p:spPr>
          <a:xfrm>
            <a:off x="4658175" y="4073575"/>
            <a:ext cx="3890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Trained Model has 98.3% validation accuracy</a:t>
            </a:r>
            <a:endParaRPr/>
          </a:p>
        </p:txBody>
      </p:sp>
      <p:sp>
        <p:nvSpPr>
          <p:cNvPr id="439" name="Google Shape;439;p67"/>
          <p:cNvSpPr txBox="1"/>
          <p:nvPr/>
        </p:nvSpPr>
        <p:spPr>
          <a:xfrm>
            <a:off x="3995575" y="1550450"/>
            <a:ext cx="1532700" cy="446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</p:txBody>
      </p:sp>
      <p:sp>
        <p:nvSpPr>
          <p:cNvPr id="440" name="Google Shape;440;p67"/>
          <p:cNvSpPr txBox="1"/>
          <p:nvPr/>
        </p:nvSpPr>
        <p:spPr>
          <a:xfrm>
            <a:off x="237650" y="1550450"/>
            <a:ext cx="1532700" cy="446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</p:txBody>
      </p:sp>
      <p:sp>
        <p:nvSpPr>
          <p:cNvPr id="441" name="Google Shape;441;p67"/>
          <p:cNvSpPr txBox="1"/>
          <p:nvPr/>
        </p:nvSpPr>
        <p:spPr>
          <a:xfrm>
            <a:off x="7611300" y="1550450"/>
            <a:ext cx="1532700" cy="446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</p:txBody>
      </p:sp>
      <p:sp>
        <p:nvSpPr>
          <p:cNvPr id="442" name="Google Shape;442;p67"/>
          <p:cNvSpPr txBox="1"/>
          <p:nvPr/>
        </p:nvSpPr>
        <p:spPr>
          <a:xfrm>
            <a:off x="3288950" y="1755425"/>
            <a:ext cx="2418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Impact = 0.2%</a:t>
            </a:r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68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Shapely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p68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Compute</a:t>
            </a:r>
            <a:r>
              <a:rPr lang="en"/>
              <a:t> LOO influence of datapoint </a:t>
            </a:r>
            <a:r>
              <a:rPr lang="en"/>
              <a:t>(</a:t>
            </a:r>
            <a:r>
              <a:rPr i="1" lang="en"/>
              <a:t>x</a:t>
            </a:r>
            <a:r>
              <a:rPr lang="en"/>
              <a:t>, </a:t>
            </a:r>
            <a:r>
              <a:rPr i="1" lang="en"/>
              <a:t>y</a:t>
            </a:r>
            <a:r>
              <a:rPr lang="en"/>
              <a:t>)</a:t>
            </a:r>
            <a:r>
              <a:rPr lang="en"/>
              <a:t> in a subset of the dataset that contains </a:t>
            </a:r>
            <a:r>
              <a:rPr lang="en"/>
              <a:t>(</a:t>
            </a:r>
            <a:r>
              <a:rPr i="1" lang="en"/>
              <a:t>x</a:t>
            </a:r>
            <a:r>
              <a:rPr lang="en"/>
              <a:t>, </a:t>
            </a:r>
            <a:r>
              <a:rPr i="1" lang="en"/>
              <a:t>y</a:t>
            </a:r>
            <a:r>
              <a:rPr lang="en"/>
              <a:t>). Then average these values over </a:t>
            </a:r>
            <a:r>
              <a:rPr b="1" lang="en"/>
              <a:t>all</a:t>
            </a:r>
            <a:r>
              <a:rPr lang="en"/>
              <a:t> such possible subsets.</a:t>
            </a:r>
            <a:br>
              <a:rPr lang="en"/>
            </a:br>
            <a:br>
              <a:rPr lang="en"/>
            </a:b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69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Shapely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4" name="Google Shape;454;p69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Compute LOO influence of datapoint (</a:t>
            </a:r>
            <a:r>
              <a:rPr i="1" lang="en"/>
              <a:t>x</a:t>
            </a:r>
            <a:r>
              <a:rPr lang="en"/>
              <a:t>, </a:t>
            </a:r>
            <a:r>
              <a:rPr i="1" lang="en"/>
              <a:t>y</a:t>
            </a:r>
            <a:r>
              <a:rPr lang="en"/>
              <a:t>) in a subset of the dataset that contains (</a:t>
            </a:r>
            <a:r>
              <a:rPr i="1" lang="en"/>
              <a:t>x</a:t>
            </a:r>
            <a:r>
              <a:rPr lang="en"/>
              <a:t>, </a:t>
            </a:r>
            <a:r>
              <a:rPr i="1" lang="en"/>
              <a:t>y</a:t>
            </a:r>
            <a:r>
              <a:rPr lang="en"/>
              <a:t>). Then average these values over </a:t>
            </a:r>
            <a:r>
              <a:rPr b="1" lang="en"/>
              <a:t>all</a:t>
            </a:r>
            <a:r>
              <a:rPr lang="en"/>
              <a:t> such possible subsets.</a:t>
            </a:r>
            <a:br>
              <a:rPr lang="en"/>
            </a:br>
            <a:br>
              <a:rPr lang="en"/>
            </a:br>
            <a:r>
              <a:rPr b="1" lang="en"/>
              <a:t>Example</a:t>
            </a:r>
            <a:r>
              <a:rPr lang="en"/>
              <a:t>: Suppose there are two identical datapoints in dataset and omitting both severely harms model accuracy but omitting one does not.</a:t>
            </a:r>
            <a:br>
              <a:rPr lang="en"/>
            </a:br>
            <a:br>
              <a:rPr lang="en"/>
            </a:br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70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Shapely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0" name="Google Shape;460;p70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Compute LOO influence of datapoint (</a:t>
            </a:r>
            <a:r>
              <a:rPr i="1" lang="en"/>
              <a:t>x</a:t>
            </a:r>
            <a:r>
              <a:rPr lang="en"/>
              <a:t>, </a:t>
            </a:r>
            <a:r>
              <a:rPr i="1" lang="en"/>
              <a:t>y</a:t>
            </a:r>
            <a:r>
              <a:rPr lang="en"/>
              <a:t>) in a subset of the dataset that contains (</a:t>
            </a:r>
            <a:r>
              <a:rPr i="1" lang="en"/>
              <a:t>x</a:t>
            </a:r>
            <a:r>
              <a:rPr lang="en"/>
              <a:t>, </a:t>
            </a:r>
            <a:r>
              <a:rPr i="1" lang="en"/>
              <a:t>y</a:t>
            </a:r>
            <a:r>
              <a:rPr lang="en"/>
              <a:t>). Then average these values over </a:t>
            </a:r>
            <a:r>
              <a:rPr b="1" lang="en"/>
              <a:t>all</a:t>
            </a:r>
            <a:r>
              <a:rPr lang="en"/>
              <a:t> such possible subsets.</a:t>
            </a:r>
            <a:br>
              <a:rPr lang="en"/>
            </a:br>
            <a:br>
              <a:rPr lang="en"/>
            </a:br>
            <a:r>
              <a:rPr b="1" lang="en"/>
              <a:t>Example</a:t>
            </a:r>
            <a:r>
              <a:rPr lang="en"/>
              <a:t>: Suppose there are two identical datapoints in dataset and omitting both severely harms model accuracy but omitting one does not.</a:t>
            </a:r>
            <a:br>
              <a:rPr lang="en"/>
            </a:br>
            <a:br>
              <a:rPr lang="en"/>
            </a:br>
            <a:r>
              <a:rPr lang="en"/>
              <a:t>LOO Influence: ??</a:t>
            </a:r>
            <a:r>
              <a:rPr lang="en"/>
              <a:t> </a:t>
            </a:r>
            <a:br>
              <a:rPr lang="en"/>
            </a:br>
            <a:br>
              <a:rPr lang="en"/>
            </a:br>
            <a:r>
              <a:rPr lang="en"/>
              <a:t>Data Shapely: ??</a:t>
            </a:r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71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Shapely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6" name="Google Shape;466;p71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Compute LOO influence of datapoint (</a:t>
            </a:r>
            <a:r>
              <a:rPr i="1" lang="en"/>
              <a:t>x</a:t>
            </a:r>
            <a:r>
              <a:rPr lang="en"/>
              <a:t>, </a:t>
            </a:r>
            <a:r>
              <a:rPr i="1" lang="en"/>
              <a:t>y</a:t>
            </a:r>
            <a:r>
              <a:rPr lang="en"/>
              <a:t>) in a subset of the dataset that contains (</a:t>
            </a:r>
            <a:r>
              <a:rPr i="1" lang="en"/>
              <a:t>x</a:t>
            </a:r>
            <a:r>
              <a:rPr lang="en"/>
              <a:t>, </a:t>
            </a:r>
            <a:r>
              <a:rPr i="1" lang="en"/>
              <a:t>y</a:t>
            </a:r>
            <a:r>
              <a:rPr lang="en"/>
              <a:t>). Then average these values over </a:t>
            </a:r>
            <a:r>
              <a:rPr b="1" lang="en"/>
              <a:t>all</a:t>
            </a:r>
            <a:r>
              <a:rPr lang="en"/>
              <a:t> such possible subsets.</a:t>
            </a:r>
            <a:br>
              <a:rPr lang="en"/>
            </a:br>
            <a:br>
              <a:rPr lang="en"/>
            </a:br>
            <a:r>
              <a:rPr b="1" lang="en"/>
              <a:t>Example</a:t>
            </a:r>
            <a:r>
              <a:rPr lang="en"/>
              <a:t>: Suppose there are two identical datapoints in dataset and omitting both severely harms model accuracy but omitting one does not.</a:t>
            </a:r>
            <a:br>
              <a:rPr lang="en"/>
            </a:br>
            <a:br>
              <a:rPr lang="en"/>
            </a:br>
            <a:r>
              <a:rPr lang="en"/>
              <a:t>LOO Influence: </a:t>
            </a:r>
            <a:r>
              <a:rPr lang="en"/>
              <a:t>neither datapoint is too influential </a:t>
            </a:r>
            <a:br>
              <a:rPr lang="en"/>
            </a:br>
            <a:br>
              <a:rPr lang="en"/>
            </a:br>
            <a:r>
              <a:rPr lang="en"/>
              <a:t>Data Shapely: both are fairly </a:t>
            </a:r>
            <a:r>
              <a:rPr lang="en"/>
              <a:t>influential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Topics of this lecture</a:t>
            </a:r>
            <a:endParaRPr/>
          </a:p>
        </p:txBody>
      </p:sp>
      <p:sp>
        <p:nvSpPr>
          <p:cNvPr id="85" name="Google Shape;85;p18"/>
          <p:cNvSpPr txBox="1"/>
          <p:nvPr>
            <p:ph idx="1" type="body"/>
          </p:nvPr>
        </p:nvSpPr>
        <p:spPr>
          <a:xfrm>
            <a:off x="164425" y="1164375"/>
            <a:ext cx="8520600" cy="279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Evaluation of ML models (a prerequisite for improving them)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Handling poor model performance for some particular subpopulation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Measuring the influence of individual datapoints on the model</a:t>
            </a: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72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Approximating Influence via Monte Carlo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72" name="Google Shape;472;p72"/>
          <p:cNvPicPr preferRelativeResize="0"/>
          <p:nvPr/>
        </p:nvPicPr>
        <p:blipFill rotWithShape="1">
          <a:blip r:embed="rId3">
            <a:alphaModFix/>
          </a:blip>
          <a:srcRect b="69273" l="0" r="0" t="0"/>
          <a:stretch/>
        </p:blipFill>
        <p:spPr>
          <a:xfrm>
            <a:off x="451525" y="869275"/>
            <a:ext cx="7618249" cy="1226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73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Approximating Influence via Monte Carlo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78" name="Google Shape;478;p73"/>
          <p:cNvPicPr preferRelativeResize="0"/>
          <p:nvPr/>
        </p:nvPicPr>
        <p:blipFill rotWithShape="1">
          <a:blip r:embed="rId3">
            <a:alphaModFix/>
          </a:blip>
          <a:srcRect b="6933" l="0" r="0" t="0"/>
          <a:stretch/>
        </p:blipFill>
        <p:spPr>
          <a:xfrm>
            <a:off x="451525" y="869275"/>
            <a:ext cx="7618249" cy="3715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74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Approximating Influence via Monte Carlo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84" name="Google Shape;484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519" y="869275"/>
            <a:ext cx="7618254" cy="3992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75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Closed-form Computation of Influence</a:t>
            </a:r>
            <a:endParaRPr/>
          </a:p>
        </p:txBody>
      </p:sp>
      <p:sp>
        <p:nvSpPr>
          <p:cNvPr id="490" name="Google Shape;490;p75"/>
          <p:cNvSpPr txBox="1"/>
          <p:nvPr>
            <p:ph idx="1" type="body"/>
          </p:nvPr>
        </p:nvSpPr>
        <p:spPr>
          <a:xfrm>
            <a:off x="164425" y="934775"/>
            <a:ext cx="8520600" cy="30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Can be done in regression (mean-squared-error loss) with linear regression model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Called </a:t>
            </a:r>
            <a:r>
              <a:rPr i="1" lang="en"/>
              <a:t>Cook’s Distance</a:t>
            </a:r>
            <a:endParaRPr i="1"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i="1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Can be done for K-Nearest Neighbors classifier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 in </a:t>
            </a:r>
            <a:r>
              <a:rPr i="1" lang="en"/>
              <a:t>O</a:t>
            </a:r>
            <a:r>
              <a:rPr lang="en"/>
              <a:t>(</a:t>
            </a:r>
            <a:r>
              <a:rPr i="1" lang="en"/>
              <a:t>n </a:t>
            </a:r>
            <a:r>
              <a:rPr lang="en"/>
              <a:t>log</a:t>
            </a:r>
            <a:r>
              <a:rPr i="1" lang="en"/>
              <a:t>n</a:t>
            </a:r>
            <a:r>
              <a:rPr lang="en"/>
              <a:t>) time</a:t>
            </a:r>
            <a:endParaRPr/>
          </a:p>
        </p:txBody>
      </p:sp>
      <p:pic>
        <p:nvPicPr>
          <p:cNvPr id="491" name="Google Shape;491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16200" y="2528350"/>
            <a:ext cx="3741900" cy="237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76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Reviewing Influential Samples</a:t>
            </a:r>
            <a:endParaRPr/>
          </a:p>
        </p:txBody>
      </p:sp>
      <p:sp>
        <p:nvSpPr>
          <p:cNvPr id="497" name="Google Shape;497;p76"/>
          <p:cNvSpPr txBox="1"/>
          <p:nvPr>
            <p:ph idx="1" type="body"/>
          </p:nvPr>
        </p:nvSpPr>
        <p:spPr>
          <a:xfrm>
            <a:off x="164425" y="1087325"/>
            <a:ext cx="8520600" cy="286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</a:t>
            </a:r>
            <a:r>
              <a:rPr lang="en"/>
              <a:t>nfluence reveals which datapoints have greatest impact on the model.</a:t>
            </a:r>
            <a:br>
              <a:rPr lang="en"/>
            </a:br>
            <a:endParaRPr sz="23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Correcting a mislabeled datapoint with high influence can boost model accuracy more than correcting a mislabeled datapoint with low influence</a:t>
            </a:r>
            <a:br>
              <a:rPr lang="en"/>
            </a:br>
            <a:endParaRPr sz="24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77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Reviewing Influential Samples</a:t>
            </a:r>
            <a:endParaRPr/>
          </a:p>
        </p:txBody>
      </p:sp>
      <p:sp>
        <p:nvSpPr>
          <p:cNvPr id="503" name="Google Shape;503;p77"/>
          <p:cNvSpPr txBox="1"/>
          <p:nvPr>
            <p:ph idx="1" type="body"/>
          </p:nvPr>
        </p:nvSpPr>
        <p:spPr>
          <a:xfrm>
            <a:off x="164425" y="1087325"/>
            <a:ext cx="8520600" cy="286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Influence reveals which datapoints have greatest impact on the model.</a:t>
            </a:r>
            <a:br>
              <a:rPr lang="en"/>
            </a:br>
            <a:endParaRPr sz="23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Correcting a mislabeled datapoint with high influence can boost model accuracy more than correcting a mislabeled datapoint with low influence</a:t>
            </a:r>
            <a:br>
              <a:rPr lang="en"/>
            </a:br>
            <a:endParaRPr sz="24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Finding mislabeled data may be hard sorting only by influence instead of using confident learning as well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Recap of Multi-class Classification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1" name="Google Shape;9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9679" y="1091300"/>
            <a:ext cx="5919196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9"/>
          <p:cNvSpPr txBox="1"/>
          <p:nvPr/>
        </p:nvSpPr>
        <p:spPr>
          <a:xfrm>
            <a:off x="166775" y="1057250"/>
            <a:ext cx="94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Given: </a:t>
            </a:r>
            <a:endParaRPr b="1" sz="18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0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Recap of Multi-class Classification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8" name="Google Shape;9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9679" y="1091300"/>
            <a:ext cx="5919196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7000" y="1959600"/>
            <a:ext cx="8909998" cy="1074575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0"/>
          <p:cNvSpPr txBox="1"/>
          <p:nvPr/>
        </p:nvSpPr>
        <p:spPr>
          <a:xfrm>
            <a:off x="166775" y="1057250"/>
            <a:ext cx="94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Given: </a:t>
            </a:r>
            <a:endParaRPr b="1" sz="18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1"/>
          <p:cNvSpPr txBox="1"/>
          <p:nvPr>
            <p:ph type="title"/>
          </p:nvPr>
        </p:nvSpPr>
        <p:spPr>
          <a:xfrm>
            <a:off x="237650" y="2031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Recap of Multi-class Classification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6" name="Google Shape;10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9679" y="1091300"/>
            <a:ext cx="5919196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7000" y="1959600"/>
            <a:ext cx="8909998" cy="107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2025" y="3345272"/>
            <a:ext cx="8811848" cy="1394053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1"/>
          <p:cNvSpPr txBox="1"/>
          <p:nvPr/>
        </p:nvSpPr>
        <p:spPr>
          <a:xfrm>
            <a:off x="166775" y="1057250"/>
            <a:ext cx="94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Given: </a:t>
            </a:r>
            <a:endParaRPr b="1" sz="18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leanlab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