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</p:sldIdLst>
  <p:sldSz cy="5143500" cx="9144000"/>
  <p:notesSz cx="6858000" cy="9144000"/>
  <p:embeddedFontLst>
    <p:embeddedFont>
      <p:font typeface="Raleway"/>
      <p:regular r:id="rId32"/>
      <p:bold r:id="rId33"/>
      <p:italic r:id="rId34"/>
      <p:boldItalic r:id="rId35"/>
    </p:embeddedFont>
    <p:embeddedFont>
      <p:font typeface="Roboto"/>
      <p:regular r:id="rId36"/>
      <p:bold r:id="rId37"/>
      <p:italic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font" Target="fonts/Raleway-bold.fntdata"/><Relationship Id="rId10" Type="http://schemas.openxmlformats.org/officeDocument/2006/relationships/slide" Target="slides/slide6.xml"/><Relationship Id="rId32" Type="http://schemas.openxmlformats.org/officeDocument/2006/relationships/font" Target="fonts/Raleway-regular.fntdata"/><Relationship Id="rId13" Type="http://schemas.openxmlformats.org/officeDocument/2006/relationships/slide" Target="slides/slide9.xml"/><Relationship Id="rId35" Type="http://schemas.openxmlformats.org/officeDocument/2006/relationships/font" Target="fonts/Raleway-boldItalic.fntdata"/><Relationship Id="rId12" Type="http://schemas.openxmlformats.org/officeDocument/2006/relationships/slide" Target="slides/slide8.xml"/><Relationship Id="rId34" Type="http://schemas.openxmlformats.org/officeDocument/2006/relationships/font" Target="fonts/Raleway-italic.fntdata"/><Relationship Id="rId15" Type="http://schemas.openxmlformats.org/officeDocument/2006/relationships/slide" Target="slides/slide11.xml"/><Relationship Id="rId37" Type="http://schemas.openxmlformats.org/officeDocument/2006/relationships/font" Target="fonts/Roboto-bold.fntdata"/><Relationship Id="rId14" Type="http://schemas.openxmlformats.org/officeDocument/2006/relationships/slide" Target="slides/slide10.xml"/><Relationship Id="rId36" Type="http://schemas.openxmlformats.org/officeDocument/2006/relationships/font" Target="fonts/Roboto-regular.fntdata"/><Relationship Id="rId17" Type="http://schemas.openxmlformats.org/officeDocument/2006/relationships/slide" Target="slides/slide13.xml"/><Relationship Id="rId39" Type="http://schemas.openxmlformats.org/officeDocument/2006/relationships/font" Target="fonts/Roboto-boldItalic.fntdata"/><Relationship Id="rId16" Type="http://schemas.openxmlformats.org/officeDocument/2006/relationships/slide" Target="slides/slide12.xml"/><Relationship Id="rId38" Type="http://schemas.openxmlformats.org/officeDocument/2006/relationships/font" Target="fonts/Roboto-italic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technologyreview.com/s/613578/ai-algorithms-liability-human-blame/" TargetMode="Externa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d6df555277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d6df555277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d6df555277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d6df555277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d6df555277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d6df555277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HIGHLIGHT THIS BECAUSE: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Big thinkers in our field are asking the same questions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Just 5 years ago, finding only a single error in MNIST was the culminating point of a Hinton talk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struck me about his talk was that add the end he showed us what he was most excited about …. A label error in MNIST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d6df555277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d6df555277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HIGHLIGHT THIS BECAUSE: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Big thinkers in our field are asking the same questions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Just 5 years ago, finding only a single error in MNIST was the culminating point of a Hinton talk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struck me about his talk was that add the end he showed us what he was most excited about …. A label error in MNIST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d6df555277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1d6df555277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d6df555277_0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d6df555277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d6df555277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1d6df555277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d6df555277_0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1d6df555277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d7102b9139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1d7102b9139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d7102b9139_1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1d7102b9139_1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d7102b9139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d7102b9139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d6df555277_0_3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d6df555277_0_3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should it mean for an algorithm to mess up?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Algorithms, if their assumptions are met, don’t mess up. Its the data they are trained on.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Reference: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https://www.technologyreview.com/s/613578/ai-algorithms-liability-human-blame/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met with </a:t>
            </a:r>
            <a:r>
              <a:rPr lang="en" sz="240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Andrej Karpathy and he said most of the error they observe is actually do to dataset label quality.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d6df555277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1d6df555277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d6df555277_0_2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1d6df555277_0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d6df555277_0_2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1d6df555277_0_2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d6df555277_0_2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1d6df555277_0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1d6df555277_0_2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1d6df555277_0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d6df555277_0_3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1d6df555277_0_3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1d6df555277_0_2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1d6df555277_0_2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d6df555277_0_2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1d6df555277_0_2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d6df555277_0_3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d6df555277_0_3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d7102b9139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d7102b9139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d6df555277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d6df555277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d6df555277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d6df555277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d6df555277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d6df555277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d6df555277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d6df555277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d6df555277_0_3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d6df555277_0_3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7294246" y="4852375"/>
            <a:ext cx="812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/ MAX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2" name="Google Shape;52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3" name="Google Shape;53;p11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1" name="Google Shape;21;p3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  <a:defRPr>
                <a:solidFill>
                  <a:srgbClr val="434343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25" name="Google Shape;25;p4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3" name="Google Shape;33;p6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6" name="Google Shape;36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7" name="Google Shape;37;p7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0" name="Google Shape;40;p8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4" name="Google Shape;44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5" name="Google Shape;45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6" name="Google Shape;46;p9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9" name="Google Shape;49;p10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203175"/>
            <a:ext cx="9144000" cy="612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rgbClr val="85200C"/>
              </a:solidFill>
            </a:endParaRPr>
          </a:p>
        </p:txBody>
      </p:sp>
      <p:sp>
        <p:nvSpPr>
          <p:cNvPr id="7" name="Google Shape;7;p1"/>
          <p:cNvSpPr/>
          <p:nvPr/>
        </p:nvSpPr>
        <p:spPr>
          <a:xfrm>
            <a:off x="0" y="4940250"/>
            <a:ext cx="2800500" cy="2031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chemeClr val="lt2"/>
                </a:solidFill>
              </a:rPr>
              <a:t>Lecture 1 - Data-Centric AI vs Model-Centric AI</a:t>
            </a:r>
            <a:endParaRPr b="1" sz="800">
              <a:solidFill>
                <a:schemeClr val="lt2"/>
              </a:solidFill>
            </a:endParaRPr>
          </a:p>
        </p:txBody>
      </p:sp>
      <p:sp>
        <p:nvSpPr>
          <p:cNvPr id="8" name="Google Shape;8;p1"/>
          <p:cNvSpPr/>
          <p:nvPr/>
        </p:nvSpPr>
        <p:spPr>
          <a:xfrm>
            <a:off x="6195350" y="4940250"/>
            <a:ext cx="2948400" cy="2031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" name="Google Shape;9;p1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5E68"/>
              </a:buClr>
              <a:buSzPts val="2800"/>
              <a:buNone/>
              <a:defRPr sz="2800">
                <a:solidFill>
                  <a:srgbClr val="005E6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  <a:defRPr sz="1800">
                <a:solidFill>
                  <a:srgbClr val="434343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b="1" sz="800">
                <a:solidFill>
                  <a:srgbClr val="005E68"/>
                </a:solidFill>
              </a:defRPr>
            </a:lvl1pPr>
            <a:lvl2pPr lvl="1" algn="r">
              <a:buNone/>
              <a:defRPr b="1" sz="800">
                <a:solidFill>
                  <a:srgbClr val="005E68"/>
                </a:solidFill>
              </a:defRPr>
            </a:lvl2pPr>
            <a:lvl3pPr lvl="2" algn="r">
              <a:buNone/>
              <a:defRPr b="1" sz="800">
                <a:solidFill>
                  <a:srgbClr val="005E68"/>
                </a:solidFill>
              </a:defRPr>
            </a:lvl3pPr>
            <a:lvl4pPr lvl="3" algn="r">
              <a:buNone/>
              <a:defRPr b="1" sz="800">
                <a:solidFill>
                  <a:srgbClr val="005E68"/>
                </a:solidFill>
              </a:defRPr>
            </a:lvl4pPr>
            <a:lvl5pPr lvl="4" algn="r">
              <a:buNone/>
              <a:defRPr b="1" sz="800">
                <a:solidFill>
                  <a:srgbClr val="005E68"/>
                </a:solidFill>
              </a:defRPr>
            </a:lvl5pPr>
            <a:lvl6pPr lvl="5" algn="r">
              <a:buNone/>
              <a:defRPr b="1" sz="800">
                <a:solidFill>
                  <a:srgbClr val="005E68"/>
                </a:solidFill>
              </a:defRPr>
            </a:lvl6pPr>
            <a:lvl7pPr lvl="6" algn="r">
              <a:buNone/>
              <a:defRPr b="1" sz="800">
                <a:solidFill>
                  <a:srgbClr val="005E68"/>
                </a:solidFill>
              </a:defRPr>
            </a:lvl7pPr>
            <a:lvl8pPr lvl="7" algn="r">
              <a:buNone/>
              <a:defRPr b="1" sz="800">
                <a:solidFill>
                  <a:srgbClr val="005E68"/>
                </a:solidFill>
              </a:defRPr>
            </a:lvl8pPr>
            <a:lvl9pPr lvl="8" algn="r">
              <a:buNone/>
              <a:defRPr b="1" sz="800">
                <a:solidFill>
                  <a:srgbClr val="005E6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/ max</a:t>
            </a:r>
            <a:endParaRPr/>
          </a:p>
        </p:txBody>
      </p:sp>
      <p:sp>
        <p:nvSpPr>
          <p:cNvPr id="12" name="Google Shape;12;p1"/>
          <p:cNvSpPr/>
          <p:nvPr/>
        </p:nvSpPr>
        <p:spPr>
          <a:xfrm>
            <a:off x="0" y="0"/>
            <a:ext cx="4578600" cy="2031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rgbClr val="EFEFEF"/>
              </a:solidFill>
            </a:endParaRPr>
          </a:p>
        </p:txBody>
      </p:sp>
      <p:sp>
        <p:nvSpPr>
          <p:cNvPr id="13" name="Google Shape;13;p1"/>
          <p:cNvSpPr/>
          <p:nvPr/>
        </p:nvSpPr>
        <p:spPr>
          <a:xfrm>
            <a:off x="4578600" y="0"/>
            <a:ext cx="4565400" cy="2031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" name="Google Shape;14;p1"/>
          <p:cNvSpPr/>
          <p:nvPr/>
        </p:nvSpPr>
        <p:spPr>
          <a:xfrm>
            <a:off x="2800550" y="4940250"/>
            <a:ext cx="3394800" cy="203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434343"/>
                </a:solidFill>
              </a:rPr>
              <a:t>Introduction to Data-centric AI</a:t>
            </a:r>
            <a:endParaRPr b="1" sz="800">
              <a:solidFill>
                <a:srgbClr val="434343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Relationship Id="rId4" Type="http://schemas.openxmlformats.org/officeDocument/2006/relationships/hyperlink" Target="https://mitsloan.mit.edu/ideas-made-to-matter/why-its-time-data-centric-artificial-intelligence" TargetMode="External"/><Relationship Id="rId9" Type="http://schemas.openxmlformats.org/officeDocument/2006/relationships/image" Target="../media/image19.png"/><Relationship Id="rId5" Type="http://schemas.openxmlformats.org/officeDocument/2006/relationships/image" Target="../media/image25.png"/><Relationship Id="rId6" Type="http://schemas.openxmlformats.org/officeDocument/2006/relationships/hyperlink" Target="https://hbr.org/2016/09/bad-data-costs-the-u-s-3-trillion-per-year" TargetMode="External"/><Relationship Id="rId7" Type="http://schemas.openxmlformats.org/officeDocument/2006/relationships/image" Target="../media/image9.png"/><Relationship Id="rId8" Type="http://schemas.openxmlformats.org/officeDocument/2006/relationships/hyperlink" Target="https://www.entrepreneur.com/science-technology/bad-data-the-3-trillion-per-year-problem-thats-actually/393161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jpg"/><Relationship Id="rId4" Type="http://schemas.openxmlformats.org/officeDocument/2006/relationships/image" Target="../media/image8.png"/><Relationship Id="rId5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jpg"/><Relationship Id="rId4" Type="http://schemas.openxmlformats.org/officeDocument/2006/relationships/image" Target="../media/image8.png"/><Relationship Id="rId5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openai.com/dall-e-2/#demos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png"/><Relationship Id="rId4" Type="http://schemas.openxmlformats.org/officeDocument/2006/relationships/image" Target="../media/image26.png"/><Relationship Id="rId5" Type="http://schemas.openxmlformats.org/officeDocument/2006/relationships/image" Target="../media/image2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www.deeplearning.ai/the-batch/how-ai-professionals-reacted-to-chatgpt-on-twitter/" TargetMode="External"/><Relationship Id="rId4" Type="http://schemas.openxmlformats.org/officeDocument/2006/relationships/hyperlink" Target="https://openai.com/blog/chatgpt/" TargetMode="External"/><Relationship Id="rId5" Type="http://schemas.openxmlformats.org/officeDocument/2006/relationships/image" Target="../media/image1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png"/><Relationship Id="rId4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1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png"/><Relationship Id="rId4" Type="http://schemas.openxmlformats.org/officeDocument/2006/relationships/hyperlink" Target="https://arxiv.org/abs/1911.00068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dcai.csail.mit.edu/lectures/data-centric-model-centric/" TargetMode="External"/><Relationship Id="rId4" Type="http://schemas.openxmlformats.org/officeDocument/2006/relationships/hyperlink" Target="https://dcai.csail.mit.edu/lectures/dataset-creation-curation/" TargetMode="External"/><Relationship Id="rId5" Type="http://schemas.openxmlformats.org/officeDocument/2006/relationships/hyperlink" Target="https://dcai.csail.mit.edu/lectures/data-centric-evaluation/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whereis.mit.edu/?go=2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3.png"/><Relationship Id="rId4" Type="http://schemas.openxmlformats.org/officeDocument/2006/relationships/image" Target="../media/image17.png"/><Relationship Id="rId5" Type="http://schemas.openxmlformats.org/officeDocument/2006/relationships/image" Target="../media/image21.png"/><Relationship Id="rId6" Type="http://schemas.openxmlformats.org/officeDocument/2006/relationships/image" Target="../media/image14.png"/><Relationship Id="rId7" Type="http://schemas.openxmlformats.org/officeDocument/2006/relationships/image" Target="../media/image22.png"/><Relationship Id="rId8" Type="http://schemas.openxmlformats.org/officeDocument/2006/relationships/image" Target="../media/image1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labelerrors.com/" TargetMode="External"/><Relationship Id="rId4" Type="http://schemas.openxmlformats.org/officeDocument/2006/relationships/hyperlink" Target="https://arxiv.org/abs/2103.14749" TargetMode="External"/><Relationship Id="rId5" Type="http://schemas.openxmlformats.org/officeDocument/2006/relationships/hyperlink" Target="https://github.com/cleanlab/label-errors" TargetMode="External"/><Relationship Id="rId6" Type="http://schemas.openxmlformats.org/officeDocument/2006/relationships/hyperlink" Target="https://github.com/cleanlab/cleanlab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ronan.collobert.com/pub/2009_curriculum_icml.pdf" TargetMode="External"/><Relationship Id="rId4" Type="http://schemas.openxmlformats.org/officeDocument/2006/relationships/hyperlink" Target="https://ronan.collobert.com/pub/2009_curriculum_icml.pdf" TargetMode="External"/><Relationship Id="rId5" Type="http://schemas.openxmlformats.org/officeDocument/2006/relationships/hyperlink" Target="https://jair.org/index.php/jair/article/view/12125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pub.towardsai.net/k-nearest-neighbors-knn-algorithm-tutorial-machine-learning-basics-ml-ec6756d3e0ac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oogle Shape;60;p13"/>
          <p:cNvGrpSpPr/>
          <p:nvPr/>
        </p:nvGrpSpPr>
        <p:grpSpPr>
          <a:xfrm>
            <a:off x="0" y="5"/>
            <a:ext cx="9144000" cy="5143495"/>
            <a:chOff x="0" y="5"/>
            <a:chExt cx="9144000" cy="5143495"/>
          </a:xfrm>
        </p:grpSpPr>
        <p:pic>
          <p:nvPicPr>
            <p:cNvPr id="61" name="Google Shape;61;p1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5"/>
              <a:ext cx="9144000" cy="51434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" name="Google Shape;62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361774" y="4549579"/>
              <a:ext cx="5692549" cy="5042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3" name="Google Shape;63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72100" y="4423800"/>
            <a:ext cx="323850" cy="64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2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the hype around Data-centric AI?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22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48" name="Google Shape;148;p22"/>
          <p:cNvGrpSpPr/>
          <p:nvPr/>
        </p:nvGrpSpPr>
        <p:grpSpPr>
          <a:xfrm>
            <a:off x="164425" y="815475"/>
            <a:ext cx="4350300" cy="3769951"/>
            <a:chOff x="237650" y="934775"/>
            <a:chExt cx="4350300" cy="3769951"/>
          </a:xfrm>
        </p:grpSpPr>
        <p:pic>
          <p:nvPicPr>
            <p:cNvPr id="149" name="Google Shape;149;p22"/>
            <p:cNvPicPr preferRelativeResize="0"/>
            <p:nvPr/>
          </p:nvPicPr>
          <p:blipFill rotWithShape="1">
            <a:blip r:embed="rId3">
              <a:alphaModFix/>
            </a:blip>
            <a:srcRect b="8079" l="0" r="0" t="0"/>
            <a:stretch/>
          </p:blipFill>
          <p:spPr>
            <a:xfrm>
              <a:off x="237650" y="934775"/>
              <a:ext cx="4350300" cy="37699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0" name="Google Shape;150;p22"/>
            <p:cNvSpPr txBox="1"/>
            <p:nvPr/>
          </p:nvSpPr>
          <p:spPr>
            <a:xfrm>
              <a:off x="2566150" y="2005850"/>
              <a:ext cx="1344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Source: </a:t>
              </a:r>
              <a:r>
                <a:rPr lang="en" u="sng">
                  <a:solidFill>
                    <a:schemeClr val="hlink"/>
                  </a:solidFill>
                  <a:hlinkClick r:id="rId4"/>
                </a:rPr>
                <a:t>link</a:t>
              </a:r>
              <a:endParaRPr/>
            </a:p>
          </p:txBody>
        </p:sp>
      </p:grpSp>
      <p:sp>
        <p:nvSpPr>
          <p:cNvPr id="151" name="Google Shape;151;p22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2" name="Google Shape;152;p22"/>
          <p:cNvGrpSpPr/>
          <p:nvPr/>
        </p:nvGrpSpPr>
        <p:grpSpPr>
          <a:xfrm>
            <a:off x="4514725" y="847063"/>
            <a:ext cx="4476874" cy="3049172"/>
            <a:chOff x="4514725" y="1181750"/>
            <a:chExt cx="4476874" cy="3049172"/>
          </a:xfrm>
        </p:grpSpPr>
        <p:pic>
          <p:nvPicPr>
            <p:cNvPr id="153" name="Google Shape;153;p2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514725" y="1181750"/>
              <a:ext cx="4476874" cy="30491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4" name="Google Shape;154;p22"/>
            <p:cNvSpPr txBox="1"/>
            <p:nvPr/>
          </p:nvSpPr>
          <p:spPr>
            <a:xfrm>
              <a:off x="7351075" y="2572450"/>
              <a:ext cx="1236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</a:rPr>
                <a:t>Source: </a:t>
              </a:r>
              <a:r>
                <a:rPr lang="en" u="sng">
                  <a:solidFill>
                    <a:schemeClr val="hlink"/>
                  </a:solidFill>
                  <a:hlinkClick r:id="rId6"/>
                </a:rPr>
                <a:t>link</a:t>
              </a: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155" name="Google Shape;155;p22"/>
          <p:cNvGrpSpPr/>
          <p:nvPr/>
        </p:nvGrpSpPr>
        <p:grpSpPr>
          <a:xfrm>
            <a:off x="4711450" y="2910675"/>
            <a:ext cx="4046799" cy="1674743"/>
            <a:chOff x="4711450" y="2910675"/>
            <a:chExt cx="4046799" cy="1674743"/>
          </a:xfrm>
        </p:grpSpPr>
        <p:pic>
          <p:nvPicPr>
            <p:cNvPr id="156" name="Google Shape;156;p2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711450" y="2910675"/>
              <a:ext cx="4046799" cy="16747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7" name="Google Shape;157;p22"/>
            <p:cNvSpPr txBox="1"/>
            <p:nvPr/>
          </p:nvSpPr>
          <p:spPr>
            <a:xfrm>
              <a:off x="7280875" y="4071038"/>
              <a:ext cx="1236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</a:rPr>
                <a:t>Source: </a:t>
              </a:r>
              <a:r>
                <a:rPr lang="en" u="sng">
                  <a:solidFill>
                    <a:schemeClr val="hlink"/>
                  </a:solidFill>
                  <a:hlinkClick r:id="rId8"/>
                </a:rPr>
                <a:t>link</a:t>
              </a:r>
              <a:endParaRPr>
                <a:solidFill>
                  <a:schemeClr val="dk1"/>
                </a:solidFill>
              </a:endParaRPr>
            </a:p>
          </p:txBody>
        </p:sp>
      </p:grpSp>
      <p:pic>
        <p:nvPicPr>
          <p:cNvPr id="158" name="Google Shape;158;p22"/>
          <p:cNvPicPr preferRelativeResize="0"/>
          <p:nvPr/>
        </p:nvPicPr>
        <p:blipFill rotWithShape="1">
          <a:blip r:embed="rId9">
            <a:alphaModFix/>
          </a:blip>
          <a:srcRect b="10104" l="0" r="0" t="0"/>
          <a:stretch/>
        </p:blipFill>
        <p:spPr>
          <a:xfrm>
            <a:off x="100850" y="2275174"/>
            <a:ext cx="4476876" cy="231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462" y="0"/>
            <a:ext cx="8585078" cy="5143501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64" name="Google Shape;164;p23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5" name="Google Shape;16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14725" y="1390650"/>
            <a:ext cx="2114550" cy="236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3"/>
          <p:cNvSpPr/>
          <p:nvPr/>
        </p:nvSpPr>
        <p:spPr>
          <a:xfrm>
            <a:off x="2194275" y="203175"/>
            <a:ext cx="4931700" cy="1095300"/>
          </a:xfrm>
          <a:prstGeom prst="wedgeRoundRectCallout">
            <a:avLst>
              <a:gd fmla="val -51431" name="adj1"/>
              <a:gd fmla="val 74606" name="adj2"/>
              <a:gd fmla="val 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/>
              <a:t>“To conclude my talk, I will show that our method finds a label error in Yann’s MNIST dataset.”</a:t>
            </a:r>
            <a:br>
              <a:rPr i="1" lang="en"/>
            </a:br>
            <a:br>
              <a:rPr lang="en"/>
            </a:br>
            <a:r>
              <a:rPr lang="en"/>
              <a:t>			- Hinton (@FAIR, NYC</a:t>
            </a:r>
            <a:r>
              <a:rPr lang="en">
                <a:solidFill>
                  <a:schemeClr val="dk1"/>
                </a:solidFill>
              </a:rPr>
              <a:t>)</a:t>
            </a:r>
            <a:endParaRPr/>
          </a:p>
        </p:txBody>
      </p:sp>
      <p:pic>
        <p:nvPicPr>
          <p:cNvPr id="167" name="Google Shape;167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75775" y="903100"/>
            <a:ext cx="1129250" cy="35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462" y="0"/>
            <a:ext cx="8585078" cy="5143501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3" name="Google Shape;173;p24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4" name="Google Shape;174;p24"/>
          <p:cNvSpPr txBox="1"/>
          <p:nvPr/>
        </p:nvSpPr>
        <p:spPr>
          <a:xfrm>
            <a:off x="3091225" y="3768825"/>
            <a:ext cx="3353700" cy="1339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</a:rPr>
              <a:t>MNIST Given Label: </a:t>
            </a:r>
            <a:r>
              <a:rPr lang="en" sz="50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3</a:t>
            </a:r>
            <a:endParaRPr sz="50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175" name="Google Shape;17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14725" y="1390650"/>
            <a:ext cx="2114550" cy="236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4"/>
          <p:cNvSpPr/>
          <p:nvPr/>
        </p:nvSpPr>
        <p:spPr>
          <a:xfrm>
            <a:off x="2194275" y="203175"/>
            <a:ext cx="4931700" cy="1095300"/>
          </a:xfrm>
          <a:prstGeom prst="wedgeRoundRectCallout">
            <a:avLst>
              <a:gd fmla="val -51431" name="adj1"/>
              <a:gd fmla="val 74606" name="adj2"/>
              <a:gd fmla="val 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/>
              <a:t>“To conclude my talk, I will show that our method finds a label error in Yann’s MNIST dataset.”</a:t>
            </a:r>
            <a:br>
              <a:rPr i="1" lang="en"/>
            </a:br>
            <a:br>
              <a:rPr lang="en"/>
            </a:br>
            <a:r>
              <a:rPr lang="en"/>
              <a:t>			- Hinton (@FAIR, NYC</a:t>
            </a:r>
            <a:r>
              <a:rPr lang="en">
                <a:solidFill>
                  <a:schemeClr val="dk1"/>
                </a:solidFill>
              </a:rPr>
              <a:t>)</a:t>
            </a:r>
            <a:endParaRPr/>
          </a:p>
        </p:txBody>
      </p:sp>
      <p:pic>
        <p:nvPicPr>
          <p:cNvPr id="177" name="Google Shape;177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75775" y="903100"/>
            <a:ext cx="1129250" cy="35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5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the hype around Data-centric AI?</a:t>
            </a:r>
            <a:endParaRPr/>
          </a:p>
        </p:txBody>
      </p:sp>
      <p:sp>
        <p:nvSpPr>
          <p:cNvPr id="183" name="Google Shape;183;p25"/>
          <p:cNvSpPr txBox="1"/>
          <p:nvPr>
            <p:ph idx="1" type="body"/>
          </p:nvPr>
        </p:nvSpPr>
        <p:spPr>
          <a:xfrm>
            <a:off x="313775" y="934775"/>
            <a:ext cx="83712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2"/>
                </a:solidFill>
              </a:rPr>
              <a:t>OpenAI has ‘open’ly stated that one of the biggest issues with Dall-E and GPT-3 is errors in the data and labels used during training.</a:t>
            </a:r>
            <a:endParaRPr sz="21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2"/>
                </a:solidFill>
              </a:rPr>
              <a:t>It’s not the model, it’s the data!</a:t>
            </a:r>
            <a:endParaRPr sz="21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2"/>
                </a:solidFill>
              </a:rPr>
              <a:t>Let’s take a look at the Dall-E demo page: </a:t>
            </a:r>
            <a:r>
              <a:rPr lang="en" sz="2100" u="sng">
                <a:solidFill>
                  <a:schemeClr val="hlink"/>
                </a:solidFill>
                <a:hlinkClick r:id="rId3"/>
              </a:rPr>
              <a:t>https://openai.com/dall-e-2/#demos</a:t>
            </a:r>
            <a:r>
              <a:rPr lang="en" sz="2100">
                <a:solidFill>
                  <a:schemeClr val="lt2"/>
                </a:solidFill>
              </a:rPr>
              <a:t> </a:t>
            </a:r>
            <a:endParaRPr sz="21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>
              <a:solidFill>
                <a:schemeClr val="lt2"/>
              </a:solidFill>
            </a:endParaRPr>
          </a:p>
        </p:txBody>
      </p:sp>
      <p:sp>
        <p:nvSpPr>
          <p:cNvPr id="184" name="Google Shape;184;p25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6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Dall-E’s big challenge → label errors at training time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6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26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2" name="Google Shape;19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9200" y="0"/>
            <a:ext cx="4734800" cy="2758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6"/>
          <p:cNvPicPr preferRelativeResize="0"/>
          <p:nvPr/>
        </p:nvPicPr>
        <p:blipFill rotWithShape="1">
          <a:blip r:embed="rId4">
            <a:alphaModFix/>
          </a:blip>
          <a:srcRect b="0" l="0" r="0" t="33836"/>
          <a:stretch/>
        </p:blipFill>
        <p:spPr>
          <a:xfrm>
            <a:off x="1651371" y="2758025"/>
            <a:ext cx="5841267" cy="2385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4498200" cy="2758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7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Dall-E’s big issue → label errors at training time</a:t>
            </a:r>
            <a:endParaRPr/>
          </a:p>
        </p:txBody>
      </p:sp>
      <p:sp>
        <p:nvSpPr>
          <p:cNvPr id="200" name="Google Shape;200;p27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27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2" name="Google Shape;20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8221" y="815475"/>
            <a:ext cx="4912241" cy="301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3575" y="812388"/>
            <a:ext cx="4912251" cy="3025667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7"/>
          <p:cNvSpPr/>
          <p:nvPr/>
        </p:nvSpPr>
        <p:spPr>
          <a:xfrm>
            <a:off x="6353737" y="2716300"/>
            <a:ext cx="949500" cy="3936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27"/>
          <p:cNvSpPr txBox="1"/>
          <p:nvPr>
            <p:ph type="title"/>
          </p:nvPr>
        </p:nvSpPr>
        <p:spPr>
          <a:xfrm>
            <a:off x="945950" y="4093488"/>
            <a:ext cx="71040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Takeaway: Reliability of ML models deployed in the real-world depends on quality of training data.</a:t>
            </a:r>
            <a:endParaRPr sz="20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8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ChatGPT improved GPT-3 by improving data quality </a:t>
            </a:r>
            <a:endParaRPr/>
          </a:p>
        </p:txBody>
      </p:sp>
      <p:sp>
        <p:nvSpPr>
          <p:cNvPr id="211" name="Google Shape;211;p28"/>
          <p:cNvSpPr txBox="1"/>
          <p:nvPr>
            <p:ph idx="1" type="body"/>
          </p:nvPr>
        </p:nvSpPr>
        <p:spPr>
          <a:xfrm>
            <a:off x="164425" y="934775"/>
            <a:ext cx="34653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ChatGPT was fine-tuned to: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minimize harmful, untruthful, or biased output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Used human rankings of potential outputs to put lower-weighting on ‘bad data’</a:t>
            </a:r>
            <a:endParaRPr/>
          </a:p>
        </p:txBody>
      </p:sp>
      <p:sp>
        <p:nvSpPr>
          <p:cNvPr id="212" name="Google Shape;212;p28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3" name="Google Shape;213;p28"/>
          <p:cNvSpPr txBox="1"/>
          <p:nvPr/>
        </p:nvSpPr>
        <p:spPr>
          <a:xfrm>
            <a:off x="164425" y="42770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Link to source</a:t>
            </a:r>
            <a:r>
              <a:rPr lang="en">
                <a:solidFill>
                  <a:srgbClr val="434343"/>
                </a:solidFill>
              </a:rPr>
              <a:t>. </a:t>
            </a:r>
            <a:r>
              <a:rPr lang="en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Link to blog</a:t>
            </a:r>
            <a:r>
              <a:rPr lang="en">
                <a:solidFill>
                  <a:srgbClr val="434343"/>
                </a:solidFill>
              </a:rPr>
              <a:t>.</a:t>
            </a:r>
            <a:endParaRPr sz="1000"/>
          </a:p>
        </p:txBody>
      </p:sp>
      <p:pic>
        <p:nvPicPr>
          <p:cNvPr id="214" name="Google Shape;214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82125" y="967875"/>
            <a:ext cx="5209476" cy="26047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1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1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1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9"/>
          <p:cNvSpPr txBox="1"/>
          <p:nvPr>
            <p:ph type="title"/>
          </p:nvPr>
        </p:nvSpPr>
        <p:spPr>
          <a:xfrm>
            <a:off x="237650" y="203175"/>
            <a:ext cx="87705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Tesla Data Engine: use model outputs to improve training dataset </a:t>
            </a:r>
            <a:endParaRPr sz="2300"/>
          </a:p>
        </p:txBody>
      </p:sp>
      <p:sp>
        <p:nvSpPr>
          <p:cNvPr id="220" name="Google Shape;220;p29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1" name="Google Shape;221;p29"/>
          <p:cNvPicPr preferRelativeResize="0"/>
          <p:nvPr/>
        </p:nvPicPr>
        <p:blipFill rotWithShape="1">
          <a:blip r:embed="rId3">
            <a:alphaModFix/>
          </a:blip>
          <a:srcRect b="0" l="0" r="0" t="11197"/>
          <a:stretch/>
        </p:blipFill>
        <p:spPr>
          <a:xfrm>
            <a:off x="871150" y="870300"/>
            <a:ext cx="7100624" cy="365530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9"/>
          <p:cNvSpPr txBox="1"/>
          <p:nvPr/>
        </p:nvSpPr>
        <p:spPr>
          <a:xfrm>
            <a:off x="2064138" y="4525600"/>
            <a:ext cx="5419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Slide from Andrej Karpathy, Tesla Director of AI (2021)</a:t>
            </a:r>
            <a:endParaRPr sz="13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0"/>
          <p:cNvSpPr txBox="1"/>
          <p:nvPr>
            <p:ph type="title"/>
          </p:nvPr>
        </p:nvSpPr>
        <p:spPr>
          <a:xfrm>
            <a:off x="237650" y="203175"/>
            <a:ext cx="86859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300"/>
              <a:t>Tesla Data Engine: use model outputs to improve training dataset </a:t>
            </a:r>
            <a:endParaRPr sz="2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30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9" name="Google Shape;22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450" y="943100"/>
            <a:ext cx="6846374" cy="345945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0"/>
          <p:cNvSpPr txBox="1"/>
          <p:nvPr/>
        </p:nvSpPr>
        <p:spPr>
          <a:xfrm>
            <a:off x="1862388" y="4530175"/>
            <a:ext cx="5419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Slide from Andrej Karpathy, Tesla Director of AI (2021)</a:t>
            </a:r>
            <a:endParaRPr sz="13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1"/>
          <p:cNvSpPr txBox="1"/>
          <p:nvPr>
            <p:ph type="title"/>
          </p:nvPr>
        </p:nvSpPr>
        <p:spPr>
          <a:xfrm>
            <a:off x="237650" y="203175"/>
            <a:ext cx="9144000" cy="60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300"/>
              <a:t>Tesla Data Engine: use model outputs to improve training dataset </a:t>
            </a:r>
            <a:endParaRPr sz="2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31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37" name="Google Shape;23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7300" y="809874"/>
            <a:ext cx="6334877" cy="3291475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1"/>
          <p:cNvSpPr txBox="1"/>
          <p:nvPr/>
        </p:nvSpPr>
        <p:spPr>
          <a:xfrm>
            <a:off x="4885775" y="4537575"/>
            <a:ext cx="4258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Slide from Andrej Karpathy, Tesla Director of AI (2021)</a:t>
            </a:r>
            <a:endParaRPr sz="1300"/>
          </a:p>
        </p:txBody>
      </p:sp>
      <p:grpSp>
        <p:nvGrpSpPr>
          <p:cNvPr id="239" name="Google Shape;239;p31"/>
          <p:cNvGrpSpPr/>
          <p:nvPr/>
        </p:nvGrpSpPr>
        <p:grpSpPr>
          <a:xfrm>
            <a:off x="6427338" y="2967310"/>
            <a:ext cx="2397975" cy="831300"/>
            <a:chOff x="851625" y="1302135"/>
            <a:chExt cx="2397975" cy="831300"/>
          </a:xfrm>
        </p:grpSpPr>
        <p:sp>
          <p:nvSpPr>
            <p:cNvPr id="240" name="Google Shape;240;p31"/>
            <p:cNvSpPr/>
            <p:nvPr/>
          </p:nvSpPr>
          <p:spPr>
            <a:xfrm>
              <a:off x="851625" y="1311100"/>
              <a:ext cx="291300" cy="291300"/>
            </a:xfrm>
            <a:prstGeom prst="rect">
              <a:avLst/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31"/>
            <p:cNvSpPr/>
            <p:nvPr/>
          </p:nvSpPr>
          <p:spPr>
            <a:xfrm>
              <a:off x="851625" y="1799675"/>
              <a:ext cx="291300" cy="291300"/>
            </a:xfrm>
            <a:prstGeom prst="rect">
              <a:avLst/>
            </a:prstGeom>
            <a:solidFill>
              <a:srgbClr val="0000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31"/>
            <p:cNvSpPr txBox="1"/>
            <p:nvPr/>
          </p:nvSpPr>
          <p:spPr>
            <a:xfrm>
              <a:off x="1257300" y="1302135"/>
              <a:ext cx="1992300" cy="831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Datasets</a:t>
              </a:r>
              <a:br>
                <a:rPr lang="en"/>
              </a:b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Models and algorithms</a:t>
              </a:r>
              <a:endParaRPr/>
            </a:p>
          </p:txBody>
        </p:sp>
      </p:grpSp>
      <p:sp>
        <p:nvSpPr>
          <p:cNvPr id="243" name="Google Shape;243;p31"/>
          <p:cNvSpPr/>
          <p:nvPr/>
        </p:nvSpPr>
        <p:spPr>
          <a:xfrm>
            <a:off x="6297700" y="2023775"/>
            <a:ext cx="2303700" cy="707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31"/>
          <p:cNvSpPr/>
          <p:nvPr/>
        </p:nvSpPr>
        <p:spPr>
          <a:xfrm>
            <a:off x="2926975" y="1433350"/>
            <a:ext cx="1662600" cy="1421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5" name="Google Shape;24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850" y="1433350"/>
            <a:ext cx="2608775" cy="28879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6" name="Google Shape;246;p31"/>
          <p:cNvGrpSpPr/>
          <p:nvPr/>
        </p:nvGrpSpPr>
        <p:grpSpPr>
          <a:xfrm>
            <a:off x="2146700" y="2855075"/>
            <a:ext cx="2442775" cy="855960"/>
            <a:chOff x="806825" y="1277475"/>
            <a:chExt cx="2442775" cy="855960"/>
          </a:xfrm>
        </p:grpSpPr>
        <p:sp>
          <p:nvSpPr>
            <p:cNvPr id="247" name="Google Shape;247;p31"/>
            <p:cNvSpPr/>
            <p:nvPr/>
          </p:nvSpPr>
          <p:spPr>
            <a:xfrm>
              <a:off x="806825" y="1277475"/>
              <a:ext cx="2397900" cy="8313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48" name="Google Shape;248;p31"/>
            <p:cNvGrpSpPr/>
            <p:nvPr/>
          </p:nvGrpSpPr>
          <p:grpSpPr>
            <a:xfrm>
              <a:off x="851625" y="1302135"/>
              <a:ext cx="2397975" cy="831300"/>
              <a:chOff x="851625" y="1302135"/>
              <a:chExt cx="2397975" cy="831300"/>
            </a:xfrm>
          </p:grpSpPr>
          <p:sp>
            <p:nvSpPr>
              <p:cNvPr id="249" name="Google Shape;249;p31"/>
              <p:cNvSpPr/>
              <p:nvPr/>
            </p:nvSpPr>
            <p:spPr>
              <a:xfrm>
                <a:off x="851625" y="1311100"/>
                <a:ext cx="291300" cy="291300"/>
              </a:xfrm>
              <a:prstGeom prst="rect">
                <a:avLst/>
              </a:prstGeom>
              <a:solidFill>
                <a:srgbClr val="FF0000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0" name="Google Shape;250;p31"/>
              <p:cNvSpPr/>
              <p:nvPr/>
            </p:nvSpPr>
            <p:spPr>
              <a:xfrm>
                <a:off x="851625" y="1799675"/>
                <a:ext cx="291300" cy="291300"/>
              </a:xfrm>
              <a:prstGeom prst="rect">
                <a:avLst/>
              </a:prstGeom>
              <a:solidFill>
                <a:srgbClr val="0000FF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1" name="Google Shape;251;p31"/>
              <p:cNvSpPr txBox="1"/>
              <p:nvPr/>
            </p:nvSpPr>
            <p:spPr>
              <a:xfrm>
                <a:off x="1257300" y="1302135"/>
                <a:ext cx="1992300" cy="831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Datasets</a:t>
                </a:r>
                <a:br>
                  <a:rPr lang="en"/>
                </a:br>
                <a:endParaRPr/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Models and algorithms</a:t>
                </a:r>
                <a:endParaRPr/>
              </a:p>
            </p:txBody>
          </p:sp>
        </p:grpSp>
      </p:grpSp>
      <p:sp>
        <p:nvSpPr>
          <p:cNvPr id="252" name="Google Shape;252;p31"/>
          <p:cNvSpPr/>
          <p:nvPr/>
        </p:nvSpPr>
        <p:spPr>
          <a:xfrm>
            <a:off x="3067625" y="3614000"/>
            <a:ext cx="1662600" cy="707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31"/>
          <p:cNvSpPr/>
          <p:nvPr/>
        </p:nvSpPr>
        <p:spPr>
          <a:xfrm>
            <a:off x="291350" y="809875"/>
            <a:ext cx="1151700" cy="606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0929" y="1361525"/>
            <a:ext cx="3970782" cy="3533051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4"/>
          <p:cNvSpPr txBox="1"/>
          <p:nvPr>
            <p:ph type="title"/>
          </p:nvPr>
        </p:nvSpPr>
        <p:spPr>
          <a:xfrm>
            <a:off x="324175" y="203175"/>
            <a:ext cx="87741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learning, data is as important as the model</a:t>
            </a:r>
            <a:endParaRPr/>
          </a:p>
        </p:txBody>
      </p:sp>
      <p:sp>
        <p:nvSpPr>
          <p:cNvPr id="70" name="Google Shape;70;p14"/>
          <p:cNvSpPr txBox="1"/>
          <p:nvPr>
            <p:ph idx="12" type="sldNum"/>
          </p:nvPr>
        </p:nvSpPr>
        <p:spPr>
          <a:xfrm>
            <a:off x="7394848" y="4852175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1" name="Google Shape;71;p14"/>
          <p:cNvPicPr preferRelativeResize="0"/>
          <p:nvPr/>
        </p:nvPicPr>
        <p:blipFill rotWithShape="1">
          <a:blip r:embed="rId4">
            <a:alphaModFix/>
          </a:blip>
          <a:srcRect b="0" l="1999" r="9" t="9074"/>
          <a:stretch/>
        </p:blipFill>
        <p:spPr>
          <a:xfrm>
            <a:off x="324175" y="1253450"/>
            <a:ext cx="4231050" cy="2339925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4"/>
          <p:cNvSpPr/>
          <p:nvPr/>
        </p:nvSpPr>
        <p:spPr>
          <a:xfrm>
            <a:off x="367400" y="1815350"/>
            <a:ext cx="3673800" cy="69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4"/>
          <p:cNvSpPr/>
          <p:nvPr/>
        </p:nvSpPr>
        <p:spPr>
          <a:xfrm>
            <a:off x="3069950" y="1338600"/>
            <a:ext cx="5329800" cy="69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4"/>
          <p:cNvSpPr/>
          <p:nvPr/>
        </p:nvSpPr>
        <p:spPr>
          <a:xfrm>
            <a:off x="1370785" y="1361853"/>
            <a:ext cx="3117300" cy="5337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5" name="Google Shape;7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2114" y="2560428"/>
            <a:ext cx="3898943" cy="2377097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4"/>
          <p:cNvSpPr txBox="1"/>
          <p:nvPr>
            <p:ph type="title"/>
          </p:nvPr>
        </p:nvSpPr>
        <p:spPr>
          <a:xfrm>
            <a:off x="4801600" y="735500"/>
            <a:ext cx="4049400" cy="3381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But learning depends on the quality of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the data</a:t>
            </a:r>
            <a:endParaRPr b="1" sz="1600">
              <a:solidFill>
                <a:schemeClr val="dk1"/>
              </a:solidFill>
            </a:endParaRPr>
          </a:p>
        </p:txBody>
      </p:sp>
      <p:cxnSp>
        <p:nvCxnSpPr>
          <p:cNvPr id="77" name="Google Shape;77;p14"/>
          <p:cNvCxnSpPr/>
          <p:nvPr/>
        </p:nvCxnSpPr>
        <p:spPr>
          <a:xfrm>
            <a:off x="4801600" y="1327575"/>
            <a:ext cx="40494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8" name="Google Shape;78;p14"/>
          <p:cNvSpPr txBox="1"/>
          <p:nvPr/>
        </p:nvSpPr>
        <p:spPr>
          <a:xfrm>
            <a:off x="484300" y="4460225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</a:rPr>
              <a:t>Source: MIT Technology Review</a:t>
            </a:r>
            <a:endParaRPr sz="12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</a:rPr>
              <a:t>(May 28, 2019)</a:t>
            </a:r>
            <a:endParaRPr sz="1200">
              <a:solidFill>
                <a:schemeClr val="lt2"/>
              </a:solidFill>
            </a:endParaRPr>
          </a:p>
        </p:txBody>
      </p:sp>
      <p:sp>
        <p:nvSpPr>
          <p:cNvPr id="79" name="Google Shape;79;p14"/>
          <p:cNvSpPr/>
          <p:nvPr/>
        </p:nvSpPr>
        <p:spPr>
          <a:xfrm>
            <a:off x="5136300" y="3234500"/>
            <a:ext cx="3436200" cy="843000"/>
          </a:xfrm>
          <a:prstGeom prst="rect">
            <a:avLst/>
          </a:prstGeom>
          <a:solidFill>
            <a:srgbClr val="FFFFFF">
              <a:alpha val="843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4"/>
          <p:cNvSpPr/>
          <p:nvPr/>
        </p:nvSpPr>
        <p:spPr>
          <a:xfrm>
            <a:off x="5136300" y="4308200"/>
            <a:ext cx="3540000" cy="612300"/>
          </a:xfrm>
          <a:prstGeom prst="rect">
            <a:avLst/>
          </a:prstGeom>
          <a:solidFill>
            <a:srgbClr val="FFFFFF">
              <a:alpha val="843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4"/>
          <p:cNvSpPr/>
          <p:nvPr/>
        </p:nvSpPr>
        <p:spPr>
          <a:xfrm>
            <a:off x="4870850" y="1102050"/>
            <a:ext cx="820200" cy="1971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4"/>
          <p:cNvSpPr txBox="1"/>
          <p:nvPr/>
        </p:nvSpPr>
        <p:spPr>
          <a:xfrm>
            <a:off x="4883325" y="1925275"/>
            <a:ext cx="4049400" cy="141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000">
                <a:latin typeface="Raleway"/>
                <a:ea typeface="Raleway"/>
                <a:cs typeface="Raleway"/>
                <a:sym typeface="Raleway"/>
              </a:rPr>
              <a:t>Deep neural networks easily fit random labels.</a:t>
            </a:r>
            <a:endParaRPr i="1" sz="20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000">
              <a:latin typeface="Raleway"/>
              <a:ea typeface="Raleway"/>
              <a:cs typeface="Raleway"/>
              <a:sym typeface="Raleway"/>
            </a:endParaRPr>
          </a:p>
          <a:p>
            <a:pPr indent="-355600" lvl="0" marL="457200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Char char="-"/>
            </a:pPr>
            <a:r>
              <a:rPr i="1" lang="en" sz="2000">
                <a:latin typeface="Raleway"/>
                <a:ea typeface="Raleway"/>
                <a:cs typeface="Raleway"/>
                <a:sym typeface="Raleway"/>
              </a:rPr>
              <a:t>Zhang et al. (ICLR, 2017)</a:t>
            </a:r>
            <a:endParaRPr i="1" sz="20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3" name="Google Shape;83;p14"/>
          <p:cNvSpPr txBox="1"/>
          <p:nvPr>
            <p:ph type="title"/>
          </p:nvPr>
        </p:nvSpPr>
        <p:spPr>
          <a:xfrm>
            <a:off x="484300" y="735509"/>
            <a:ext cx="4266000" cy="5541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In machine learning, we tend to focus on the model</a:t>
            </a:r>
            <a:endParaRPr b="1" sz="1600">
              <a:solidFill>
                <a:schemeClr val="dk1"/>
              </a:solidFill>
            </a:endParaRPr>
          </a:p>
        </p:txBody>
      </p:sp>
      <p:sp>
        <p:nvSpPr>
          <p:cNvPr id="84" name="Google Shape;84;p14"/>
          <p:cNvSpPr/>
          <p:nvPr/>
        </p:nvSpPr>
        <p:spPr>
          <a:xfrm>
            <a:off x="561875" y="1092600"/>
            <a:ext cx="994200" cy="1971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4"/>
          <p:cNvSpPr txBox="1"/>
          <p:nvPr/>
        </p:nvSpPr>
        <p:spPr>
          <a:xfrm>
            <a:off x="4704075" y="815475"/>
            <a:ext cx="4394400" cy="49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/>
          </a:p>
        </p:txBody>
      </p:sp>
      <p:grpSp>
        <p:nvGrpSpPr>
          <p:cNvPr id="86" name="Google Shape;86;p14"/>
          <p:cNvGrpSpPr/>
          <p:nvPr/>
        </p:nvGrpSpPr>
        <p:grpSpPr>
          <a:xfrm>
            <a:off x="3018400" y="1361525"/>
            <a:ext cx="5273175" cy="533100"/>
            <a:chOff x="3018400" y="1513925"/>
            <a:chExt cx="5273175" cy="533100"/>
          </a:xfrm>
        </p:grpSpPr>
        <p:sp>
          <p:nvSpPr>
            <p:cNvPr id="87" name="Google Shape;87;p14"/>
            <p:cNvSpPr/>
            <p:nvPr/>
          </p:nvSpPr>
          <p:spPr>
            <a:xfrm>
              <a:off x="4467175" y="1513925"/>
              <a:ext cx="3824400" cy="533100"/>
            </a:xfrm>
            <a:prstGeom prst="rect">
              <a:avLst/>
            </a:prstGeom>
            <a:solidFill>
              <a:schemeClr val="lt1"/>
            </a:solidFill>
            <a:ln cap="flat" cmpd="sng" w="381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3018400" y="1535525"/>
              <a:ext cx="5229900" cy="497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600"/>
                <a:t>are trained with erroneous data`</a:t>
              </a:r>
              <a:endParaRPr b="1" sz="2600"/>
            </a:p>
          </p:txBody>
        </p:sp>
      </p:grpSp>
      <p:sp>
        <p:nvSpPr>
          <p:cNvPr id="89" name="Google Shape;89;p14"/>
          <p:cNvSpPr/>
          <p:nvPr/>
        </p:nvSpPr>
        <p:spPr>
          <a:xfrm>
            <a:off x="5572125" y="1299150"/>
            <a:ext cx="2563500" cy="669000"/>
          </a:xfrm>
          <a:prstGeom prst="ellipse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2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Data-centric vs model-centric for learning with noisy labels</a:t>
            </a:r>
            <a:endParaRPr sz="2500"/>
          </a:p>
        </p:txBody>
      </p:sp>
      <p:sp>
        <p:nvSpPr>
          <p:cNvPr id="259" name="Google Shape;259;p32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32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61" name="Google Shape;261;p32"/>
          <p:cNvGrpSpPr/>
          <p:nvPr/>
        </p:nvGrpSpPr>
        <p:grpSpPr>
          <a:xfrm>
            <a:off x="164425" y="815475"/>
            <a:ext cx="8303388" cy="4140574"/>
            <a:chOff x="164425" y="815475"/>
            <a:chExt cx="8303388" cy="4140574"/>
          </a:xfrm>
        </p:grpSpPr>
        <p:pic>
          <p:nvPicPr>
            <p:cNvPr id="262" name="Google Shape;262;p3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28078" y="815475"/>
              <a:ext cx="7939735" cy="41405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3" name="Google Shape;263;p32"/>
            <p:cNvSpPr txBox="1"/>
            <p:nvPr/>
          </p:nvSpPr>
          <p:spPr>
            <a:xfrm>
              <a:off x="164425" y="1280075"/>
              <a:ext cx="77133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Northcutt et al., JAIR, 2021 </a:t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“Confident Learning” (</a:t>
              </a:r>
              <a:r>
                <a:rPr lang="en" u="sng">
                  <a:solidFill>
                    <a:schemeClr val="hlink"/>
                  </a:solidFill>
                  <a:hlinkClick r:id="rId4"/>
                </a:rPr>
                <a:t>link to paper</a:t>
              </a:r>
              <a:r>
                <a:rPr lang="en"/>
                <a:t>) 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3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Before there was data-centric AI…</a:t>
            </a:r>
            <a:endParaRPr/>
          </a:p>
        </p:txBody>
      </p:sp>
      <p:sp>
        <p:nvSpPr>
          <p:cNvPr id="269" name="Google Shape;269;p33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relied on mostly-human-powered solutions to improve dataset quality: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Spend more $ for higher quality data or more labels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Build custom tools to evaluate specific data (e.g. Tesla data quality platform)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Fixing data inside a Jupyter notebook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Data-centric AI = systematizing these approaches to be more reliable, accurate, and generally usable on many datasets.</a:t>
            </a:r>
            <a:endParaRPr/>
          </a:p>
        </p:txBody>
      </p:sp>
      <p:sp>
        <p:nvSpPr>
          <p:cNvPr id="270" name="Google Shape;270;p33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6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6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6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6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6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4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we’ll cover in this course.</a:t>
            </a:r>
            <a:endParaRPr/>
          </a:p>
        </p:txBody>
      </p:sp>
      <p:sp>
        <p:nvSpPr>
          <p:cNvPr id="276" name="Google Shape;276;p34"/>
          <p:cNvSpPr txBox="1"/>
          <p:nvPr>
            <p:ph idx="1" type="body"/>
          </p:nvPr>
        </p:nvSpPr>
        <p:spPr>
          <a:xfrm>
            <a:off x="164425" y="934775"/>
            <a:ext cx="87828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highlight>
                  <a:srgbClr val="FFFFFF"/>
                </a:highlight>
              </a:rPr>
              <a:t>Week 1:</a:t>
            </a:r>
            <a:endParaRPr b="1" sz="16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b="1" lang="en" sz="1600">
                <a:solidFill>
                  <a:schemeClr val="dk1"/>
                </a:solidFill>
                <a:highlight>
                  <a:srgbClr val="FFFFFF"/>
                </a:highlight>
              </a:rPr>
              <a:t>1/17/23 (today)</a:t>
            </a: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</a:rPr>
              <a:t>: </a:t>
            </a:r>
            <a:r>
              <a:rPr lang="en" sz="1600">
                <a:solidFill>
                  <a:srgbClr val="000000"/>
                </a:solidFill>
                <a:highlight>
                  <a:srgbClr val="FFFFFF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Data-Centric AI vs Model-Centric AI</a:t>
            </a:r>
            <a:endParaRPr b="1" sz="16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1" lang="en" sz="1600">
                <a:solidFill>
                  <a:srgbClr val="000000"/>
                </a:solidFill>
                <a:highlight>
                  <a:srgbClr val="FFFFFF"/>
                </a:highlight>
              </a:rPr>
              <a:t>1/18/23</a:t>
            </a:r>
            <a:r>
              <a:rPr lang="en" sz="1600">
                <a:solidFill>
                  <a:srgbClr val="000000"/>
                </a:solidFill>
                <a:highlight>
                  <a:srgbClr val="FFFFFF"/>
                </a:highlight>
              </a:rPr>
              <a:t>: Label Errors</a:t>
            </a:r>
            <a:endParaRPr sz="16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1" lang="en" sz="1600">
                <a:solidFill>
                  <a:srgbClr val="000000"/>
                </a:solidFill>
                <a:highlight>
                  <a:srgbClr val="FFFFFF"/>
                </a:highlight>
              </a:rPr>
              <a:t>1/19/23</a:t>
            </a:r>
            <a:r>
              <a:rPr lang="en" sz="1600">
                <a:solidFill>
                  <a:srgbClr val="000000"/>
                </a:solidFill>
                <a:highlight>
                  <a:srgbClr val="FFFFFF"/>
                </a:highlight>
              </a:rPr>
              <a:t>: </a:t>
            </a:r>
            <a:r>
              <a:rPr lang="en" sz="1600">
                <a:solidFill>
                  <a:srgbClr val="000000"/>
                </a:solidFill>
                <a:highlight>
                  <a:srgbClr val="FFFFFF"/>
                </a:highlight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Dataset Creation and Curation</a:t>
            </a:r>
            <a:endParaRPr b="1" sz="16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1" lang="en" sz="1600">
                <a:solidFill>
                  <a:schemeClr val="dk1"/>
                </a:solidFill>
                <a:highlight>
                  <a:srgbClr val="FFFFFF"/>
                </a:highlight>
              </a:rPr>
              <a:t>1/20/23</a:t>
            </a: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</a:rPr>
              <a:t>: Active Learning (and Coresets)</a:t>
            </a:r>
            <a:endParaRPr sz="16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highlight>
                  <a:srgbClr val="FFFFFF"/>
                </a:highlight>
              </a:rPr>
              <a:t>Week 2:</a:t>
            </a:r>
            <a:endParaRPr b="1" sz="16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b="1" lang="en" sz="1600">
                <a:solidFill>
                  <a:schemeClr val="dk1"/>
                </a:solidFill>
                <a:highlight>
                  <a:srgbClr val="FFFFFF"/>
                </a:highlight>
              </a:rPr>
              <a:t>1/23/23</a:t>
            </a: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</a:rPr>
              <a:t>: Class Imbalance and Distribution Shift</a:t>
            </a:r>
            <a:endParaRPr sz="16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1" lang="en" sz="1600">
                <a:solidFill>
                  <a:schemeClr val="dk1"/>
                </a:solidFill>
                <a:highlight>
                  <a:srgbClr val="FFFFFF"/>
                </a:highlight>
              </a:rPr>
              <a:t>1/24/23</a:t>
            </a: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</a:rPr>
              <a:t>: Interpretable Features of Data</a:t>
            </a:r>
            <a:endParaRPr sz="16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1" lang="en" sz="1600">
                <a:solidFill>
                  <a:schemeClr val="dk1"/>
                </a:solidFill>
                <a:highlight>
                  <a:srgbClr val="FFFFFF"/>
                </a:highlight>
              </a:rPr>
              <a:t>1/25/23</a:t>
            </a: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</a:rPr>
              <a:t>: </a:t>
            </a:r>
            <a:r>
              <a:rPr lang="en" sz="1600">
                <a:solidFill>
                  <a:srgbClr val="000000"/>
                </a:solidFill>
                <a:highlight>
                  <a:srgbClr val="FFFFFF"/>
                </a:highlight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Data-centric Evaluation of ML Models</a:t>
            </a:r>
            <a:endParaRPr b="1" sz="16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1" lang="en" sz="1600">
                <a:solidFill>
                  <a:schemeClr val="dk1"/>
                </a:solidFill>
                <a:highlight>
                  <a:srgbClr val="FFFFFF"/>
                </a:highlight>
              </a:rPr>
              <a:t>1/26/23</a:t>
            </a: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</a:rPr>
              <a:t>: Encoding Human Priors: Data Augmentation and Prompt Engineering</a:t>
            </a:r>
            <a:endParaRPr sz="16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1" lang="en" sz="1600">
                <a:solidFill>
                  <a:schemeClr val="dk1"/>
                </a:solidFill>
                <a:highlight>
                  <a:srgbClr val="FFFFFF"/>
                </a:highlight>
              </a:rPr>
              <a:t>1/27/23</a:t>
            </a: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</a:rPr>
              <a:t>: Data Privacy and Security</a:t>
            </a:r>
            <a:endParaRPr sz="2100"/>
          </a:p>
        </p:txBody>
      </p:sp>
      <p:sp>
        <p:nvSpPr>
          <p:cNvPr id="277" name="Google Shape;277;p34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5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lab for today’s lecture will cover</a:t>
            </a:r>
            <a:endParaRPr/>
          </a:p>
        </p:txBody>
      </p:sp>
      <p:sp>
        <p:nvSpPr>
          <p:cNvPr id="283" name="Google Shape;283;p35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 text classification dataset with bad html tags scraped from the internet.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Model-centric approaches will only get you so far.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You’ll need to improve the dataset to train a better classifier.</a:t>
            </a:r>
            <a:endParaRPr/>
          </a:p>
        </p:txBody>
      </p:sp>
      <p:sp>
        <p:nvSpPr>
          <p:cNvPr id="284" name="Google Shape;284;p35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5" name="Google Shape;285;p35"/>
          <p:cNvSpPr txBox="1"/>
          <p:nvPr/>
        </p:nvSpPr>
        <p:spPr>
          <a:xfrm>
            <a:off x="393025" y="3061925"/>
            <a:ext cx="8971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300">
                <a:solidFill>
                  <a:schemeClr val="dk1"/>
                </a:solidFill>
                <a:highlight>
                  <a:schemeClr val="lt1"/>
                </a:highlight>
              </a:rPr>
              <a:t>Office hours</a:t>
            </a:r>
            <a:r>
              <a:rPr lang="en" sz="2300">
                <a:solidFill>
                  <a:schemeClr val="dk1"/>
                </a:solidFill>
                <a:highlight>
                  <a:schemeClr val="lt1"/>
                </a:highlight>
              </a:rPr>
              <a:t>: Room </a:t>
            </a:r>
            <a:r>
              <a:rPr lang="en" sz="2300">
                <a:solidFill>
                  <a:srgbClr val="8A0A0A"/>
                </a:solidFill>
                <a:highlight>
                  <a:schemeClr val="lt1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2-132</a:t>
            </a:r>
            <a:r>
              <a:rPr lang="en" sz="2300">
                <a:solidFill>
                  <a:schemeClr val="dk1"/>
                </a:solidFill>
                <a:highlight>
                  <a:schemeClr val="lt1"/>
                </a:highlight>
              </a:rPr>
              <a:t>, 3pm–5pm (every day, after lecture)</a:t>
            </a:r>
            <a:endParaRPr sz="2800">
              <a:solidFill>
                <a:srgbClr val="434343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8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8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8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6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Tomorrow’s</a:t>
            </a:r>
            <a:r>
              <a:rPr lang="en"/>
              <a:t> lecture will cover</a:t>
            </a:r>
            <a:endParaRPr/>
          </a:p>
        </p:txBody>
      </p:sp>
      <p:sp>
        <p:nvSpPr>
          <p:cNvPr id="291" name="Google Shape;291;p36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Label errors and how to find </a:t>
            </a:r>
            <a:r>
              <a:rPr lang="en"/>
              <a:t>them automatically.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How to train classification models on data containing label errors.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How test set label errors impact ML benchmarks.</a:t>
            </a:r>
            <a:endParaRPr/>
          </a:p>
        </p:txBody>
      </p:sp>
      <p:sp>
        <p:nvSpPr>
          <p:cNvPr id="292" name="Google Shape;292;p36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7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Course staff</a:t>
            </a:r>
            <a:endParaRPr/>
          </a:p>
        </p:txBody>
      </p:sp>
      <p:sp>
        <p:nvSpPr>
          <p:cNvPr id="298" name="Google Shape;298;p37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99" name="Google Shape;29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41576" y="996604"/>
            <a:ext cx="1321800" cy="1367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00" name="Google Shape;300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27502" y="959851"/>
            <a:ext cx="1431900" cy="1441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01" name="Google Shape;301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4525" y="910058"/>
            <a:ext cx="1540800" cy="1540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02" name="Google Shape;302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74828" y="3020261"/>
            <a:ext cx="1455300" cy="1455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03" name="Google Shape;303;p37"/>
          <p:cNvPicPr preferRelativeResize="0"/>
          <p:nvPr/>
        </p:nvPicPr>
        <p:blipFill rotWithShape="1">
          <a:blip r:embed="rId7">
            <a:alphaModFix/>
          </a:blip>
          <a:srcRect b="11909" l="0" r="0" t="0"/>
          <a:stretch/>
        </p:blipFill>
        <p:spPr>
          <a:xfrm>
            <a:off x="712480" y="3037209"/>
            <a:ext cx="1524900" cy="1421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04" name="Google Shape;304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68202" y="3044105"/>
            <a:ext cx="1407600" cy="14076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05" name="Google Shape;305;p37"/>
          <p:cNvSpPr txBox="1"/>
          <p:nvPr/>
        </p:nvSpPr>
        <p:spPr>
          <a:xfrm>
            <a:off x="140225" y="2426783"/>
            <a:ext cx="2669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Anish Athalye </a:t>
            </a:r>
            <a:r>
              <a:rPr lang="en" sz="1000">
                <a:solidFill>
                  <a:srgbClr val="666666"/>
                </a:solidFill>
              </a:rPr>
              <a:t>(MIT SB ‘17 PhD)</a:t>
            </a:r>
            <a:endParaRPr sz="1000">
              <a:solidFill>
                <a:srgbClr val="666666"/>
              </a:solidFill>
            </a:endParaRPr>
          </a:p>
        </p:txBody>
      </p:sp>
      <p:sp>
        <p:nvSpPr>
          <p:cNvPr id="306" name="Google Shape;306;p37"/>
          <p:cNvSpPr txBox="1"/>
          <p:nvPr/>
        </p:nvSpPr>
        <p:spPr>
          <a:xfrm>
            <a:off x="3237300" y="2426783"/>
            <a:ext cx="2669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Jonas Mueller</a:t>
            </a:r>
            <a:r>
              <a:rPr lang="en"/>
              <a:t> </a:t>
            </a:r>
            <a:r>
              <a:rPr lang="en" sz="1000">
                <a:solidFill>
                  <a:srgbClr val="666666"/>
                </a:solidFill>
              </a:rPr>
              <a:t>(MIT PhD ‘18)</a:t>
            </a:r>
            <a:endParaRPr sz="1000">
              <a:solidFill>
                <a:srgbClr val="666666"/>
              </a:solidFill>
            </a:endParaRPr>
          </a:p>
        </p:txBody>
      </p:sp>
      <p:sp>
        <p:nvSpPr>
          <p:cNvPr id="307" name="Google Shape;307;p37"/>
          <p:cNvSpPr txBox="1"/>
          <p:nvPr/>
        </p:nvSpPr>
        <p:spPr>
          <a:xfrm>
            <a:off x="6167775" y="2426783"/>
            <a:ext cx="2669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Curtis Northcutt</a:t>
            </a:r>
            <a:r>
              <a:rPr lang="en"/>
              <a:t> </a:t>
            </a:r>
            <a:r>
              <a:rPr lang="en" sz="1000">
                <a:solidFill>
                  <a:srgbClr val="666666"/>
                </a:solidFill>
              </a:rPr>
              <a:t>(MIT PhD ‘21)</a:t>
            </a:r>
            <a:endParaRPr sz="1000">
              <a:solidFill>
                <a:srgbClr val="666666"/>
              </a:solidFill>
            </a:endParaRPr>
          </a:p>
        </p:txBody>
      </p:sp>
      <p:sp>
        <p:nvSpPr>
          <p:cNvPr id="308" name="Google Shape;308;p37"/>
          <p:cNvSpPr txBox="1"/>
          <p:nvPr/>
        </p:nvSpPr>
        <p:spPr>
          <a:xfrm>
            <a:off x="140225" y="4488708"/>
            <a:ext cx="2669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Ola Zytek</a:t>
            </a:r>
            <a:r>
              <a:rPr lang="en"/>
              <a:t> </a:t>
            </a:r>
            <a:r>
              <a:rPr lang="en" sz="1000">
                <a:solidFill>
                  <a:srgbClr val="666666"/>
                </a:solidFill>
              </a:rPr>
              <a:t>(MIT PhD)</a:t>
            </a:r>
            <a:endParaRPr sz="1000">
              <a:solidFill>
                <a:srgbClr val="666666"/>
              </a:solidFill>
            </a:endParaRPr>
          </a:p>
        </p:txBody>
      </p:sp>
      <p:sp>
        <p:nvSpPr>
          <p:cNvPr id="309" name="Google Shape;309;p37"/>
          <p:cNvSpPr txBox="1"/>
          <p:nvPr/>
        </p:nvSpPr>
        <p:spPr>
          <a:xfrm>
            <a:off x="3237300" y="4488708"/>
            <a:ext cx="2669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Sharon Zhou</a:t>
            </a:r>
            <a:r>
              <a:rPr lang="en"/>
              <a:t> </a:t>
            </a:r>
            <a:r>
              <a:rPr lang="en" sz="1000">
                <a:solidFill>
                  <a:srgbClr val="666666"/>
                </a:solidFill>
              </a:rPr>
              <a:t>(Stanford PhD ‘21)</a:t>
            </a:r>
            <a:endParaRPr sz="1000">
              <a:solidFill>
                <a:srgbClr val="666666"/>
              </a:solidFill>
            </a:endParaRPr>
          </a:p>
        </p:txBody>
      </p:sp>
      <p:sp>
        <p:nvSpPr>
          <p:cNvPr id="310" name="Google Shape;310;p37"/>
          <p:cNvSpPr txBox="1"/>
          <p:nvPr/>
        </p:nvSpPr>
        <p:spPr>
          <a:xfrm>
            <a:off x="6167775" y="4488708"/>
            <a:ext cx="2669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Cody Coleman</a:t>
            </a:r>
            <a:r>
              <a:rPr lang="en"/>
              <a:t> </a:t>
            </a:r>
            <a:r>
              <a:rPr lang="en" sz="1000">
                <a:solidFill>
                  <a:srgbClr val="666666"/>
                </a:solidFill>
              </a:rPr>
              <a:t>(MIT BS ‘13 MS ‘15, Stanford PhD ‘21)</a:t>
            </a:r>
            <a:endParaRPr sz="10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8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6" name="Google Shape;316;p38"/>
          <p:cNvSpPr txBox="1"/>
          <p:nvPr/>
        </p:nvSpPr>
        <p:spPr>
          <a:xfrm>
            <a:off x="2777425" y="2263950"/>
            <a:ext cx="3294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05E68"/>
                </a:solidFill>
              </a:rPr>
              <a:t>Time for q</a:t>
            </a:r>
            <a:r>
              <a:rPr lang="en" sz="2800">
                <a:solidFill>
                  <a:srgbClr val="005E68"/>
                </a:solidFill>
              </a:rPr>
              <a:t>uestions.</a:t>
            </a:r>
            <a:endParaRPr sz="2800">
              <a:solidFill>
                <a:srgbClr val="005E68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9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39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3600"/>
              <a:t>This slide is intentionally left blank.</a:t>
            </a:r>
            <a:endParaRPr sz="3600"/>
          </a:p>
        </p:txBody>
      </p:sp>
      <p:sp>
        <p:nvSpPr>
          <p:cNvPr id="323" name="Google Shape;323;p39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5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Traditional Machine Learning is model-centric </a:t>
            </a:r>
            <a:endParaRPr/>
          </a:p>
        </p:txBody>
      </p:sp>
      <p:sp>
        <p:nvSpPr>
          <p:cNvPr id="95" name="Google Shape;95;p15"/>
          <p:cNvSpPr txBox="1"/>
          <p:nvPr>
            <p:ph idx="1" type="body"/>
          </p:nvPr>
        </p:nvSpPr>
        <p:spPr>
          <a:xfrm>
            <a:off x="164425" y="934775"/>
            <a:ext cx="8520600" cy="382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When you learn ML in school… a dataset is given to you, usually fairly clean &amp; well-curated (e.g. dog/cat images)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Your goal: produce the best model for this dataset (model-centric AI)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techniques taught in standard ML classes like 6.036/6.390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 traditional (model-centric) ML, you learn: </a:t>
            </a:r>
            <a:endParaRPr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different types of models (eg. neural architectures)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tuning their hyperparameters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modifying the training loss function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regularization</a:t>
            </a:r>
            <a:endParaRPr sz="1600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5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5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6"/>
          <p:cNvSpPr txBox="1"/>
          <p:nvPr>
            <p:ph type="title"/>
          </p:nvPr>
        </p:nvSpPr>
        <p:spPr>
          <a:xfrm>
            <a:off x="164425" y="203175"/>
            <a:ext cx="89235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In many real-world ML applications, the dataset is not fixed!</a:t>
            </a:r>
            <a:endParaRPr sz="2600"/>
          </a:p>
        </p:txBody>
      </p:sp>
      <p:sp>
        <p:nvSpPr>
          <p:cNvPr id="102" name="Google Shape;102;p16"/>
          <p:cNvSpPr txBox="1"/>
          <p:nvPr>
            <p:ph idx="1" type="body"/>
          </p:nvPr>
        </p:nvSpPr>
        <p:spPr>
          <a:xfrm>
            <a:off x="164425" y="1078038"/>
            <a:ext cx="8520600" cy="352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Company/user does not care what clever ML tricks you used to produce accurate predictions on highly curated data.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400"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Real-world data tends to be messy</a:t>
            </a:r>
            <a:r>
              <a:rPr lang="en"/>
              <a:t>, so consider fixing </a:t>
            </a:r>
            <a:r>
              <a:rPr lang="en"/>
              <a:t>issues</a:t>
            </a:r>
            <a:r>
              <a:rPr lang="en"/>
              <a:t> in the data.</a:t>
            </a:r>
            <a:endParaRPr/>
          </a:p>
          <a:p>
            <a:pPr indent="-3238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/>
              <a:t>T</a:t>
            </a:r>
            <a:r>
              <a:rPr lang="en"/>
              <a:t>en of the most-used ML test sets have pervasive label errors.** See: </a:t>
            </a:r>
            <a:r>
              <a:rPr lang="en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https://labelerrors.com/</a:t>
            </a:r>
            <a:r>
              <a:rPr lang="en" sz="1500"/>
              <a:t>.</a:t>
            </a:r>
            <a:endParaRPr sz="15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3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3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3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br>
              <a:rPr lang="en"/>
            </a:b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** Northcutt, Athalye, &amp; Mueller, NeurIPS, 2021 (link to </a:t>
            </a:r>
            <a:r>
              <a:rPr lang="en" sz="1200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paper</a:t>
            </a:r>
            <a:r>
              <a:rPr lang="en" sz="1200">
                <a:solidFill>
                  <a:schemeClr val="dk1"/>
                </a:solidFill>
              </a:rPr>
              <a:t>, </a:t>
            </a:r>
            <a:r>
              <a:rPr lang="en" sz="1200" u="sng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code</a:t>
            </a:r>
            <a:r>
              <a:rPr lang="en" sz="1200">
                <a:solidFill>
                  <a:schemeClr val="dk1"/>
                </a:solidFill>
              </a:rPr>
              <a:t>, errors found via </a:t>
            </a:r>
            <a:r>
              <a:rPr lang="en" sz="1200" u="sng">
                <a:solidFill>
                  <a:schemeClr val="accent5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cleanlab</a:t>
            </a:r>
            <a:r>
              <a:rPr lang="en" sz="1200">
                <a:solidFill>
                  <a:schemeClr val="dk1"/>
                </a:solidFill>
              </a:rPr>
              <a:t>)</a:t>
            </a:r>
            <a:endParaRPr/>
          </a:p>
        </p:txBody>
      </p:sp>
      <p:sp>
        <p:nvSpPr>
          <p:cNvPr id="103" name="Google Shape;103;p16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4" name="Google Shape;104;p16"/>
          <p:cNvSpPr txBox="1"/>
          <p:nvPr/>
        </p:nvSpPr>
        <p:spPr>
          <a:xfrm>
            <a:off x="164425" y="3048000"/>
            <a:ext cx="8923500" cy="129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">
              <a:solidFill>
                <a:srgbClr val="434343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en" sz="1800">
                <a:solidFill>
                  <a:srgbClr val="434343"/>
                </a:solidFill>
              </a:rPr>
              <a:t>Seasoned data scientist: It’s more worthwhile to invest in exploring &amp; fixing the data than tinkering with models.</a:t>
            </a:r>
            <a:r>
              <a:rPr lang="en" sz="1600">
                <a:solidFill>
                  <a:srgbClr val="434343"/>
                </a:solidFill>
              </a:rPr>
              <a:t> (i.e. avoid “garbage in, garbage out”)</a:t>
            </a:r>
            <a:endParaRPr sz="1600">
              <a:solidFill>
                <a:srgbClr val="434343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</a:pPr>
            <a:r>
              <a:rPr lang="en">
                <a:solidFill>
                  <a:srgbClr val="434343"/>
                </a:solidFill>
              </a:rPr>
              <a:t>But this process is cumbersome for large datasets 😭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data-centric AI?</a:t>
            </a:r>
            <a:endParaRPr/>
          </a:p>
        </p:txBody>
      </p:sp>
      <p:sp>
        <p:nvSpPr>
          <p:cNvPr id="110" name="Google Shape;110;p17"/>
          <p:cNvSpPr txBox="1"/>
          <p:nvPr>
            <p:ph idx="1" type="body"/>
          </p:nvPr>
        </p:nvSpPr>
        <p:spPr>
          <a:xfrm>
            <a:off x="164425" y="934775"/>
            <a:ext cx="86550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Data-centric AI often takes one of two forms: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AI algorithms that understand data and use that information to improve models.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e.g. curriculum learning – train on ‘easy data’ first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Bengio et al., ICML, 2009 (</a:t>
            </a:r>
            <a:r>
              <a:rPr lang="en" u="sng">
                <a:solidFill>
                  <a:schemeClr val="hlink"/>
                </a:solidFill>
                <a:hlinkClick r:id="rId3"/>
              </a:rPr>
              <a:t>link to </a:t>
            </a:r>
            <a:r>
              <a:rPr lang="en" u="sng">
                <a:solidFill>
                  <a:schemeClr val="hlink"/>
                </a:solidFill>
                <a:hlinkClick r:id="rId4"/>
              </a:rPr>
              <a:t>paper</a:t>
            </a:r>
            <a:r>
              <a:rPr lang="en"/>
              <a:t>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AI algorithms that modify data to improve AI models.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e.g. confident learning – remove wrongly-labeled data prior to training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Northcutt</a:t>
            </a:r>
            <a:r>
              <a:rPr lang="en"/>
              <a:t> et al.</a:t>
            </a:r>
            <a:r>
              <a:rPr lang="en"/>
              <a:t>, Journal of AI Research, 2021 (</a:t>
            </a:r>
            <a:r>
              <a:rPr lang="en" u="sng">
                <a:solidFill>
                  <a:schemeClr val="hlink"/>
                </a:solidFill>
                <a:hlinkClick r:id="rId5"/>
              </a:rPr>
              <a:t>link to paper</a:t>
            </a:r>
            <a:r>
              <a:rPr lang="en"/>
              <a:t>)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7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model-centric AI vs </a:t>
            </a:r>
            <a:r>
              <a:rPr lang="en"/>
              <a:t>Data-centric AI </a:t>
            </a:r>
            <a:endParaRPr/>
          </a:p>
        </p:txBody>
      </p:sp>
      <p:sp>
        <p:nvSpPr>
          <p:cNvPr id="117" name="Google Shape;117;p18"/>
          <p:cNvSpPr txBox="1"/>
          <p:nvPr>
            <p:ph idx="1" type="body"/>
          </p:nvPr>
        </p:nvSpPr>
        <p:spPr>
          <a:xfrm>
            <a:off x="164425" y="2915975"/>
            <a:ext cx="8520600" cy="144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Data-centric AI: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Given any model, try to improve the training dataset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Systematically/algorithmically change the dataset to improve performance on an AI task</a:t>
            </a:r>
            <a:endParaRPr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18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9" name="Google Shape;119;p18"/>
          <p:cNvSpPr txBox="1"/>
          <p:nvPr/>
        </p:nvSpPr>
        <p:spPr>
          <a:xfrm>
            <a:off x="164425" y="1067625"/>
            <a:ext cx="8593800" cy="16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</a:rPr>
              <a:t>Model-centric AI:</a:t>
            </a:r>
            <a:endParaRPr sz="1800">
              <a:solidFill>
                <a:srgbClr val="434343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en" sz="1800">
                <a:solidFill>
                  <a:srgbClr val="434343"/>
                </a:solidFill>
              </a:rPr>
              <a:t>Given a dataset, try to produce the best model (think 6.036/6.390)</a:t>
            </a:r>
            <a:endParaRPr sz="1800">
              <a:solidFill>
                <a:srgbClr val="434343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en" sz="1800">
                <a:solidFill>
                  <a:srgbClr val="434343"/>
                </a:solidFill>
              </a:rPr>
              <a:t>Change the model to improve performance on an AI task</a:t>
            </a:r>
            <a:endParaRPr sz="1800">
              <a:solidFill>
                <a:srgbClr val="434343"/>
              </a:solidFill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○"/>
            </a:pPr>
            <a:r>
              <a:rPr lang="en" sz="1800">
                <a:solidFill>
                  <a:srgbClr val="434343"/>
                </a:solidFill>
              </a:rPr>
              <a:t> e.g. modify the loss function, hyper-parameters, etc.</a:t>
            </a:r>
            <a:endParaRPr sz="1800">
              <a:solidFill>
                <a:srgbClr val="434343"/>
              </a:solidFill>
            </a:endParaRPr>
          </a:p>
        </p:txBody>
      </p:sp>
      <p:sp>
        <p:nvSpPr>
          <p:cNvPr id="120" name="Google Shape;120;p18"/>
          <p:cNvSpPr/>
          <p:nvPr/>
        </p:nvSpPr>
        <p:spPr>
          <a:xfrm>
            <a:off x="680075" y="3853050"/>
            <a:ext cx="3056100" cy="2574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 txBox="1"/>
          <p:nvPr>
            <p:ph type="title"/>
          </p:nvPr>
        </p:nvSpPr>
        <p:spPr>
          <a:xfrm>
            <a:off x="237650" y="203175"/>
            <a:ext cx="87999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Goal: </a:t>
            </a:r>
            <a:r>
              <a:rPr lang="en" sz="2500"/>
              <a:t>start thinking about ML in terms of data, not the model.</a:t>
            </a:r>
            <a:endParaRPr sz="2500"/>
          </a:p>
        </p:txBody>
      </p:sp>
      <p:sp>
        <p:nvSpPr>
          <p:cNvPr id="126" name="Google Shape;126;p19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Consider </a:t>
            </a:r>
            <a:r>
              <a:rPr lang="en" u="sng">
                <a:solidFill>
                  <a:schemeClr val="hlink"/>
                </a:solidFill>
                <a:hlinkClick r:id="rId3"/>
              </a:rPr>
              <a:t>KNN</a:t>
            </a:r>
            <a:r>
              <a:rPr lang="en"/>
              <a:t> (K Nearest Neighbors)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What is different about KNN and what we’ll teach in this course?</a:t>
            </a:r>
            <a:endParaRPr/>
          </a:p>
        </p:txBody>
      </p:sp>
      <p:sp>
        <p:nvSpPr>
          <p:cNvPr id="127" name="Google Shape;127;p19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0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What is not data-centric AI?</a:t>
            </a:r>
            <a:endParaRPr/>
          </a:p>
        </p:txBody>
      </p:sp>
      <p:sp>
        <p:nvSpPr>
          <p:cNvPr id="133" name="Google Shape;133;p20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Examples: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Hand-picking a bunch of data points you think will improve a model.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Double the size of your dataset and train an improved model on more data.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Data-centric AI versions: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Coreset selection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Dataset Augmentation</a:t>
            </a:r>
            <a:endParaRPr/>
          </a:p>
        </p:txBody>
      </p:sp>
      <p:sp>
        <p:nvSpPr>
          <p:cNvPr id="134" name="Google Shape;134;p20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1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are examples of Data-centric AI?</a:t>
            </a:r>
            <a:endParaRPr/>
          </a:p>
        </p:txBody>
      </p:sp>
      <p:sp>
        <p:nvSpPr>
          <p:cNvPr id="140" name="Google Shape;140;p21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Outlier Detection and Removal </a:t>
            </a:r>
            <a:r>
              <a:rPr lang="en" sz="1400"/>
              <a:t>(handling abnormal examples in dataset)</a:t>
            </a:r>
            <a:br>
              <a:rPr lang="en" sz="1400"/>
            </a:br>
            <a:endParaRPr sz="14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Error Detection and Correction </a:t>
            </a:r>
            <a:r>
              <a:rPr lang="en" sz="1400"/>
              <a:t>(handling incorrect values/labels in dataset)</a:t>
            </a:r>
            <a:br>
              <a:rPr lang="en" sz="1400"/>
            </a:br>
            <a:endParaRPr sz="14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Data Augmentation </a:t>
            </a:r>
            <a:r>
              <a:rPr lang="en" sz="1400"/>
              <a:t>(adding examples to data to encode prior knowledge)</a:t>
            </a:r>
            <a:br>
              <a:rPr lang="en" sz="1400"/>
            </a:br>
            <a:endParaRPr sz="14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Feature Engineering and Selection </a:t>
            </a:r>
            <a:r>
              <a:rPr lang="en" sz="1400"/>
              <a:t>(manipulating how data are represented)</a:t>
            </a:r>
            <a:br>
              <a:rPr lang="en" sz="1400"/>
            </a:br>
            <a:endParaRPr sz="14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Establishing Consensus Labels  </a:t>
            </a:r>
            <a:r>
              <a:rPr lang="en" sz="1400"/>
              <a:t>(determining true label from crowdsourced annotations)</a:t>
            </a:r>
            <a:br>
              <a:rPr lang="en" sz="1400"/>
            </a:br>
            <a:endParaRPr sz="10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Active Learning  </a:t>
            </a:r>
            <a:r>
              <a:rPr lang="en" sz="1400"/>
              <a:t>(selecting the most informative data to label next)</a:t>
            </a:r>
            <a:br>
              <a:rPr lang="en" sz="1400"/>
            </a:br>
            <a:endParaRPr sz="14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Curriculum Learning  </a:t>
            </a:r>
            <a:r>
              <a:rPr lang="en" sz="1400"/>
              <a:t>(ordering the examples in dataset from easiest to hardest)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1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4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4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4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4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4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4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4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4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4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leanlab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