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10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a9145348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a9145348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67e78f68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f67e78f68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02add54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02add54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see a real-world result. Use color coded.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02add543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02add543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86c0c3f75_0_2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86c0c3f75_0_2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d86c0c3f75_0_2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d86c0c3f75_0_2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d86c0c3f75_0_2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d86c0c3f75_0_2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67e78f68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f67e78f68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77d6fd5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77d6fd5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67e78f6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67e78f6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7294246" y="4852375"/>
            <a:ext cx="812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MAX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237650" y="203175"/>
            <a:ext cx="8520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64425" y="934775"/>
            <a:ext cx="8520600" cy="30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237650" y="203175"/>
            <a:ext cx="8520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37650" y="203175"/>
            <a:ext cx="8520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3175"/>
            <a:ext cx="9144000" cy="61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85200C"/>
              </a:solidFill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4940250"/>
            <a:ext cx="2800500" cy="203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lt2"/>
                </a:solidFill>
              </a:rPr>
              <a:t>Lecture 2 - Label Errors</a:t>
            </a:r>
            <a:endParaRPr b="1" sz="800">
              <a:solidFill>
                <a:schemeClr val="lt2"/>
              </a:solidFill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6195350" y="4940250"/>
            <a:ext cx="2948400" cy="203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237650" y="203175"/>
            <a:ext cx="85206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E68"/>
              </a:buClr>
              <a:buSzPts val="2800"/>
              <a:buNone/>
              <a:defRPr sz="2800">
                <a:solidFill>
                  <a:srgbClr val="005E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64425" y="934775"/>
            <a:ext cx="8520600" cy="30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 sz="1800"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800">
                <a:solidFill>
                  <a:srgbClr val="005E68"/>
                </a:solidFill>
              </a:defRPr>
            </a:lvl1pPr>
            <a:lvl2pPr lvl="1" algn="r">
              <a:buNone/>
              <a:defRPr b="1" sz="800">
                <a:solidFill>
                  <a:srgbClr val="005E68"/>
                </a:solidFill>
              </a:defRPr>
            </a:lvl2pPr>
            <a:lvl3pPr lvl="2" algn="r">
              <a:buNone/>
              <a:defRPr b="1" sz="800">
                <a:solidFill>
                  <a:srgbClr val="005E68"/>
                </a:solidFill>
              </a:defRPr>
            </a:lvl3pPr>
            <a:lvl4pPr lvl="3" algn="r">
              <a:buNone/>
              <a:defRPr b="1" sz="800">
                <a:solidFill>
                  <a:srgbClr val="005E68"/>
                </a:solidFill>
              </a:defRPr>
            </a:lvl4pPr>
            <a:lvl5pPr lvl="4" algn="r">
              <a:buNone/>
              <a:defRPr b="1" sz="800">
                <a:solidFill>
                  <a:srgbClr val="005E68"/>
                </a:solidFill>
              </a:defRPr>
            </a:lvl5pPr>
            <a:lvl6pPr lvl="5" algn="r">
              <a:buNone/>
              <a:defRPr b="1" sz="800">
                <a:solidFill>
                  <a:srgbClr val="005E68"/>
                </a:solidFill>
              </a:defRPr>
            </a:lvl6pPr>
            <a:lvl7pPr lvl="6" algn="r">
              <a:buNone/>
              <a:defRPr b="1" sz="800">
                <a:solidFill>
                  <a:srgbClr val="005E68"/>
                </a:solidFill>
              </a:defRPr>
            </a:lvl7pPr>
            <a:lvl8pPr lvl="7" algn="r">
              <a:buNone/>
              <a:defRPr b="1" sz="800">
                <a:solidFill>
                  <a:srgbClr val="005E68"/>
                </a:solidFill>
              </a:defRPr>
            </a:lvl8pPr>
            <a:lvl9pPr lvl="8" algn="r">
              <a:buNone/>
              <a:defRPr b="1" sz="800">
                <a:solidFill>
                  <a:srgbClr val="005E6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max</a:t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4578600" cy="203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EFEFEF"/>
              </a:solidFill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4578600" y="0"/>
            <a:ext cx="4565400" cy="203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2800550" y="4940250"/>
            <a:ext cx="3394800" cy="20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</a:rPr>
              <a:t>Introduction to Data-centric AI</a:t>
            </a:r>
            <a:endParaRPr b="1" sz="800">
              <a:solidFill>
                <a:srgbClr val="434343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111400" y="2590325"/>
            <a:ext cx="6359700" cy="622200"/>
          </a:xfrm>
          <a:prstGeom prst="rect">
            <a:avLst/>
          </a:prstGeom>
          <a:solidFill>
            <a:srgbClr val="0E10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3 - Dataset Curation</a:t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43797" y="2553175"/>
            <a:ext cx="8871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 3 - Dataset Creation</a:t>
            </a:r>
            <a:endParaRPr b="1" sz="3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and Curation</a:t>
            </a:r>
            <a:endParaRPr b="1" sz="3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2365350" y="1700300"/>
            <a:ext cx="8520600" cy="30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slide intentionally left blank</a:t>
            </a:r>
            <a:endParaRPr/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237650" y="203175"/>
            <a:ext cx="8520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looking through the entire dataset, we have:</a:t>
            </a:r>
            <a:endParaRPr/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475" y="866950"/>
            <a:ext cx="7130277" cy="401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0" y="203175"/>
            <a:ext cx="9207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        we obtain the joint distribution of label noise</a:t>
            </a:r>
            <a:endParaRPr/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000" y="312525"/>
            <a:ext cx="708471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5"/>
          <p:cNvCxnSpPr/>
          <p:nvPr/>
        </p:nvCxnSpPr>
        <p:spPr>
          <a:xfrm flipH="1" rot="10800000">
            <a:off x="585600" y="1481625"/>
            <a:ext cx="472800" cy="51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" name="Google Shape;78;p15"/>
          <p:cNvSpPr txBox="1"/>
          <p:nvPr/>
        </p:nvSpPr>
        <p:spPr>
          <a:xfrm>
            <a:off x="28200" y="1996725"/>
            <a:ext cx="103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Estimated</a:t>
            </a:r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942250" y="869400"/>
            <a:ext cx="7111402" cy="4012629"/>
            <a:chOff x="942250" y="869400"/>
            <a:chExt cx="7111402" cy="4012629"/>
          </a:xfrm>
        </p:grpSpPr>
        <p:grpSp>
          <p:nvGrpSpPr>
            <p:cNvPr id="80" name="Google Shape;80;p15"/>
            <p:cNvGrpSpPr/>
            <p:nvPr/>
          </p:nvGrpSpPr>
          <p:grpSpPr>
            <a:xfrm>
              <a:off x="942250" y="869400"/>
              <a:ext cx="7111402" cy="4012629"/>
              <a:chOff x="942250" y="869400"/>
              <a:chExt cx="7111402" cy="4012629"/>
            </a:xfrm>
          </p:grpSpPr>
          <p:pic>
            <p:nvPicPr>
              <p:cNvPr id="81" name="Google Shape;81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42250" y="869400"/>
                <a:ext cx="7111402" cy="401262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2" name="Google Shape;82;p15"/>
              <p:cNvGrpSpPr/>
              <p:nvPr/>
            </p:nvGrpSpPr>
            <p:grpSpPr>
              <a:xfrm>
                <a:off x="1199456" y="986156"/>
                <a:ext cx="296325" cy="113100"/>
                <a:chOff x="1192400" y="966400"/>
                <a:chExt cx="296325" cy="113100"/>
              </a:xfrm>
            </p:grpSpPr>
            <p:cxnSp>
              <p:nvCxnSpPr>
                <p:cNvPr id="83" name="Google Shape;83;p15"/>
                <p:cNvCxnSpPr/>
                <p:nvPr/>
              </p:nvCxnSpPr>
              <p:spPr>
                <a:xfrm flipH="1" rot="10800000">
                  <a:off x="1192400" y="966700"/>
                  <a:ext cx="162300" cy="1128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" name="Google Shape;84;p15"/>
                <p:cNvCxnSpPr/>
                <p:nvPr/>
              </p:nvCxnSpPr>
              <p:spPr>
                <a:xfrm rot="10800000">
                  <a:off x="1333325" y="966400"/>
                  <a:ext cx="155400" cy="1131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85" name="Google Shape;85;p15"/>
            <p:cNvSpPr/>
            <p:nvPr/>
          </p:nvSpPr>
          <p:spPr>
            <a:xfrm>
              <a:off x="961175" y="878800"/>
              <a:ext cx="17721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" name="Google Shape;8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61175" y="1271287"/>
              <a:ext cx="1772100" cy="5871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85250" y="203175"/>
            <a:ext cx="8520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Dataset Curation:  ImageNet Train Set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0" r="17245" t="10474"/>
          <a:stretch/>
        </p:blipFill>
        <p:spPr>
          <a:xfrm>
            <a:off x="457200" y="1200000"/>
            <a:ext cx="7567100" cy="3068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6"/>
          <p:cNvGrpSpPr/>
          <p:nvPr/>
        </p:nvGrpSpPr>
        <p:grpSpPr>
          <a:xfrm>
            <a:off x="1824775" y="1435808"/>
            <a:ext cx="1489762" cy="924650"/>
            <a:chOff x="1367575" y="1664408"/>
            <a:chExt cx="1489762" cy="924650"/>
          </a:xfrm>
        </p:grpSpPr>
        <p:grpSp>
          <p:nvGrpSpPr>
            <p:cNvPr id="94" name="Google Shape;94;p16"/>
            <p:cNvGrpSpPr/>
            <p:nvPr/>
          </p:nvGrpSpPr>
          <p:grpSpPr>
            <a:xfrm>
              <a:off x="1367575" y="1960500"/>
              <a:ext cx="1154800" cy="400200"/>
              <a:chOff x="1367575" y="1960500"/>
              <a:chExt cx="1154800" cy="400200"/>
            </a:xfrm>
          </p:grpSpPr>
          <p:cxnSp>
            <p:nvCxnSpPr>
              <p:cNvPr id="95" name="Google Shape;95;p16"/>
              <p:cNvCxnSpPr/>
              <p:nvPr/>
            </p:nvCxnSpPr>
            <p:spPr>
              <a:xfrm rot="10800000">
                <a:off x="1367575" y="2248950"/>
                <a:ext cx="1124400" cy="7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96" name="Google Shape;96;p16"/>
              <p:cNvSpPr txBox="1"/>
              <p:nvPr/>
            </p:nvSpPr>
            <p:spPr>
              <a:xfrm>
                <a:off x="1739675" y="1960500"/>
                <a:ext cx="782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0000"/>
                    </a:solidFill>
                  </a:rPr>
                  <a:t>is a</a:t>
                </a:r>
                <a:endParaRPr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7" name="Google Shape;97;p16"/>
            <p:cNvGrpSpPr/>
            <p:nvPr/>
          </p:nvGrpSpPr>
          <p:grpSpPr>
            <a:xfrm>
              <a:off x="2043572" y="2188858"/>
              <a:ext cx="813765" cy="400200"/>
              <a:chOff x="1891400" y="1952903"/>
              <a:chExt cx="813765" cy="400200"/>
            </a:xfrm>
          </p:grpSpPr>
          <p:cxnSp>
            <p:nvCxnSpPr>
              <p:cNvPr id="98" name="Google Shape;98;p16"/>
              <p:cNvCxnSpPr/>
              <p:nvPr/>
            </p:nvCxnSpPr>
            <p:spPr>
              <a:xfrm rot="10800000">
                <a:off x="1891400" y="2256525"/>
                <a:ext cx="379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99" name="Google Shape;99;p16"/>
              <p:cNvSpPr txBox="1"/>
              <p:nvPr/>
            </p:nvSpPr>
            <p:spPr>
              <a:xfrm>
                <a:off x="1922465" y="1952903"/>
                <a:ext cx="782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0000"/>
                    </a:solidFill>
                  </a:rPr>
                  <a:t>is a</a:t>
                </a:r>
                <a:endParaRPr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0" name="Google Shape;100;p16"/>
            <p:cNvGrpSpPr/>
            <p:nvPr/>
          </p:nvGrpSpPr>
          <p:grpSpPr>
            <a:xfrm>
              <a:off x="1914992" y="1664408"/>
              <a:ext cx="874420" cy="400200"/>
              <a:chOff x="1959895" y="1967428"/>
              <a:chExt cx="874420" cy="400200"/>
            </a:xfrm>
          </p:grpSpPr>
          <p:cxnSp>
            <p:nvCxnSpPr>
              <p:cNvPr id="101" name="Google Shape;101;p16"/>
              <p:cNvCxnSpPr/>
              <p:nvPr/>
            </p:nvCxnSpPr>
            <p:spPr>
              <a:xfrm rot="10800000">
                <a:off x="1959895" y="2256520"/>
                <a:ext cx="54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02" name="Google Shape;102;p16"/>
              <p:cNvSpPr txBox="1"/>
              <p:nvPr/>
            </p:nvSpPr>
            <p:spPr>
              <a:xfrm>
                <a:off x="2051615" y="1967428"/>
                <a:ext cx="782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0000"/>
                    </a:solidFill>
                  </a:rPr>
                  <a:t>is a</a:t>
                </a:r>
                <a:endParaRPr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3" name="Google Shape;103;p16"/>
          <p:cNvSpPr/>
          <p:nvPr/>
        </p:nvSpPr>
        <p:spPr>
          <a:xfrm>
            <a:off x="623000" y="3110215"/>
            <a:ext cx="6830100" cy="24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543275" y="1001900"/>
            <a:ext cx="7690500" cy="333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1995700" y="4336525"/>
            <a:ext cx="449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Does this also work for val/test sets?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178400" y="1200000"/>
            <a:ext cx="2773200" cy="2955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The largest off-diagonals of 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reveal ontological issues.</a:t>
            </a:r>
            <a:br>
              <a:rPr lang="en">
                <a:solidFill>
                  <a:srgbClr val="FF0000"/>
                </a:solidFill>
              </a:rPr>
            </a:br>
            <a:br>
              <a:rPr lang="en">
                <a:solidFill>
                  <a:srgbClr val="FF0000"/>
                </a:solidFill>
              </a:rPr>
            </a:br>
            <a:r>
              <a:rPr lang="en">
                <a:solidFill>
                  <a:srgbClr val="FF0000"/>
                </a:solidFill>
              </a:rPr>
              <a:t>Note the</a:t>
            </a:r>
            <a:r>
              <a:rPr b="1" lang="en">
                <a:solidFill>
                  <a:srgbClr val="FF0000"/>
                </a:solidFill>
              </a:rPr>
              <a:t> (is a)</a:t>
            </a:r>
            <a:r>
              <a:rPr lang="en">
                <a:solidFill>
                  <a:srgbClr val="FF0000"/>
                </a:solidFill>
              </a:rPr>
              <a:t> and </a:t>
            </a:r>
            <a:r>
              <a:rPr b="1" lang="en">
                <a:solidFill>
                  <a:srgbClr val="FF0000"/>
                </a:solidFill>
              </a:rPr>
              <a:t>(has a)</a:t>
            </a:r>
            <a:r>
              <a:rPr lang="en">
                <a:solidFill>
                  <a:srgbClr val="FF0000"/>
                </a:solidFill>
              </a:rPr>
              <a:t> relationships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425" y="1883775"/>
            <a:ext cx="643950" cy="2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237650" y="203175"/>
            <a:ext cx="8520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Curation: ImageNet Val Set</a:t>
            </a:r>
            <a:endParaRPr/>
          </a:p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13" y="990424"/>
            <a:ext cx="7939828" cy="3679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354725" y="3536800"/>
            <a:ext cx="8075100" cy="250500"/>
          </a:xfrm>
          <a:prstGeom prst="rect">
            <a:avLst/>
          </a:prstGeom>
          <a:solidFill>
            <a:srgbClr val="DDEE9B">
              <a:alpha val="13850"/>
            </a:srgbClr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237650" y="203175"/>
            <a:ext cx="8757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indistinguishable examples in these classes</a:t>
            </a:r>
            <a:endParaRPr/>
          </a:p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00" y="1193650"/>
            <a:ext cx="4314103" cy="31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925" y="967875"/>
            <a:ext cx="4482075" cy="315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2232675" y="4380275"/>
            <a:ext cx="6280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666666"/>
                </a:solidFill>
              </a:rPr>
              <a:t>Can you spot the difference?</a:t>
            </a:r>
            <a:endParaRPr sz="2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237650" y="203175"/>
            <a:ext cx="8520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 of Lecture</a:t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164425" y="934775"/>
            <a:ext cx="8593800" cy="30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Concerns when sourcing </a:t>
            </a:r>
            <a:br>
              <a:rPr lang="en"/>
            </a:br>
            <a:r>
              <a:rPr lang="en"/>
              <a:t>the data</a:t>
            </a:r>
            <a:br>
              <a:rPr lang="en"/>
            </a:br>
            <a:endParaRPr sz="3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selection bias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</a:t>
            </a:r>
            <a:r>
              <a:rPr lang="en"/>
              <a:t>onfounding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</a:t>
            </a:r>
            <a:r>
              <a:rPr lang="en"/>
              <a:t>istribution shift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Concerns when sourcing </a:t>
            </a:r>
            <a:br>
              <a:rPr lang="en"/>
            </a:br>
            <a:r>
              <a:rPr lang="en"/>
              <a:t>the labels</a:t>
            </a:r>
            <a:br>
              <a:rPr lang="en"/>
            </a:br>
            <a:endParaRPr sz="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</a:t>
            </a:r>
            <a:r>
              <a:rPr lang="en"/>
              <a:t>ow to work with multiple data annotators</a:t>
            </a:r>
            <a:br>
              <a:rPr lang="en"/>
            </a:br>
            <a:r>
              <a:rPr lang="en"/>
              <a:t>and </a:t>
            </a:r>
            <a:r>
              <a:rPr lang="en"/>
              <a:t>assess</a:t>
            </a:r>
            <a:r>
              <a:rPr lang="en"/>
              <a:t> quality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      </a:t>
            </a:r>
            <a:r>
              <a:rPr lang="en" sz="1700"/>
              <a:t>Good Textbook:  </a:t>
            </a:r>
            <a:r>
              <a:rPr b="1" lang="en" sz="1700"/>
              <a:t>Human-in-the-loop Machine Learning</a:t>
            </a:r>
            <a:r>
              <a:rPr lang="en" sz="1700"/>
              <a:t> by R. Munro, R. Monarch</a:t>
            </a:r>
            <a:endParaRPr sz="1700"/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10060" l="4952" r="3848" t="10906"/>
          <a:stretch/>
        </p:blipFill>
        <p:spPr>
          <a:xfrm>
            <a:off x="3612400" y="815475"/>
            <a:ext cx="5531599" cy="266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237650" y="203175"/>
            <a:ext cx="8520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</a:t>
            </a:r>
            <a:r>
              <a:rPr lang="en"/>
              <a:t>questions</a:t>
            </a:r>
            <a:r>
              <a:rPr lang="en"/>
              <a:t> when sourcing training data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164425" y="1266950"/>
            <a:ext cx="8520600" cy="26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will the resulting ML model be used?</a:t>
            </a:r>
            <a:endParaRPr/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 On what population will model be making predictions and when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Hypothetical edge cases where we need model to make the right prediction?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 High stakes scenarios, rare events</a:t>
            </a:r>
            <a:endParaRPr/>
          </a:p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237650" y="107650"/>
            <a:ext cx="8520600" cy="8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</a:t>
            </a:r>
            <a:r>
              <a:rPr lang="en" sz="2100"/>
              <a:t>rained image classifier predicts the l</a:t>
            </a:r>
            <a:r>
              <a:rPr lang="en" sz="2100"/>
              <a:t>eft image contains a cow, but this model fails to make same prediction for the right image</a:t>
            </a:r>
            <a:endParaRPr sz="2100"/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7280873" y="4845000"/>
            <a:ext cx="690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375" y="1053175"/>
            <a:ext cx="7041249" cy="352061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3612400" y="4573775"/>
            <a:ext cx="24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Beery et al. 2018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eanlab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