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</p:sldIdLst>
  <p:sldSz cy="5143500" cx="9144000"/>
  <p:notesSz cx="6858000" cy="9144000"/>
  <p:embeddedFontLst>
    <p:embeddedFont>
      <p:font typeface="Roboto"/>
      <p:regular r:id="rId96"/>
      <p:bold r:id="rId97"/>
      <p:italic r:id="rId98"/>
      <p:boldItalic r:id="rId9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74B18CA-F68B-4B90-8B29-E62AB599AFAD}">
  <a:tblStyle styleId="{374B18CA-F68B-4B90-8B29-E62AB599AFAD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font" Target="fonts/Roboto-bold.fntdata"/><Relationship Id="rId96" Type="http://schemas.openxmlformats.org/officeDocument/2006/relationships/font" Target="fonts/Roboto-regular.fntdata"/><Relationship Id="rId11" Type="http://schemas.openxmlformats.org/officeDocument/2006/relationships/slide" Target="slides/slide6.xml"/><Relationship Id="rId99" Type="http://schemas.openxmlformats.org/officeDocument/2006/relationships/font" Target="fonts/Roboto-boldItalic.fntdata"/><Relationship Id="rId10" Type="http://schemas.openxmlformats.org/officeDocument/2006/relationships/slide" Target="slides/slide5.xml"/><Relationship Id="rId98" Type="http://schemas.openxmlformats.org/officeDocument/2006/relationships/font" Target="fonts/Robo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proceedings.mlr.press/v97/recht19a/recht19a.pdf" TargetMode="Externa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a91453489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a91453489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d86c0c3f75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d86c0c3f75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d86c0c3f75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d86c0c3f75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d86c0c3f75_0_3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d86c0c3f75_0_3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d86c0c3f75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d86c0c3f75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d86c0c3f75_0_3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d86c0c3f75_0_3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other types of uncertainty – </a:t>
            </a:r>
            <a:r>
              <a:rPr lang="en"/>
              <a:t>correlated</a:t>
            </a:r>
            <a:r>
              <a:rPr lang="en"/>
              <a:t> and uncorrelated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d86c0c3f75_0_3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d86c0c3f75_0_3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d86c0c3f75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d86c0c3f75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d86c0c3f75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d86c0c3f75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d86c0c3f75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d86c0c3f75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d86c0c3f75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d86c0c3f75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d86c0c3f75_0_3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d86c0c3f75_0_3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d86c0c3f75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d86c0c3f75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Jacob Steinhardt, Pang Wei W Koh, and Percy S Liang. Certified defenses for data poisoning attacks. In Advances in neural information processing systems, 2017.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Chen Zhu, W Ronny Huang, Ali Shafahi, Hengduo Li, Gavin Taylor, Christoph Studer, and Tom Goldstein. Transferable clean-label poisoning attacks on deep neural nets. International Conference on Machine Learning, 2019.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@misc{huang2019understanding,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   title={Understanding Generalization through Visualizations},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   author={W. Ronny Huang and Zeyad Emam and Micah Goldblum and Liam Fowl and Justin K. Terry and Furong Huang and Tom Goldstein},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   year={2019},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   eprint={1906.03291},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   archivePrefix={arXiv},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   primaryClass={cs.LG}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}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d86c0c3f75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d86c0c3f75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d86c0c3f75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d86c0c3f75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 does other things besides being data-centric, but this is one aspect of confident learning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d86c0c3f75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d86c0c3f75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d86c0c3f75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d86c0c3f75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</a:rPr>
              <a:t>From this statistic, we can:</a:t>
            </a:r>
            <a:br>
              <a:rPr lang="en" sz="1000">
                <a:solidFill>
                  <a:srgbClr val="222222"/>
                </a:solidFill>
              </a:rPr>
            </a:br>
            <a:r>
              <a:rPr lang="en" sz="1000">
                <a:solidFill>
                  <a:srgbClr val="222222"/>
                </a:solidFill>
              </a:rPr>
              <a:t>Find label errors</a:t>
            </a:r>
            <a:br>
              <a:rPr lang="en" sz="1000">
                <a:solidFill>
                  <a:srgbClr val="222222"/>
                </a:solidFill>
              </a:rPr>
            </a:br>
            <a:r>
              <a:rPr lang="en" sz="1000">
                <a:solidFill>
                  <a:srgbClr val="222222"/>
                </a:solidFill>
              </a:rPr>
              <a:t>Learn with noisy labels by providing clean data for training</a:t>
            </a:r>
            <a:br>
              <a:rPr lang="en" sz="1000">
                <a:solidFill>
                  <a:srgbClr val="222222"/>
                </a:solidFill>
              </a:rPr>
            </a:br>
            <a:r>
              <a:rPr lang="en" sz="1000">
                <a:solidFill>
                  <a:srgbClr val="222222"/>
                </a:solidFill>
              </a:rPr>
              <a:t>Find ontological issues in the way datasets are labeled.</a:t>
            </a:r>
            <a:endParaRPr sz="10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From the joint distribution, you can obtain via marginals and conditionals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Related work depends on the prior and transition matrix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This is the first work that solves the joint, providing those key statistics for noisy learning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This is the key contribution of confident learning</a:t>
            </a:r>
            <a:endParaRPr sz="1800">
              <a:solidFill>
                <a:srgbClr val="222222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d86c0c3f75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d86c0c3f75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d86c0c3f75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d86c0c3f75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d86c0c3f75_0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d86c0c3f75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d86c0c3f75_0_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d86c0c3f75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d86c0c3f75_0_6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d86c0c3f75_0_6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d86c0c3f75_0_3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d86c0c3f75_0_3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d86c0c3f75_0_8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d86c0c3f75_0_8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1d86c0c3f75_0_9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1d86c0c3f75_0_9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1d86c0c3f75_0_1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1d86c0c3f75_0_1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1d86c0c3f75_0_1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1d86c0c3f75_0_1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g1d86c0c3f75_0_1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5" name="Google Shape;1485;g1d86c0c3f75_0_1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g1d86c0c3f75_0_1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5" name="Google Shape;1635;g1d86c0c3f75_0_1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3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1d86c0c3f75_0_17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5" name="Google Shape;1785;g1d86c0c3f75_0_1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3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1d86c0c3f75_0_18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1d86c0c3f75_0_18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4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g1d86c0c3f75_0_20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6" name="Google Shape;2086;g1d86c0c3f75_0_20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0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g1d86c0c3f75_0_2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2" name="Google Shape;2242;g1d86c0c3f75_0_2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see a real-world result. Use color coded.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d86c0c3f75_0_3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d86c0c3f75_0_3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7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1d86c0c3f75_0_2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1d86c0c3f75_0_2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estimate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4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1d86c0c3f75_0_3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6" name="Google Shape;2266;g1d86c0c3f75_0_3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4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1d86c0c3f75_0_3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1d86c0c3f75_0_3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g1d86c0c3f75_0_2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3" name="Google Shape;2283;g1d86c0c3f75_0_2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4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g1d86c0c3f75_0_2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6" name="Google Shape;2296;g1d86c0c3f75_0_2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ORDER TO PRESENT THINGS IN THIS SLIDE: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Noise 40% in cifar-10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Cl is robust to change in sparsity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Cl methods perform well compared to recent top performing approaches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(now hit enter and show how data-centric vs model-centric)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Show that the baseline which is simple actually does quite well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Evidence that data-centric thinking is fruitful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Data-centric vs model-centric? What about both?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In practice...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CL methods remove errors first, then use co-teaching for the final training to combine the benefits of both approaches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3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g1d86c0c3f75_0_2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5" name="Google Shape;2325;g1d86c0c3f75_0_2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7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g1d86c0c3f75_0_2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9" name="Google Shape;2339;g1d86c0c3f75_0_2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6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1d86c0c3f75_0_2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1d86c0c3f75_0_2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85200C"/>
                </a:solidFill>
              </a:rPr>
              <a:t>assembles prior work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3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4" name="Google Shape;2354;g1d86c0c3f75_0_2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5" name="Google Shape;2355;g1d86c0c3f75_0_2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prove this in the paper, but here is the key idea.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0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Google Shape;2391;g1d86c0c3f75_0_2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2" name="Google Shape;2392;g1d86c0c3f75_0_2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 the median of the means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concept is true of thresholds, counts, ranks -- allows you to avoid the effects of outliers.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for the class of these methods - names for them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d6e46d470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d6e46d470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8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Google Shape;2419;g1d86c0c3f75_0_2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0" name="Google Shape;2420;g1d86c0c3f75_0_2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3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1d86c0c3f75_0_2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1d86c0c3f75_0_2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1d86c0c3f75_0_2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1d86c0c3f75_0_2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9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g1d86c0c3f75_0_2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1" name="Google Shape;2481;g1d86c0c3f75_0_2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5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1d86c0c3f75_0_2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1d86c0c3f75_0_2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8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g1d86c0c3f75_0_2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0" name="Google Shape;2520;g1d86c0c3f75_0_2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8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Google Shape;2539;g1d86c0c3f75_0_2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0" name="Google Shape;2540;g1d86c0c3f75_0_2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g1d86c0c3f75_0_2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3" name="Google Shape;2563;g1d86c0c3f75_0_2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2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g1d86c0c3f75_0_26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4" name="Google Shape;2584;g1d86c0c3f75_0_2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9" name="Shape 2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1d86c0c3f75_0_2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1d86c0c3f75_0_2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d86c0c3f75_0_3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d86c0c3f75_0_3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8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g1d86c0c3f75_0_2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0" name="Google Shape;2610;g1d86c0c3f75_0_2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0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" name="Google Shape;2641;g1d86c0c3f75_0_26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2" name="Google Shape;2642;g1d86c0c3f75_0_2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0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g1d86c0c3f75_0_26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2" name="Google Shape;2662;g1d86c0c3f75_0_26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6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Google Shape;2687;g1d86c0c3f75_0_2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8" name="Google Shape;2688;g1d86c0c3f75_0_2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7" name="Shape 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8" name="Google Shape;2718;g1d86c0c3f75_0_27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9" name="Google Shape;2719;g1d86c0c3f75_0_2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6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Google Shape;2737;g1d86c0c3f75_0_27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8" name="Google Shape;2738;g1d86c0c3f75_0_27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5" name="Shape 2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6" name="Google Shape;2756;g1d86c0c3f75_0_2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7" name="Google Shape;2757;g1d86c0c3f75_0_2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7" name="Shape 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8" name="Google Shape;2788;g1d86c0c3f75_0_28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9" name="Google Shape;2789;g1d86c0c3f75_0_28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7" name="Shape 2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8" name="Google Shape;2808;g1d86c0c3f75_0_28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9" name="Google Shape;2809;g1d86c0c3f75_0_28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0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1" name="Google Shape;2831;g1d86c0c3f75_0_28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2" name="Google Shape;2832;g1d86c0c3f75_0_28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d86c0c3f75_0_3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d86c0c3f75_0_3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6" name="Shape 2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" name="Google Shape;2857;g1d86c0c3f75_0_28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8" name="Google Shape;2858;g1d86c0c3f75_0_28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3" name="Shape 2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4" name="Google Shape;2894;g1d86c0c3f75_0_29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5" name="Google Shape;2895;g1d86c0c3f75_0_29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8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g1d86c0c3f75_0_29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0" name="Google Shape;2920;g1d86c0c3f75_0_29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2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g1d86c0c3f75_0_29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4" name="Google Shape;2964;g1d86c0c3f75_0_29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5" name="Shape 3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6" name="Google Shape;3016;g1d86c0c3f75_0_30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7" name="Google Shape;3017;g1d86c0c3f75_0_30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9" name="Shape 3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0" name="Google Shape;3030;g1d86c0c3f75_0_30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1" name="Google Shape;3031;g1d86c0c3f75_0_30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9" name="Shape 3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0" name="Google Shape;3040;g1d86c0c3f75_0_30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1" name="Google Shape;3041;g1d86c0c3f75_0_30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5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1d86c0c3f75_0_30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1d86c0c3f75_0_30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http://proceedings.mlr.press/v97/recht19a/recht19a.pdf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ImageNet Classifiers Generalize to ImageNet?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Benjamin Recht, Rebecca Roelofs,  Ludwig Schmidt,  Vaishaal Shankar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http://proceedings.mlr.press/v119/shankar20c/shankar20c.pdf</a:t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4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1d86c0c3f75_0_30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1d86c0c3f75_0_30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3" name="Shape 3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Google Shape;3084;g1d86c0c3f75_0_3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5" name="Google Shape;3085;g1d86c0c3f75_0_3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d86c0c3f75_0_3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d86c0c3f75_0_3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1" name="Shape 3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Google Shape;3092;g1d86c0c3f75_0_3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3" name="Google Shape;3093;g1d86c0c3f75_0_3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4" name="Shape 3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Google Shape;3115;g1d86c0c3f75_0_3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6" name="Google Shape;3116;g1d86c0c3f75_0_3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Explain how noise is increased on this slide (not later)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Interpolating toward the smaller subset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Define x axis at very beginning (context with suvrits work)</a:t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5" name="Shape 3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6" name="Google Shape;3126;g1d86c0c3f75_0_3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7" name="Google Shape;3127;g1d86c0c3f75_0_3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4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g1d86c0c3f75_0_3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6" name="Google Shape;3136;g1d86c0c3f75_0_3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5" name="Shape 3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6" name="Google Shape;3146;g1d86c0c3f75_0_3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7" name="Google Shape;3147;g1d86c0c3f75_0_3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7" name="Shape 3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Google Shape;3158;g1d86c0c3f75_0_3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9" name="Google Shape;3159;g1d86c0c3f75_0_3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world deployment which can have dire consequences for self driving cars</a:t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9" name="Shape 3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0" name="Google Shape;3170;g1e02add609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1" name="Google Shape;3171;g1e02add609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8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9" name="Google Shape;3179;g1d86c0c3f75_0_3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0" name="Google Shape;3180;g1d86c0c3f75_0_3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4" name="Shape 3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5" name="Google Shape;3185;gfd5edf8852_0_1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6" name="Google Shape;3186;gfd5edf8852_0_1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2" name="Shape 3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3" name="Google Shape;3193;g187db60a05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4" name="Google Shape;3194;g187db60a05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d86c0c3f75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d86c0c3f75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2" name="Google Shape;3202;g187db60a05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3" name="Google Shape;3203;g187db60a05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7294246" y="4852375"/>
            <a:ext cx="812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/ MAX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203175"/>
            <a:ext cx="9144000" cy="612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85200C"/>
              </a:solidFill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0" y="4940250"/>
            <a:ext cx="2800500" cy="203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lt2"/>
                </a:solidFill>
              </a:rPr>
              <a:t>Lecture 2 - Label Errors</a:t>
            </a:r>
            <a:endParaRPr b="1" sz="800">
              <a:solidFill>
                <a:schemeClr val="lt2"/>
              </a:solidFill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6195350" y="4940250"/>
            <a:ext cx="2948400" cy="203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" name="Google Shape;9;p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5E68"/>
              </a:buClr>
              <a:buSzPts val="2800"/>
              <a:buNone/>
              <a:defRPr sz="2800">
                <a:solidFill>
                  <a:srgbClr val="005E6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 sz="1800">
                <a:solidFill>
                  <a:srgbClr val="434343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b="1" sz="800">
                <a:solidFill>
                  <a:srgbClr val="005E68"/>
                </a:solidFill>
              </a:defRPr>
            </a:lvl1pPr>
            <a:lvl2pPr lvl="1" algn="r">
              <a:buNone/>
              <a:defRPr b="1" sz="800">
                <a:solidFill>
                  <a:srgbClr val="005E68"/>
                </a:solidFill>
              </a:defRPr>
            </a:lvl2pPr>
            <a:lvl3pPr lvl="2" algn="r">
              <a:buNone/>
              <a:defRPr b="1" sz="800">
                <a:solidFill>
                  <a:srgbClr val="005E68"/>
                </a:solidFill>
              </a:defRPr>
            </a:lvl3pPr>
            <a:lvl4pPr lvl="3" algn="r">
              <a:buNone/>
              <a:defRPr b="1" sz="800">
                <a:solidFill>
                  <a:srgbClr val="005E68"/>
                </a:solidFill>
              </a:defRPr>
            </a:lvl4pPr>
            <a:lvl5pPr lvl="4" algn="r">
              <a:buNone/>
              <a:defRPr b="1" sz="800">
                <a:solidFill>
                  <a:srgbClr val="005E68"/>
                </a:solidFill>
              </a:defRPr>
            </a:lvl5pPr>
            <a:lvl6pPr lvl="5" algn="r">
              <a:buNone/>
              <a:defRPr b="1" sz="800">
                <a:solidFill>
                  <a:srgbClr val="005E68"/>
                </a:solidFill>
              </a:defRPr>
            </a:lvl6pPr>
            <a:lvl7pPr lvl="6" algn="r">
              <a:buNone/>
              <a:defRPr b="1" sz="800">
                <a:solidFill>
                  <a:srgbClr val="005E68"/>
                </a:solidFill>
              </a:defRPr>
            </a:lvl7pPr>
            <a:lvl8pPr lvl="7" algn="r">
              <a:buNone/>
              <a:defRPr b="1" sz="800">
                <a:solidFill>
                  <a:srgbClr val="005E68"/>
                </a:solidFill>
              </a:defRPr>
            </a:lvl8pPr>
            <a:lvl9pPr lvl="8" algn="r">
              <a:buNone/>
              <a:defRPr b="1" sz="800">
                <a:solidFill>
                  <a:srgbClr val="005E6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/ max</a:t>
            </a:r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0" y="0"/>
            <a:ext cx="4578600" cy="203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EFEFEF"/>
              </a:solidFill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4578600" y="0"/>
            <a:ext cx="4565400" cy="203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2800550" y="4940250"/>
            <a:ext cx="3394800" cy="203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434343"/>
                </a:solidFill>
              </a:rPr>
              <a:t>Introduction to Data-centric AI</a:t>
            </a:r>
            <a:endParaRPr b="1" sz="800">
              <a:solidFill>
                <a:srgbClr val="434343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12.png"/><Relationship Id="rId7" Type="http://schemas.openxmlformats.org/officeDocument/2006/relationships/image" Target="../media/image3.png"/><Relationship Id="rId8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21.png"/><Relationship Id="rId7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19.png"/><Relationship Id="rId5" Type="http://schemas.openxmlformats.org/officeDocument/2006/relationships/image" Target="../media/image24.png"/><Relationship Id="rId6" Type="http://schemas.openxmlformats.org/officeDocument/2006/relationships/image" Target="../media/image30.png"/><Relationship Id="rId7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hyperlink" Target="https://labelerrors.com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29.png"/><Relationship Id="rId6" Type="http://schemas.openxmlformats.org/officeDocument/2006/relationships/image" Target="../media/image33.png"/><Relationship Id="rId7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6.png"/><Relationship Id="rId13" Type="http://schemas.openxmlformats.org/officeDocument/2006/relationships/image" Target="../media/image43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9" Type="http://schemas.openxmlformats.org/officeDocument/2006/relationships/image" Target="../media/image37.png"/><Relationship Id="rId14" Type="http://schemas.openxmlformats.org/officeDocument/2006/relationships/image" Target="../media/image44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32.png"/><Relationship Id="rId8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6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9" Type="http://schemas.openxmlformats.org/officeDocument/2006/relationships/image" Target="../media/image37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32.png"/><Relationship Id="rId8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6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37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32.png"/><Relationship Id="rId8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hyperlink" Target="https://labelerrors.com/" TargetMode="External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6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9" Type="http://schemas.openxmlformats.org/officeDocument/2006/relationships/image" Target="../media/image37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32.png"/><Relationship Id="rId8" Type="http://schemas.openxmlformats.org/officeDocument/2006/relationships/image" Target="../media/image40.png"/></Relationships>
</file>

<file path=ppt/slides/_rels/slide3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6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9" Type="http://schemas.openxmlformats.org/officeDocument/2006/relationships/image" Target="../media/image37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32.png"/><Relationship Id="rId8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6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9" Type="http://schemas.openxmlformats.org/officeDocument/2006/relationships/image" Target="../media/image37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32.png"/><Relationship Id="rId8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6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9" Type="http://schemas.openxmlformats.org/officeDocument/2006/relationships/image" Target="../media/image37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32.png"/><Relationship Id="rId8" Type="http://schemas.openxmlformats.org/officeDocument/2006/relationships/image" Target="../media/image40.png"/></Relationships>
</file>

<file path=ppt/slides/_rels/slide3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6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9" Type="http://schemas.openxmlformats.org/officeDocument/2006/relationships/image" Target="../media/image37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32.png"/><Relationship Id="rId8" Type="http://schemas.openxmlformats.org/officeDocument/2006/relationships/image" Target="../media/image40.png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6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9" Type="http://schemas.openxmlformats.org/officeDocument/2006/relationships/image" Target="../media/image37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32.png"/><Relationship Id="rId8" Type="http://schemas.openxmlformats.org/officeDocument/2006/relationships/image" Target="../media/image40.png"/></Relationships>
</file>

<file path=ppt/slides/_rels/slide3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6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9" Type="http://schemas.openxmlformats.org/officeDocument/2006/relationships/image" Target="../media/image37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32.png"/><Relationship Id="rId8" Type="http://schemas.openxmlformats.org/officeDocument/2006/relationships/image" Target="../media/image40.png"/></Relationships>
</file>

<file path=ppt/slides/_rels/slide3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6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9" Type="http://schemas.openxmlformats.org/officeDocument/2006/relationships/image" Target="../media/image37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32.png"/><Relationship Id="rId8" Type="http://schemas.openxmlformats.org/officeDocument/2006/relationships/image" Target="../media/image40.png"/></Relationships>
</file>

<file path=ppt/slides/_rels/slide38.xml.rels><?xml version="1.0" encoding="UTF-8" standalone="yes"?><Relationships xmlns="http://schemas.openxmlformats.org/package/2006/relationships"><Relationship Id="rId20" Type="http://schemas.openxmlformats.org/officeDocument/2006/relationships/image" Target="../media/image56.png"/><Relationship Id="rId11" Type="http://schemas.openxmlformats.org/officeDocument/2006/relationships/image" Target="../media/image36.png"/><Relationship Id="rId10" Type="http://schemas.openxmlformats.org/officeDocument/2006/relationships/image" Target="../media/image37.png"/><Relationship Id="rId13" Type="http://schemas.openxmlformats.org/officeDocument/2006/relationships/image" Target="../media/image44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Relationship Id="rId15" Type="http://schemas.openxmlformats.org/officeDocument/2006/relationships/image" Target="../media/image70.png"/><Relationship Id="rId14" Type="http://schemas.openxmlformats.org/officeDocument/2006/relationships/image" Target="../media/image60.png"/><Relationship Id="rId17" Type="http://schemas.openxmlformats.org/officeDocument/2006/relationships/image" Target="../media/image52.png"/><Relationship Id="rId16" Type="http://schemas.openxmlformats.org/officeDocument/2006/relationships/image" Target="../media/image54.png"/><Relationship Id="rId5" Type="http://schemas.openxmlformats.org/officeDocument/2006/relationships/image" Target="../media/image45.png"/><Relationship Id="rId19" Type="http://schemas.openxmlformats.org/officeDocument/2006/relationships/image" Target="../media/image55.png"/><Relationship Id="rId6" Type="http://schemas.openxmlformats.org/officeDocument/2006/relationships/image" Target="../media/image34.png"/><Relationship Id="rId18" Type="http://schemas.openxmlformats.org/officeDocument/2006/relationships/image" Target="../media/image48.png"/><Relationship Id="rId7" Type="http://schemas.openxmlformats.org/officeDocument/2006/relationships/image" Target="../media/image41.png"/><Relationship Id="rId8" Type="http://schemas.openxmlformats.org/officeDocument/2006/relationships/image" Target="../media/image3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hyperlink" Target="https://labelerrors.com/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2.png"/><Relationship Id="rId4" Type="http://schemas.openxmlformats.org/officeDocument/2006/relationships/image" Target="../media/image20.png"/><Relationship Id="rId5" Type="http://schemas.openxmlformats.org/officeDocument/2006/relationships/image" Target="../media/image5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github.com/cleanlab/cleanlab" TargetMode="External"/><Relationship Id="rId4" Type="http://schemas.openxmlformats.org/officeDocument/2006/relationships/image" Target="../media/image64.png"/><Relationship Id="rId5" Type="http://schemas.openxmlformats.org/officeDocument/2006/relationships/image" Target="../media/image8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3.png"/><Relationship Id="rId4" Type="http://schemas.openxmlformats.org/officeDocument/2006/relationships/image" Target="../media/image6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.png"/><Relationship Id="rId4" Type="http://schemas.openxmlformats.org/officeDocument/2006/relationships/image" Target="../media/image5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.png"/><Relationship Id="rId4" Type="http://schemas.openxmlformats.org/officeDocument/2006/relationships/image" Target="../media/image47.png"/><Relationship Id="rId5" Type="http://schemas.openxmlformats.org/officeDocument/2006/relationships/image" Target="../media/image4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hyperlink" Target="https://labelerrors.com/" TargetMode="Externa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0.png"/><Relationship Id="rId4" Type="http://schemas.openxmlformats.org/officeDocument/2006/relationships/image" Target="../media/image59.png"/><Relationship Id="rId5" Type="http://schemas.openxmlformats.org/officeDocument/2006/relationships/image" Target="../media/image61.png"/><Relationship Id="rId6" Type="http://schemas.openxmlformats.org/officeDocument/2006/relationships/image" Target="../media/image6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2.png"/><Relationship Id="rId4" Type="http://schemas.openxmlformats.org/officeDocument/2006/relationships/image" Target="../media/image71.png"/><Relationship Id="rId5" Type="http://schemas.openxmlformats.org/officeDocument/2006/relationships/image" Target="../media/image65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5.png"/><Relationship Id="rId4" Type="http://schemas.openxmlformats.org/officeDocument/2006/relationships/image" Target="../media/image71.png"/><Relationship Id="rId5" Type="http://schemas.openxmlformats.org/officeDocument/2006/relationships/image" Target="../media/image74.png"/><Relationship Id="rId6" Type="http://schemas.openxmlformats.org/officeDocument/2006/relationships/image" Target="../media/image77.png"/><Relationship Id="rId7" Type="http://schemas.openxmlformats.org/officeDocument/2006/relationships/image" Target="../media/image76.png"/><Relationship Id="rId8" Type="http://schemas.openxmlformats.org/officeDocument/2006/relationships/image" Target="../media/image8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7.png"/><Relationship Id="rId4" Type="http://schemas.openxmlformats.org/officeDocument/2006/relationships/hyperlink" Target="https://labelerrors.com/" TargetMode="Externa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arxiv.org/abs/1911.00068" TargetMode="External"/><Relationship Id="rId4" Type="http://schemas.openxmlformats.org/officeDocument/2006/relationships/hyperlink" Target="https://arxiv.org/abs/2103.14749" TargetMode="Externa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8.png"/><Relationship Id="rId4" Type="http://schemas.openxmlformats.org/officeDocument/2006/relationships/image" Target="../media/image81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2.png"/><Relationship Id="rId4" Type="http://schemas.openxmlformats.org/officeDocument/2006/relationships/image" Target="../media/image86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9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75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0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3.png"/><Relationship Id="rId4" Type="http://schemas.openxmlformats.org/officeDocument/2006/relationships/image" Target="../media/image84.png"/><Relationship Id="rId5" Type="http://schemas.openxmlformats.org/officeDocument/2006/relationships/image" Target="../media/image90.png"/><Relationship Id="rId6" Type="http://schemas.openxmlformats.org/officeDocument/2006/relationships/image" Target="../media/image88.png"/><Relationship Id="rId7" Type="http://schemas.openxmlformats.org/officeDocument/2006/relationships/image" Target="../media/image9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1.png"/><Relationship Id="rId4" Type="http://schemas.openxmlformats.org/officeDocument/2006/relationships/image" Target="../media/image99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94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9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00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hyperlink" Target="https://labelerrors.com" TargetMode="Externa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8.png"/><Relationship Id="rId4" Type="http://schemas.openxmlformats.org/officeDocument/2006/relationships/image" Target="../media/image101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hyperlink" Target="https://github.com/cleanlab/cleanlab" TargetMode="External"/><Relationship Id="rId4" Type="http://schemas.openxmlformats.org/officeDocument/2006/relationships/image" Target="../media/image64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hyperlink" Target="https://github.com/cleanlab/cleanlab" TargetMode="External"/><Relationship Id="rId4" Type="http://schemas.openxmlformats.org/officeDocument/2006/relationships/image" Target="../media/image9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arxiv.org/abs/1911.00068" TargetMode="Externa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hyperlink" Target="https://github.com/cleanlab/cleanlab" TargetMode="External"/><Relationship Id="rId4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Notation</a:t>
            </a:r>
            <a:endParaRPr/>
          </a:p>
        </p:txBody>
      </p:sp>
      <p:sp>
        <p:nvSpPr>
          <p:cNvPr id="149" name="Google Shape;149;p2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0" name="Google Shape;150;p22"/>
          <p:cNvGrpSpPr/>
          <p:nvPr/>
        </p:nvGrpSpPr>
        <p:grpSpPr>
          <a:xfrm>
            <a:off x="237650" y="966575"/>
            <a:ext cx="3591300" cy="550500"/>
            <a:chOff x="3165125" y="3196150"/>
            <a:chExt cx="3591300" cy="550500"/>
          </a:xfrm>
        </p:grpSpPr>
        <p:pic>
          <p:nvPicPr>
            <p:cNvPr id="151" name="Google Shape;151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41563" y="3294356"/>
              <a:ext cx="182183" cy="263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22"/>
            <p:cNvSpPr txBox="1"/>
            <p:nvPr/>
          </p:nvSpPr>
          <p:spPr>
            <a:xfrm>
              <a:off x="3165125" y="3196150"/>
              <a:ext cx="3591300" cy="5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4572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  - observed, noisy label</a:t>
              </a:r>
              <a:endParaRPr sz="1600">
                <a:solidFill>
                  <a:schemeClr val="dk1"/>
                </a:solidFill>
              </a:endParaRPr>
            </a:p>
          </p:txBody>
        </p:sp>
      </p:grpSp>
      <p:grpSp>
        <p:nvGrpSpPr>
          <p:cNvPr id="153" name="Google Shape;153;p22"/>
          <p:cNvGrpSpPr/>
          <p:nvPr/>
        </p:nvGrpSpPr>
        <p:grpSpPr>
          <a:xfrm>
            <a:off x="514103" y="1430075"/>
            <a:ext cx="4969872" cy="431100"/>
            <a:chOff x="514103" y="1430075"/>
            <a:chExt cx="4969872" cy="431100"/>
          </a:xfrm>
        </p:grpSpPr>
        <p:pic>
          <p:nvPicPr>
            <p:cNvPr id="154" name="Google Shape;154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4103" y="1473575"/>
              <a:ext cx="290227" cy="344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Google Shape;155;p22"/>
            <p:cNvSpPr txBox="1"/>
            <p:nvPr/>
          </p:nvSpPr>
          <p:spPr>
            <a:xfrm>
              <a:off x="696275" y="1430075"/>
              <a:ext cx="4787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  - unobserved, latent, correct label</a:t>
              </a:r>
              <a:endParaRPr/>
            </a:p>
          </p:txBody>
        </p:sp>
      </p:grpSp>
      <p:grpSp>
        <p:nvGrpSpPr>
          <p:cNvPr id="156" name="Google Shape;156;p22"/>
          <p:cNvGrpSpPr/>
          <p:nvPr/>
        </p:nvGrpSpPr>
        <p:grpSpPr>
          <a:xfrm>
            <a:off x="478821" y="1878175"/>
            <a:ext cx="8164354" cy="431100"/>
            <a:chOff x="478821" y="1878175"/>
            <a:chExt cx="8164354" cy="431100"/>
          </a:xfrm>
        </p:grpSpPr>
        <p:pic>
          <p:nvPicPr>
            <p:cNvPr id="157" name="Google Shape;157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78821" y="1927556"/>
              <a:ext cx="1128777" cy="344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58;p22"/>
            <p:cNvSpPr txBox="1"/>
            <p:nvPr/>
          </p:nvSpPr>
          <p:spPr>
            <a:xfrm>
              <a:off x="1559275" y="1878175"/>
              <a:ext cx="70839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  - set of examples with noisy observed label </a:t>
              </a:r>
              <a:r>
                <a:rPr i="1" lang="en" sz="1600">
                  <a:solidFill>
                    <a:schemeClr val="dk1"/>
                  </a:solidFill>
                </a:rPr>
                <a:t>i</a:t>
              </a:r>
              <a:r>
                <a:rPr lang="en" sz="1600">
                  <a:solidFill>
                    <a:schemeClr val="dk1"/>
                  </a:solidFill>
                </a:rPr>
                <a:t>, but actually belong to class </a:t>
              </a:r>
              <a:r>
                <a:rPr i="1" lang="en" sz="1600">
                  <a:solidFill>
                    <a:schemeClr val="dk1"/>
                  </a:solidFill>
                </a:rPr>
                <a:t>j</a:t>
              </a:r>
              <a:endParaRPr/>
            </a:p>
          </p:txBody>
        </p:sp>
      </p:grpSp>
      <p:grpSp>
        <p:nvGrpSpPr>
          <p:cNvPr id="159" name="Google Shape;159;p22"/>
          <p:cNvGrpSpPr/>
          <p:nvPr/>
        </p:nvGrpSpPr>
        <p:grpSpPr>
          <a:xfrm>
            <a:off x="484380" y="2323697"/>
            <a:ext cx="9296145" cy="431100"/>
            <a:chOff x="484380" y="2323697"/>
            <a:chExt cx="9296145" cy="431100"/>
          </a:xfrm>
        </p:grpSpPr>
        <p:pic>
          <p:nvPicPr>
            <p:cNvPr id="160" name="Google Shape;160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4380" y="2352975"/>
              <a:ext cx="2278442" cy="39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22"/>
            <p:cNvSpPr txBox="1"/>
            <p:nvPr/>
          </p:nvSpPr>
          <p:spPr>
            <a:xfrm>
              <a:off x="2696625" y="2323697"/>
              <a:ext cx="70839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 - counts in each set</a:t>
              </a:r>
              <a:endParaRPr/>
            </a:p>
          </p:txBody>
        </p:sp>
      </p:grpSp>
      <p:grpSp>
        <p:nvGrpSpPr>
          <p:cNvPr id="162" name="Google Shape;162;p22"/>
          <p:cNvGrpSpPr/>
          <p:nvPr/>
        </p:nvGrpSpPr>
        <p:grpSpPr>
          <a:xfrm>
            <a:off x="514100" y="2809125"/>
            <a:ext cx="8665225" cy="431100"/>
            <a:chOff x="514100" y="2809125"/>
            <a:chExt cx="8665225" cy="431100"/>
          </a:xfrm>
        </p:grpSpPr>
        <p:grpSp>
          <p:nvGrpSpPr>
            <p:cNvPr id="163" name="Google Shape;163;p22"/>
            <p:cNvGrpSpPr/>
            <p:nvPr/>
          </p:nvGrpSpPr>
          <p:grpSpPr>
            <a:xfrm>
              <a:off x="1491525" y="2809125"/>
              <a:ext cx="7687800" cy="431100"/>
              <a:chOff x="1491525" y="2809125"/>
              <a:chExt cx="7687800" cy="431100"/>
            </a:xfrm>
          </p:grpSpPr>
          <p:sp>
            <p:nvSpPr>
              <p:cNvPr id="164" name="Google Shape;164;p22"/>
              <p:cNvSpPr txBox="1"/>
              <p:nvPr/>
            </p:nvSpPr>
            <p:spPr>
              <a:xfrm>
                <a:off x="1491525" y="2809125"/>
                <a:ext cx="76878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dk1"/>
                    </a:solidFill>
                  </a:rPr>
                  <a:t> - joint distribution of noisy labels and true labels (</a:t>
                </a:r>
                <a:r>
                  <a:rPr lang="en">
                    <a:solidFill>
                      <a:schemeClr val="dk1"/>
                    </a:solidFill>
                  </a:rPr>
                  <a:t>estimated by normalizing                    )          </a:t>
                </a:r>
                <a:endParaRPr/>
              </a:p>
            </p:txBody>
          </p:sp>
          <p:pic>
            <p:nvPicPr>
              <p:cNvPr id="165" name="Google Shape;165;p2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59036" t="0"/>
              <a:stretch/>
            </p:blipFill>
            <p:spPr>
              <a:xfrm>
                <a:off x="8024000" y="2827875"/>
                <a:ext cx="933326" cy="393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6" name="Google Shape;166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4100" y="2899237"/>
              <a:ext cx="1095474" cy="2508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7" name="Google Shape;167;p22"/>
          <p:cNvGrpSpPr/>
          <p:nvPr/>
        </p:nvGrpSpPr>
        <p:grpSpPr>
          <a:xfrm>
            <a:off x="499239" y="3246569"/>
            <a:ext cx="8680086" cy="431100"/>
            <a:chOff x="499239" y="3246569"/>
            <a:chExt cx="8680086" cy="431100"/>
          </a:xfrm>
        </p:grpSpPr>
        <p:pic>
          <p:nvPicPr>
            <p:cNvPr id="168" name="Google Shape;168;p2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99239" y="3336809"/>
              <a:ext cx="1125200" cy="287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" name="Google Shape;169;p22"/>
            <p:cNvSpPr txBox="1"/>
            <p:nvPr/>
          </p:nvSpPr>
          <p:spPr>
            <a:xfrm>
              <a:off x="1491525" y="3246569"/>
              <a:ext cx="76878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 - transition probability that label </a:t>
              </a:r>
              <a:r>
                <a:rPr i="1" lang="en" sz="1600">
                  <a:solidFill>
                    <a:schemeClr val="dk1"/>
                  </a:solidFill>
                </a:rPr>
                <a:t>j</a:t>
              </a:r>
              <a:r>
                <a:rPr lang="en" sz="1600">
                  <a:solidFill>
                    <a:schemeClr val="dk1"/>
                  </a:solidFill>
                </a:rPr>
                <a:t> is flipped to label </a:t>
              </a:r>
              <a:r>
                <a:rPr i="1" lang="en" sz="1600">
                  <a:solidFill>
                    <a:schemeClr val="dk1"/>
                  </a:solidFill>
                </a:rPr>
                <a:t>i</a:t>
              </a:r>
              <a:r>
                <a:rPr lang="en">
                  <a:solidFill>
                    <a:schemeClr val="dk1"/>
                  </a:solidFill>
                </a:rPr>
                <a:t>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2797500" y="1216225"/>
            <a:ext cx="3549000" cy="304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3"/>
          <p:cNvSpPr txBox="1"/>
          <p:nvPr/>
        </p:nvSpPr>
        <p:spPr>
          <a:xfrm>
            <a:off x="2916900" y="1320875"/>
            <a:ext cx="31614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are we?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What is confident learning?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Situate confident learning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Noise + Other methods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How does CL work? (methods)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Comparison with other methods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Why does CL work? (theory)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Intuitions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Principles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Label errors on ML benchmarks</a:t>
            </a:r>
            <a:endParaRPr/>
          </a:p>
        </p:txBody>
      </p:sp>
      <p:sp>
        <p:nvSpPr>
          <p:cNvPr id="179" name="Google Shape;179;p23"/>
          <p:cNvSpPr txBox="1"/>
          <p:nvPr/>
        </p:nvSpPr>
        <p:spPr>
          <a:xfrm>
            <a:off x="2799628" y="2328097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2799628" y="19193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2799628" y="16907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82" name="Google Shape;182;p23"/>
          <p:cNvSpPr/>
          <p:nvPr/>
        </p:nvSpPr>
        <p:spPr>
          <a:xfrm>
            <a:off x="2911400" y="2267199"/>
            <a:ext cx="3173100" cy="222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do noisy labels come from?</a:t>
            </a:r>
            <a:endParaRPr/>
          </a:p>
        </p:txBody>
      </p:sp>
      <p:sp>
        <p:nvSpPr>
          <p:cNvPr id="188" name="Google Shape;188;p2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9" name="Google Shape;189;p24"/>
          <p:cNvGrpSpPr/>
          <p:nvPr/>
        </p:nvGrpSpPr>
        <p:grpSpPr>
          <a:xfrm>
            <a:off x="1826550" y="4122400"/>
            <a:ext cx="1990425" cy="292800"/>
            <a:chOff x="1826550" y="4122400"/>
            <a:chExt cx="1990425" cy="292800"/>
          </a:xfrm>
        </p:grpSpPr>
        <p:sp>
          <p:nvSpPr>
            <p:cNvPr id="190" name="Google Shape;190;p24"/>
            <p:cNvSpPr/>
            <p:nvPr/>
          </p:nvSpPr>
          <p:spPr>
            <a:xfrm>
              <a:off x="1826550" y="4122400"/>
              <a:ext cx="482100" cy="2928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4"/>
            <p:cNvSpPr/>
            <p:nvPr/>
          </p:nvSpPr>
          <p:spPr>
            <a:xfrm>
              <a:off x="3334875" y="4122400"/>
              <a:ext cx="482100" cy="2928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2" name="Google Shape;192;p24"/>
          <p:cNvGrpSpPr/>
          <p:nvPr/>
        </p:nvGrpSpPr>
        <p:grpSpPr>
          <a:xfrm>
            <a:off x="1361700" y="4493200"/>
            <a:ext cx="5294675" cy="259200"/>
            <a:chOff x="1361700" y="4493200"/>
            <a:chExt cx="5294675" cy="259200"/>
          </a:xfrm>
        </p:grpSpPr>
        <p:sp>
          <p:nvSpPr>
            <p:cNvPr id="193" name="Google Shape;193;p24"/>
            <p:cNvSpPr/>
            <p:nvPr/>
          </p:nvSpPr>
          <p:spPr>
            <a:xfrm>
              <a:off x="1361700" y="4493200"/>
              <a:ext cx="2528100" cy="2592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5076275" y="4493200"/>
              <a:ext cx="1580100" cy="2592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5" name="Google Shape;195;p24"/>
          <p:cNvSpPr txBox="1"/>
          <p:nvPr>
            <p:ph idx="1" type="body"/>
          </p:nvPr>
        </p:nvSpPr>
        <p:spPr>
          <a:xfrm>
            <a:off x="164425" y="934775"/>
            <a:ext cx="8520600" cy="3480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Clicked the wrong button (upvote/downvote, 1 star instead of 5 stars)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Mistakes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Mismeasurement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Incompetence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Another ML model’s bad predictions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Corruption and a million other places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All of these result in labels being flipped to other labels.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Examples of label flippings: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Image of a Dog is labeled Fox,</a:t>
            </a:r>
            <a:endParaRPr/>
          </a:p>
        </p:txBody>
      </p:sp>
      <p:sp>
        <p:nvSpPr>
          <p:cNvPr id="196" name="Google Shape;196;p24"/>
          <p:cNvSpPr txBox="1"/>
          <p:nvPr/>
        </p:nvSpPr>
        <p:spPr>
          <a:xfrm>
            <a:off x="168103" y="4396829"/>
            <a:ext cx="782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Tweet “Hi welcome to the team!” is labeled Toxic language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197" name="Google Shape;19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3600" y="2593550"/>
            <a:ext cx="2813974" cy="158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25"/>
          <p:cNvGrpSpPr/>
          <p:nvPr/>
        </p:nvGrpSpPr>
        <p:grpSpPr>
          <a:xfrm>
            <a:off x="268100" y="1898156"/>
            <a:ext cx="8252203" cy="966319"/>
            <a:chOff x="268100" y="1898156"/>
            <a:chExt cx="8252203" cy="966319"/>
          </a:xfrm>
        </p:grpSpPr>
        <p:sp>
          <p:nvSpPr>
            <p:cNvPr id="203" name="Google Shape;203;p25"/>
            <p:cNvSpPr/>
            <p:nvPr/>
          </p:nvSpPr>
          <p:spPr>
            <a:xfrm>
              <a:off x="268100" y="1989675"/>
              <a:ext cx="7951500" cy="8748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5"/>
            <p:cNvSpPr txBox="1"/>
            <p:nvPr/>
          </p:nvSpPr>
          <p:spPr>
            <a:xfrm>
              <a:off x="7024503" y="1898156"/>
              <a:ext cx="1495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0000"/>
                  </a:solidFill>
                </a:rPr>
                <a:t>Least assuming</a:t>
              </a:r>
              <a:endParaRPr sz="1200">
                <a:solidFill>
                  <a:srgbClr val="FF0000"/>
                </a:solidFill>
              </a:endParaRPr>
            </a:p>
          </p:txBody>
        </p:sp>
      </p:grpSp>
      <p:sp>
        <p:nvSpPr>
          <p:cNvPr id="205" name="Google Shape;205;p25"/>
          <p:cNvSpPr txBox="1"/>
          <p:nvPr>
            <p:ph type="title"/>
          </p:nvPr>
        </p:nvSpPr>
        <p:spPr>
          <a:xfrm>
            <a:off x="237650" y="203175"/>
            <a:ext cx="86241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label noise </a:t>
            </a:r>
            <a:r>
              <a:rPr lang="en" sz="2400"/>
              <a:t>(how noisy labels are generated)</a:t>
            </a:r>
            <a:endParaRPr sz="2400"/>
          </a:p>
        </p:txBody>
      </p:sp>
      <p:sp>
        <p:nvSpPr>
          <p:cNvPr id="206" name="Google Shape;206;p2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Uniform/symmetric class-conditional label noise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                 Da        d         d             and </a:t>
            </a:r>
            <a:endParaRPr/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000">
                <a:solidFill>
                  <a:srgbClr val="073763"/>
                </a:solidFill>
              </a:rPr>
              <a:t>Goldberger and BenReuven (2017); Arazo et al. (2019); Huang et al. (ICCV, 2019); Chen et al. (ICML, 2019)</a:t>
            </a:r>
            <a:endParaRPr sz="1000"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Systematic/Asymmetric Class-Conditional Label Noise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     Asdfas asd   d  can be </a:t>
            </a:r>
            <a:r>
              <a:rPr lang="en" u="sng"/>
              <a:t>any</a:t>
            </a:r>
            <a:r>
              <a:rPr lang="en"/>
              <a:t> valid distribution </a:t>
            </a:r>
            <a:r>
              <a:rPr lang="en">
                <a:solidFill>
                  <a:srgbClr val="073763"/>
                </a:solidFill>
              </a:rPr>
              <a:t> </a:t>
            </a:r>
            <a:r>
              <a:rPr lang="en">
                <a:solidFill>
                  <a:srgbClr val="FF0000"/>
                </a:solidFill>
              </a:rPr>
              <a:t>← Focus of this lecture</a:t>
            </a:r>
            <a:endParaRPr/>
          </a:p>
          <a:p>
            <a:pPr indent="-2921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 sz="1000">
                <a:solidFill>
                  <a:srgbClr val="073763"/>
                </a:solidFill>
              </a:rPr>
              <a:t>Wang et al. (2019), </a:t>
            </a:r>
            <a:r>
              <a:rPr lang="en" sz="1000">
                <a:solidFill>
                  <a:srgbClr val="1C4587"/>
                </a:solidFill>
              </a:rPr>
              <a:t>Natarajan et al. (2017), Lipton et al. (2018)</a:t>
            </a:r>
            <a:r>
              <a:rPr lang="en" sz="1000">
                <a:solidFill>
                  <a:srgbClr val="073763"/>
                </a:solidFill>
              </a:rPr>
              <a:t>, Goldberger &amp; Ben-Reuven (2017), Sukhbaatar et al. (2015)</a:t>
            </a:r>
            <a:endParaRPr sz="1000"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Instance-Dependent Label noise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              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Requires a lot of assumptions on data distribution.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Out of scope for this lecture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000">
                <a:solidFill>
                  <a:srgbClr val="073763"/>
                </a:solidFill>
              </a:rPr>
              <a:t>Menon et al. (2016), Xia et al. (2020), Cheng et al. (2020), Berthon et al. (2020), Wang et al. (2021)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8" name="Google Shape;20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300" y="1296838"/>
            <a:ext cx="2703774" cy="33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5284" y="1262941"/>
            <a:ext cx="2658239" cy="315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/>
        </p:nvPicPr>
        <p:blipFill rotWithShape="1">
          <a:blip r:embed="rId5">
            <a:alphaModFix/>
          </a:blip>
          <a:srcRect b="0" l="0" r="0" t="13103"/>
          <a:stretch/>
        </p:blipFill>
        <p:spPr>
          <a:xfrm>
            <a:off x="7333250" y="856513"/>
            <a:ext cx="1187050" cy="10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/>
          <p:cNvPicPr preferRelativeResize="0"/>
          <p:nvPr/>
        </p:nvPicPr>
        <p:blipFill rotWithShape="1">
          <a:blip r:embed="rId3">
            <a:alphaModFix/>
          </a:blip>
          <a:srcRect b="0" l="0" r="47652" t="0"/>
          <a:stretch/>
        </p:blipFill>
        <p:spPr>
          <a:xfrm>
            <a:off x="1145750" y="2278600"/>
            <a:ext cx="1415399" cy="33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5"/>
          <p:cNvSpPr/>
          <p:nvPr/>
        </p:nvSpPr>
        <p:spPr>
          <a:xfrm>
            <a:off x="164425" y="1912625"/>
            <a:ext cx="8355900" cy="96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2625" y="3144075"/>
            <a:ext cx="1697969" cy="33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5"/>
          <p:cNvSpPr/>
          <p:nvPr/>
        </p:nvSpPr>
        <p:spPr>
          <a:xfrm>
            <a:off x="277525" y="2761625"/>
            <a:ext cx="8242800" cy="15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5"/>
          <p:cNvSpPr/>
          <p:nvPr/>
        </p:nvSpPr>
        <p:spPr>
          <a:xfrm>
            <a:off x="3903875" y="1309025"/>
            <a:ext cx="3049800" cy="30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 txBox="1"/>
          <p:nvPr>
            <p:ph type="title"/>
          </p:nvPr>
        </p:nvSpPr>
        <p:spPr>
          <a:xfrm>
            <a:off x="237650" y="203175"/>
            <a:ext cx="8955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What’s Uncertainty?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Uncertainty is the opposite of confidence.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It’s the “lack of confidence” (how uncertain) a model is about its class prediction for a given datapoint.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Uncertainty depends on: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‘difficulty’ of an example (aleatoric)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model’s inability to understand the example (epistemic)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E.g. model has never seen an example like that before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E.g. </a:t>
            </a:r>
            <a:r>
              <a:rPr lang="en"/>
              <a:t>model is too simple</a:t>
            </a:r>
            <a:endParaRPr/>
          </a:p>
        </p:txBody>
      </p:sp>
      <p:sp>
        <p:nvSpPr>
          <p:cNvPr id="222" name="Google Shape;222;p2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/>
          <p:nvPr>
            <p:ph type="title"/>
          </p:nvPr>
        </p:nvSpPr>
        <p:spPr>
          <a:xfrm>
            <a:off x="237650" y="203175"/>
            <a:ext cx="89064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Uncertainty? Epistemic vs Aleatoric Uncertainty</a:t>
            </a:r>
            <a:endParaRPr/>
          </a:p>
        </p:txBody>
      </p:sp>
      <p:sp>
        <p:nvSpPr>
          <p:cNvPr id="228" name="Google Shape;228;p2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machine learning with noisy labels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A</a:t>
            </a:r>
            <a:r>
              <a:rPr b="1" lang="en" u="sng">
                <a:solidFill>
                  <a:srgbClr val="980000"/>
                </a:solidFill>
              </a:rPr>
              <a:t>l</a:t>
            </a:r>
            <a:r>
              <a:rPr b="1" lang="en"/>
              <a:t>eatoric Uncertainty</a:t>
            </a:r>
            <a:r>
              <a:rPr lang="en"/>
              <a:t>: </a:t>
            </a:r>
            <a:r>
              <a:rPr b="1" lang="en" u="sng">
                <a:solidFill>
                  <a:srgbClr val="980000"/>
                </a:solidFill>
              </a:rPr>
              <a:t>L</a:t>
            </a:r>
            <a:r>
              <a:rPr lang="en"/>
              <a:t>abel Noise (labels have been flipped to other classes)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Episte</a:t>
            </a:r>
            <a:r>
              <a:rPr b="1" lang="en" u="sng">
                <a:solidFill>
                  <a:srgbClr val="980000"/>
                </a:solidFill>
              </a:rPr>
              <a:t>m</a:t>
            </a:r>
            <a:r>
              <a:rPr b="1" lang="en"/>
              <a:t>ic Uncertainty</a:t>
            </a:r>
            <a:r>
              <a:rPr lang="en"/>
              <a:t>: </a:t>
            </a:r>
            <a:r>
              <a:rPr b="1" lang="en" u="sng">
                <a:solidFill>
                  <a:srgbClr val="980000"/>
                </a:solidFill>
              </a:rPr>
              <a:t>M</a:t>
            </a:r>
            <a:r>
              <a:rPr lang="en"/>
              <a:t>odel Noise (erroneous predicted probabilities)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8"/>
          <p:cNvSpPr txBox="1"/>
          <p:nvPr>
            <p:ph type="title"/>
          </p:nvPr>
        </p:nvSpPr>
        <p:spPr>
          <a:xfrm>
            <a:off x="237650" y="203175"/>
            <a:ext cx="88500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a label noise process assumption necessary? </a:t>
            </a:r>
            <a:r>
              <a:rPr lang="en">
                <a:solidFill>
                  <a:schemeClr val="dk2"/>
                </a:solidFill>
              </a:rPr>
              <a:t>(yes)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5" name="Google Shape;235;p28"/>
          <p:cNvSpPr txBox="1"/>
          <p:nvPr>
            <p:ph idx="1" type="body"/>
          </p:nvPr>
        </p:nvSpPr>
        <p:spPr>
          <a:xfrm>
            <a:off x="164425" y="934775"/>
            <a:ext cx="8520600" cy="3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 the predicted probabilities of a model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7" name="Google Shape;2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1238" y="1321750"/>
            <a:ext cx="2201668" cy="6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8"/>
          <p:cNvSpPr txBox="1"/>
          <p:nvPr>
            <p:ph idx="1" type="body"/>
          </p:nvPr>
        </p:nvSpPr>
        <p:spPr>
          <a:xfrm>
            <a:off x="311700" y="1897950"/>
            <a:ext cx="8520600" cy="17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expresses both:</a:t>
            </a:r>
            <a:endParaRPr/>
          </a:p>
          <a:p>
            <a:pPr indent="-342900" lvl="0" marL="9144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noisy model outputs (</a:t>
            </a:r>
            <a:r>
              <a:rPr b="1" lang="en"/>
              <a:t>epistemic</a:t>
            </a:r>
            <a:r>
              <a:rPr lang="en"/>
              <a:t> uncertainty)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label noise of every example (</a:t>
            </a:r>
            <a:r>
              <a:rPr b="1" lang="en"/>
              <a:t>aleatoric</a:t>
            </a:r>
            <a:r>
              <a:rPr lang="en"/>
              <a:t> uncertainty)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No noise process assumption → cannot </a:t>
            </a:r>
            <a:r>
              <a:rPr b="1" lang="en"/>
              <a:t>disambiguate</a:t>
            </a:r>
            <a:r>
              <a:rPr lang="en"/>
              <a:t> the two sources of noise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br>
              <a:rPr lang="en"/>
            </a:br>
            <a:r>
              <a:rPr lang="en"/>
              <a:t>To disambiguate epistemic uncertainty from aleatoric uncertainty, we use a reasonable assumption to remove the dependency on       </a:t>
            </a:r>
            <a:endParaRPr/>
          </a:p>
        </p:txBody>
      </p:sp>
      <p:pic>
        <p:nvPicPr>
          <p:cNvPr id="239" name="Google Shape;2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9505" y="4528739"/>
            <a:ext cx="253220" cy="2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225" y="2037844"/>
            <a:ext cx="932400" cy="210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 assumes </a:t>
            </a:r>
            <a:r>
              <a:rPr b="1" lang="en"/>
              <a:t>class-conditional </a:t>
            </a:r>
            <a:r>
              <a:rPr lang="en"/>
              <a:t>label noise</a:t>
            </a:r>
            <a:endParaRPr/>
          </a:p>
        </p:txBody>
      </p:sp>
      <p:sp>
        <p:nvSpPr>
          <p:cNvPr id="246" name="Google Shape;246;p2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7" name="Google Shape;2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1578" y="3703150"/>
            <a:ext cx="290227" cy="344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p29"/>
          <p:cNvGrpSpPr/>
          <p:nvPr/>
        </p:nvGrpSpPr>
        <p:grpSpPr>
          <a:xfrm>
            <a:off x="3165125" y="3196150"/>
            <a:ext cx="3591300" cy="550500"/>
            <a:chOff x="3165125" y="3196150"/>
            <a:chExt cx="3591300" cy="550500"/>
          </a:xfrm>
        </p:grpSpPr>
        <p:pic>
          <p:nvPicPr>
            <p:cNvPr id="249" name="Google Shape;249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41563" y="3294356"/>
              <a:ext cx="182183" cy="263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p29"/>
            <p:cNvSpPr txBox="1"/>
            <p:nvPr/>
          </p:nvSpPr>
          <p:spPr>
            <a:xfrm>
              <a:off x="3165125" y="3196150"/>
              <a:ext cx="3591300" cy="55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4572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- observed, noisy label</a:t>
              </a:r>
              <a:endParaRPr sz="1600">
                <a:solidFill>
                  <a:schemeClr val="dk1"/>
                </a:solidFill>
              </a:endParaRPr>
            </a:p>
          </p:txBody>
        </p:sp>
      </p:grpSp>
      <p:sp>
        <p:nvSpPr>
          <p:cNvPr id="251" name="Google Shape;251;p29"/>
          <p:cNvSpPr txBox="1"/>
          <p:nvPr/>
        </p:nvSpPr>
        <p:spPr>
          <a:xfrm>
            <a:off x="1937450" y="4029875"/>
            <a:ext cx="52452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52" name="Google Shape;25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2225" y="2284175"/>
            <a:ext cx="4259561" cy="7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9"/>
          <p:cNvSpPr txBox="1"/>
          <p:nvPr>
            <p:ph idx="1" type="body"/>
          </p:nvPr>
        </p:nvSpPr>
        <p:spPr>
          <a:xfrm>
            <a:off x="164425" y="934775"/>
            <a:ext cx="8520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We</a:t>
            </a:r>
            <a:r>
              <a:rPr b="1" lang="en"/>
              <a:t> assume</a:t>
            </a:r>
            <a:r>
              <a:rPr lang="en"/>
              <a:t> labels are flipped based on an unknown transition matrix             that depends only on pairwise noise rates between classes, not the data </a:t>
            </a:r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9100" y="1035109"/>
            <a:ext cx="690899" cy="26347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9"/>
          <p:cNvSpPr txBox="1"/>
          <p:nvPr/>
        </p:nvSpPr>
        <p:spPr>
          <a:xfrm>
            <a:off x="3623750" y="3659650"/>
            <a:ext cx="4787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- unobserved, latent, correct label</a:t>
            </a:r>
            <a:endParaRPr/>
          </a:p>
        </p:txBody>
      </p:sp>
      <p:sp>
        <p:nvSpPr>
          <p:cNvPr id="256" name="Google Shape;256;p29"/>
          <p:cNvSpPr txBox="1"/>
          <p:nvPr/>
        </p:nvSpPr>
        <p:spPr>
          <a:xfrm>
            <a:off x="4149950" y="4506300"/>
            <a:ext cx="5318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222222"/>
                </a:solidFill>
              </a:rPr>
              <a:t>Class-conditional noise process first introduced by</a:t>
            </a:r>
            <a:r>
              <a:rPr lang="en" sz="1000">
                <a:solidFill>
                  <a:schemeClr val="dk1"/>
                </a:solidFill>
              </a:rPr>
              <a:t> </a:t>
            </a:r>
            <a:r>
              <a:rPr lang="en" sz="1000">
                <a:solidFill>
                  <a:srgbClr val="073763"/>
                </a:solidFill>
              </a:rPr>
              <a:t>Angluin and Laird (1988)</a:t>
            </a:r>
            <a:endParaRPr sz="1000">
              <a:solidFill>
                <a:srgbClr val="073763"/>
              </a:solidFill>
            </a:endParaRPr>
          </a:p>
        </p:txBody>
      </p:sp>
      <p:pic>
        <p:nvPicPr>
          <p:cNvPr id="257" name="Google Shape;257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46001" y="1412400"/>
            <a:ext cx="246700" cy="16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9"/>
          <p:cNvSpPr txBox="1"/>
          <p:nvPr/>
        </p:nvSpPr>
        <p:spPr>
          <a:xfrm>
            <a:off x="237650" y="3114125"/>
            <a:ext cx="2547000" cy="923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71525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This assumption is reasonable for real-world data. Let’s look at some...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 assumes </a:t>
            </a:r>
            <a:r>
              <a:rPr b="1" lang="en"/>
              <a:t>class-conditional </a:t>
            </a:r>
            <a:r>
              <a:rPr lang="en"/>
              <a:t>label noise</a:t>
            </a:r>
            <a:endParaRPr/>
          </a:p>
        </p:txBody>
      </p:sp>
      <p:pic>
        <p:nvPicPr>
          <p:cNvPr id="264" name="Google Shape;2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4003" cy="493365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" name="Google Shape;266;p30"/>
          <p:cNvSpPr txBox="1"/>
          <p:nvPr>
            <p:ph idx="1" type="body"/>
          </p:nvPr>
        </p:nvSpPr>
        <p:spPr>
          <a:xfrm>
            <a:off x="0" y="2861825"/>
            <a:ext cx="4184100" cy="1196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67" name="Google Shape;267;p30"/>
          <p:cNvSpPr txBox="1"/>
          <p:nvPr>
            <p:ph idx="1" type="body"/>
          </p:nvPr>
        </p:nvSpPr>
        <p:spPr>
          <a:xfrm>
            <a:off x="0" y="4058350"/>
            <a:ext cx="4184100" cy="860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68" name="Google Shape;268;p30"/>
          <p:cNvSpPr txBox="1"/>
          <p:nvPr>
            <p:ph idx="1" type="body"/>
          </p:nvPr>
        </p:nvSpPr>
        <p:spPr>
          <a:xfrm>
            <a:off x="0" y="4073575"/>
            <a:ext cx="4184100" cy="860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Given its realistic nature, we choose to solve for “class-conditional noise” in CL.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69" name="Google Shape;269;p30"/>
          <p:cNvSpPr txBox="1"/>
          <p:nvPr>
            <p:ph idx="1" type="body"/>
          </p:nvPr>
        </p:nvSpPr>
        <p:spPr>
          <a:xfrm>
            <a:off x="0" y="2861825"/>
            <a:ext cx="4184100" cy="1196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This “class-conditional” label noise depends on the class, not the image data       (what the pig looks like)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70" name="Google Shape;270;p30"/>
          <p:cNvPicPr preferRelativeResize="0"/>
          <p:nvPr/>
        </p:nvPicPr>
        <p:blipFill rotWithShape="1">
          <a:blip r:embed="rId4">
            <a:alphaModFix/>
          </a:blip>
          <a:srcRect b="0" l="0" r="11441" t="-10"/>
          <a:stretch/>
        </p:blipFill>
        <p:spPr>
          <a:xfrm>
            <a:off x="3055450" y="3251475"/>
            <a:ext cx="218375" cy="18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0"/>
          <p:cNvSpPr txBox="1"/>
          <p:nvPr>
            <p:ph idx="1" type="body"/>
          </p:nvPr>
        </p:nvSpPr>
        <p:spPr>
          <a:xfrm>
            <a:off x="0" y="381000"/>
            <a:ext cx="2257800" cy="248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72" name="Google Shape;272;p30"/>
          <p:cNvSpPr txBox="1"/>
          <p:nvPr/>
        </p:nvSpPr>
        <p:spPr>
          <a:xfrm>
            <a:off x="55450" y="508000"/>
            <a:ext cx="2174100" cy="20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In real-world images, lots of “boars” were mislabeled as “pigs”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But no “missiles” or “keyboards” were mislabeled as “pigs”</a:t>
            </a:r>
            <a:endParaRPr sz="2000">
              <a:solidFill>
                <a:schemeClr val="dk1"/>
              </a:solidFill>
            </a:endParaRPr>
          </a:p>
        </p:txBody>
      </p:sp>
      <p:grpSp>
        <p:nvGrpSpPr>
          <p:cNvPr id="273" name="Google Shape;273;p30"/>
          <p:cNvGrpSpPr/>
          <p:nvPr/>
        </p:nvGrpSpPr>
        <p:grpSpPr>
          <a:xfrm>
            <a:off x="2427100" y="1961450"/>
            <a:ext cx="6451700" cy="669275"/>
            <a:chOff x="2427100" y="1961450"/>
            <a:chExt cx="6451700" cy="669275"/>
          </a:xfrm>
        </p:grpSpPr>
        <p:sp>
          <p:nvSpPr>
            <p:cNvPr id="274" name="Google Shape;274;p30"/>
            <p:cNvSpPr/>
            <p:nvPr/>
          </p:nvSpPr>
          <p:spPr>
            <a:xfrm>
              <a:off x="2427100" y="1961450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0"/>
            <p:cNvSpPr/>
            <p:nvPr/>
          </p:nvSpPr>
          <p:spPr>
            <a:xfrm>
              <a:off x="3786000" y="1961450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5144900" y="1961450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0"/>
            <p:cNvSpPr/>
            <p:nvPr/>
          </p:nvSpPr>
          <p:spPr>
            <a:xfrm>
              <a:off x="6560250" y="1961450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7897975" y="1961450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0"/>
            <p:cNvSpPr/>
            <p:nvPr/>
          </p:nvSpPr>
          <p:spPr>
            <a:xfrm>
              <a:off x="2455325" y="2444725"/>
              <a:ext cx="10161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0"/>
            <p:cNvSpPr/>
            <p:nvPr/>
          </p:nvSpPr>
          <p:spPr>
            <a:xfrm>
              <a:off x="3786000" y="2444725"/>
              <a:ext cx="10161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0"/>
            <p:cNvSpPr/>
            <p:nvPr/>
          </p:nvSpPr>
          <p:spPr>
            <a:xfrm>
              <a:off x="5144900" y="2444725"/>
              <a:ext cx="10161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0"/>
            <p:cNvSpPr/>
            <p:nvPr/>
          </p:nvSpPr>
          <p:spPr>
            <a:xfrm>
              <a:off x="6503800" y="2444725"/>
              <a:ext cx="10161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30"/>
            <p:cNvSpPr/>
            <p:nvPr/>
          </p:nvSpPr>
          <p:spPr>
            <a:xfrm>
              <a:off x="7862700" y="2444725"/>
              <a:ext cx="10161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4" name="Google Shape;284;p30"/>
          <p:cNvGrpSpPr/>
          <p:nvPr/>
        </p:nvGrpSpPr>
        <p:grpSpPr>
          <a:xfrm>
            <a:off x="4495800" y="4138775"/>
            <a:ext cx="2375025" cy="692114"/>
            <a:chOff x="4495800" y="4138775"/>
            <a:chExt cx="2375025" cy="692114"/>
          </a:xfrm>
        </p:grpSpPr>
        <p:sp>
          <p:nvSpPr>
            <p:cNvPr id="285" name="Google Shape;285;p30"/>
            <p:cNvSpPr/>
            <p:nvPr/>
          </p:nvSpPr>
          <p:spPr>
            <a:xfrm>
              <a:off x="4516950" y="4138775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0"/>
            <p:cNvSpPr/>
            <p:nvPr/>
          </p:nvSpPr>
          <p:spPr>
            <a:xfrm>
              <a:off x="5897025" y="4138775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30"/>
            <p:cNvSpPr/>
            <p:nvPr/>
          </p:nvSpPr>
          <p:spPr>
            <a:xfrm>
              <a:off x="4495800" y="4644889"/>
              <a:ext cx="10161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30"/>
            <p:cNvSpPr/>
            <p:nvPr/>
          </p:nvSpPr>
          <p:spPr>
            <a:xfrm>
              <a:off x="5851822" y="4644889"/>
              <a:ext cx="10161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 assumes </a:t>
            </a:r>
            <a:r>
              <a:rPr b="1" lang="en"/>
              <a:t>class-conditional </a:t>
            </a:r>
            <a:r>
              <a:rPr lang="en"/>
              <a:t>label noise</a:t>
            </a:r>
            <a:endParaRPr/>
          </a:p>
        </p:txBody>
      </p:sp>
      <p:pic>
        <p:nvPicPr>
          <p:cNvPr id="294" name="Google Shape;2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4003" cy="493365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6" name="Google Shape;296;p31"/>
          <p:cNvSpPr/>
          <p:nvPr/>
        </p:nvSpPr>
        <p:spPr>
          <a:xfrm>
            <a:off x="55450" y="2810525"/>
            <a:ext cx="7827900" cy="21081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1"/>
          <p:cNvSpPr txBox="1"/>
          <p:nvPr>
            <p:ph idx="1" type="body"/>
          </p:nvPr>
        </p:nvSpPr>
        <p:spPr>
          <a:xfrm>
            <a:off x="0" y="381000"/>
            <a:ext cx="2257800" cy="2480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98" name="Google Shape;298;p31"/>
          <p:cNvSpPr txBox="1"/>
          <p:nvPr/>
        </p:nvSpPr>
        <p:spPr>
          <a:xfrm>
            <a:off x="55450" y="508000"/>
            <a:ext cx="2174100" cy="22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What does uniform label noise look like?</a:t>
            </a:r>
            <a:endParaRPr sz="1600">
              <a:solidFill>
                <a:schemeClr val="dk1"/>
              </a:solidFill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900">
                <a:solidFill>
                  <a:srgbClr val="073763"/>
                </a:solidFill>
              </a:rPr>
              <a:t>Goldberger and BenReuven (2017) Arazo et al. (2019)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99" name="Google Shape;29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8700" y="656000"/>
            <a:ext cx="5361423" cy="215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3279" y="656000"/>
            <a:ext cx="1260721" cy="215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9475" y="656000"/>
            <a:ext cx="1260726" cy="214674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1"/>
          <p:cNvSpPr/>
          <p:nvPr/>
        </p:nvSpPr>
        <p:spPr>
          <a:xfrm>
            <a:off x="7848625" y="2335375"/>
            <a:ext cx="747900" cy="134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3" name="Google Shape;303;p31"/>
          <p:cNvGrpSpPr/>
          <p:nvPr/>
        </p:nvGrpSpPr>
        <p:grpSpPr>
          <a:xfrm>
            <a:off x="3048000" y="2444725"/>
            <a:ext cx="5665500" cy="296400"/>
            <a:chOff x="3048000" y="2444725"/>
            <a:chExt cx="5665500" cy="296400"/>
          </a:xfrm>
        </p:grpSpPr>
        <p:sp>
          <p:nvSpPr>
            <p:cNvPr id="304" name="Google Shape;304;p31"/>
            <p:cNvSpPr/>
            <p:nvPr/>
          </p:nvSpPr>
          <p:spPr>
            <a:xfrm>
              <a:off x="3048000" y="2444725"/>
              <a:ext cx="4233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4378800" y="2444725"/>
              <a:ext cx="4233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5210250" y="2444725"/>
              <a:ext cx="11115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7140225" y="2444725"/>
              <a:ext cx="3798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8499000" y="2444725"/>
              <a:ext cx="214500" cy="186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09" name="Google Shape;309;p31"/>
          <p:cNvCxnSpPr/>
          <p:nvPr/>
        </p:nvCxnSpPr>
        <p:spPr>
          <a:xfrm>
            <a:off x="1037175" y="1883825"/>
            <a:ext cx="10866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10" name="Google Shape;310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65450" y="1975561"/>
            <a:ext cx="812400" cy="2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0250" y="1975561"/>
            <a:ext cx="812400" cy="2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1475" y="1975561"/>
            <a:ext cx="812400" cy="2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71775" y="1975561"/>
            <a:ext cx="812400" cy="26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1"/>
          <p:cNvSpPr/>
          <p:nvPr/>
        </p:nvSpPr>
        <p:spPr>
          <a:xfrm>
            <a:off x="2504750" y="2335375"/>
            <a:ext cx="747900" cy="98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1"/>
          <p:cNvSpPr/>
          <p:nvPr/>
        </p:nvSpPr>
        <p:spPr>
          <a:xfrm>
            <a:off x="3865450" y="2335375"/>
            <a:ext cx="747900" cy="98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1"/>
          <p:cNvSpPr/>
          <p:nvPr/>
        </p:nvSpPr>
        <p:spPr>
          <a:xfrm>
            <a:off x="5226150" y="2335375"/>
            <a:ext cx="747900" cy="98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1"/>
          <p:cNvSpPr/>
          <p:nvPr/>
        </p:nvSpPr>
        <p:spPr>
          <a:xfrm>
            <a:off x="6586850" y="2335375"/>
            <a:ext cx="747900" cy="98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8" name="Google Shape;318;p31"/>
          <p:cNvGrpSpPr/>
          <p:nvPr/>
        </p:nvGrpSpPr>
        <p:grpSpPr>
          <a:xfrm>
            <a:off x="2427100" y="1961450"/>
            <a:ext cx="6444675" cy="296400"/>
            <a:chOff x="2427100" y="1961450"/>
            <a:chExt cx="6444675" cy="296400"/>
          </a:xfrm>
        </p:grpSpPr>
        <p:sp>
          <p:nvSpPr>
            <p:cNvPr id="319" name="Google Shape;319;p31"/>
            <p:cNvSpPr/>
            <p:nvPr/>
          </p:nvSpPr>
          <p:spPr>
            <a:xfrm>
              <a:off x="2427100" y="1961450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3851400" y="1961450"/>
              <a:ext cx="9084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5210250" y="1961450"/>
              <a:ext cx="9084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1"/>
            <p:cNvSpPr/>
            <p:nvPr/>
          </p:nvSpPr>
          <p:spPr>
            <a:xfrm>
              <a:off x="6560250" y="1961450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1"/>
            <p:cNvSpPr/>
            <p:nvPr/>
          </p:nvSpPr>
          <p:spPr>
            <a:xfrm>
              <a:off x="7897975" y="1961450"/>
              <a:ext cx="973800" cy="29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4" name="Google Shape;324;p31"/>
          <p:cNvGrpSpPr/>
          <p:nvPr/>
        </p:nvGrpSpPr>
        <p:grpSpPr>
          <a:xfrm>
            <a:off x="4684950" y="2716475"/>
            <a:ext cx="3689875" cy="933025"/>
            <a:chOff x="4684950" y="2716475"/>
            <a:chExt cx="3689875" cy="933025"/>
          </a:xfrm>
        </p:grpSpPr>
        <p:sp>
          <p:nvSpPr>
            <p:cNvPr id="325" name="Google Shape;325;p31"/>
            <p:cNvSpPr txBox="1"/>
            <p:nvPr/>
          </p:nvSpPr>
          <p:spPr>
            <a:xfrm>
              <a:off x="5510400" y="3033900"/>
              <a:ext cx="27588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Fictitious examples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(</a:t>
              </a:r>
              <a:r>
                <a:rPr b="1" lang="en"/>
                <a:t>not</a:t>
              </a:r>
              <a:r>
                <a:rPr lang="en"/>
                <a:t> naturally occurring)</a:t>
              </a:r>
              <a:endParaRPr/>
            </a:p>
          </p:txBody>
        </p:sp>
        <p:cxnSp>
          <p:nvCxnSpPr>
            <p:cNvPr id="326" name="Google Shape;326;p31"/>
            <p:cNvCxnSpPr/>
            <p:nvPr/>
          </p:nvCxnSpPr>
          <p:spPr>
            <a:xfrm rot="10800000">
              <a:off x="4684950" y="2744725"/>
              <a:ext cx="888900" cy="4443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27" name="Google Shape;327;p31"/>
            <p:cNvCxnSpPr>
              <a:endCxn id="301" idx="2"/>
            </p:cNvCxnSpPr>
            <p:nvPr/>
          </p:nvCxnSpPr>
          <p:spPr>
            <a:xfrm rot="10800000">
              <a:off x="5809837" y="2802749"/>
              <a:ext cx="434100" cy="2382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28" name="Google Shape;328;p31"/>
            <p:cNvCxnSpPr/>
            <p:nvPr/>
          </p:nvCxnSpPr>
          <p:spPr>
            <a:xfrm flipH="1" rot="10800000">
              <a:off x="7281325" y="2716475"/>
              <a:ext cx="1093500" cy="4938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29" name="Google Shape;329;p31"/>
            <p:cNvCxnSpPr/>
            <p:nvPr/>
          </p:nvCxnSpPr>
          <p:spPr>
            <a:xfrm flipH="1" rot="10800000">
              <a:off x="6695625" y="2758825"/>
              <a:ext cx="508200" cy="3174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76" y="0"/>
            <a:ext cx="897264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/>
          <p:nvPr/>
        </p:nvSpPr>
        <p:spPr>
          <a:xfrm>
            <a:off x="772200" y="3864199"/>
            <a:ext cx="7193700" cy="1201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164425" y="3517375"/>
            <a:ext cx="162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‘Hard’ Examples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85675" y="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Examples from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https://labelerrors.com/</a:t>
            </a:r>
            <a:r>
              <a:rPr b="1" lang="en" sz="1000">
                <a:solidFill>
                  <a:schemeClr val="dk1"/>
                </a:solidFill>
              </a:rPr>
              <a:t> </a:t>
            </a:r>
            <a:endParaRPr b="1" sz="1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2"/>
          <p:cNvSpPr txBox="1"/>
          <p:nvPr>
            <p:ph type="title"/>
          </p:nvPr>
        </p:nvSpPr>
        <p:spPr>
          <a:xfrm>
            <a:off x="127000" y="203175"/>
            <a:ext cx="90171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Does label noise matter? Deep learning is robust to label noise… right?</a:t>
            </a:r>
            <a:endParaRPr sz="2200"/>
          </a:p>
        </p:txBody>
      </p:sp>
      <p:sp>
        <p:nvSpPr>
          <p:cNvPr id="335" name="Google Shape;335;p32"/>
          <p:cNvSpPr txBox="1"/>
          <p:nvPr>
            <p:ph idx="1" type="body"/>
          </p:nvPr>
        </p:nvSpPr>
        <p:spPr>
          <a:xfrm>
            <a:off x="164425" y="934775"/>
            <a:ext cx="8520600" cy="3679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73763"/>
                </a:solidFill>
              </a:rPr>
              <a:t>(Jindal et al. ICDM 2016), (Krause et al. ECCV 2016)</a:t>
            </a:r>
            <a:r>
              <a:rPr lang="en">
                <a:solidFill>
                  <a:srgbClr val="073763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suggest that “with enough data, learning is possible with arbitrary amounts of uniformly random label noise”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Quotes across the literature:</a:t>
            </a:r>
            <a:endParaRPr u="sng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“label noise may be a limited issue if networks are trained on billions of images” </a:t>
            </a:r>
            <a:r>
              <a:rPr i="1" lang="en" sz="1400">
                <a:solidFill>
                  <a:srgbClr val="073763"/>
                </a:solidFill>
              </a:rPr>
              <a:t>(Mahajan et al. ECCV 2018)</a:t>
            </a:r>
            <a:endParaRPr i="1" sz="1400">
              <a:solidFill>
                <a:srgbClr val="073763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“it seems the scale of data can overpower noise in the label space”  </a:t>
            </a:r>
            <a:br>
              <a:rPr lang="en">
                <a:solidFill>
                  <a:schemeClr val="dk1"/>
                </a:solidFill>
              </a:rPr>
            </a:br>
            <a:r>
              <a:rPr i="1" lang="en" sz="1400">
                <a:solidFill>
                  <a:srgbClr val="073763"/>
                </a:solidFill>
              </a:rPr>
              <a:t>(Sun et al. ICCV 2017)</a:t>
            </a:r>
            <a:endParaRPr i="1" sz="1400">
              <a:solidFill>
                <a:srgbClr val="073763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“Succes</a:t>
            </a:r>
            <a:r>
              <a:rPr lang="en">
                <a:solidFill>
                  <a:srgbClr val="000000"/>
                </a:solidFill>
              </a:rPr>
              <a:t>sful learning is possible with an arbitrary amount of noise” </a:t>
            </a:r>
            <a:br>
              <a:rPr lang="en">
                <a:solidFill>
                  <a:srgbClr val="000000"/>
                </a:solidFill>
              </a:rPr>
            </a:br>
            <a:r>
              <a:rPr i="1" lang="en" sz="1400">
                <a:solidFill>
                  <a:srgbClr val="073763"/>
                </a:solidFill>
              </a:rPr>
              <a:t>(Rolnick et al. arXiv 2017)</a:t>
            </a:r>
            <a:endParaRPr i="1" sz="1400"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“[Neural networks] miraculously avoid bad minima [caused by label errors].”</a:t>
            </a:r>
            <a:br>
              <a:rPr lang="en">
                <a:solidFill>
                  <a:srgbClr val="000000"/>
                </a:solidFill>
              </a:rPr>
            </a:br>
            <a:r>
              <a:rPr i="1" lang="en" sz="1400">
                <a:solidFill>
                  <a:srgbClr val="073763"/>
                </a:solidFill>
              </a:rPr>
              <a:t>(Huang et al. PMLR 2019) </a:t>
            </a:r>
            <a:endParaRPr sz="14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7" name="Google Shape;337;p32"/>
          <p:cNvSpPr/>
          <p:nvPr/>
        </p:nvSpPr>
        <p:spPr>
          <a:xfrm>
            <a:off x="781900" y="2124150"/>
            <a:ext cx="4614000" cy="30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38" name="Google Shape;338;p32"/>
          <p:cNvSpPr/>
          <p:nvPr/>
        </p:nvSpPr>
        <p:spPr>
          <a:xfrm>
            <a:off x="1663075" y="2690000"/>
            <a:ext cx="5736900" cy="30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39" name="Google Shape;339;p32"/>
          <p:cNvSpPr/>
          <p:nvPr/>
        </p:nvSpPr>
        <p:spPr>
          <a:xfrm>
            <a:off x="781900" y="3185275"/>
            <a:ext cx="6511200" cy="30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40" name="Google Shape;340;p32"/>
          <p:cNvSpPr/>
          <p:nvPr/>
        </p:nvSpPr>
        <p:spPr>
          <a:xfrm>
            <a:off x="2609175" y="3680550"/>
            <a:ext cx="5610600" cy="30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41" name="Google Shape;341;p32"/>
          <p:cNvSpPr/>
          <p:nvPr/>
        </p:nvSpPr>
        <p:spPr>
          <a:xfrm>
            <a:off x="3948375" y="1319663"/>
            <a:ext cx="2932200" cy="30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42" name="Google Shape;342;p32"/>
          <p:cNvSpPr txBox="1"/>
          <p:nvPr>
            <p:ph idx="1" type="body"/>
          </p:nvPr>
        </p:nvSpPr>
        <p:spPr>
          <a:xfrm>
            <a:off x="237650" y="934775"/>
            <a:ext cx="8297100" cy="3532800"/>
          </a:xfrm>
          <a:prstGeom prst="rect">
            <a:avLst/>
          </a:prstGeom>
          <a:solidFill>
            <a:srgbClr val="FFFFFF">
              <a:alpha val="754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43" name="Google Shape;343;p32"/>
          <p:cNvSpPr txBox="1"/>
          <p:nvPr>
            <p:ph idx="1" type="body"/>
          </p:nvPr>
        </p:nvSpPr>
        <p:spPr>
          <a:xfrm>
            <a:off x="467625" y="1416725"/>
            <a:ext cx="8297100" cy="2484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2000">
                <a:solidFill>
                  <a:schemeClr val="dk1"/>
                </a:solidFill>
              </a:rPr>
            </a:br>
            <a:br>
              <a:rPr lang="en" sz="2000">
                <a:solidFill>
                  <a:schemeClr val="dk1"/>
                </a:solidFill>
              </a:rPr>
            </a:br>
            <a:r>
              <a:rPr lang="en" sz="2000">
                <a:solidFill>
                  <a:schemeClr val="dk1"/>
                </a:solidFill>
              </a:rPr>
              <a:t>These results assume uniformly random label noise and usually don’t apply to </a:t>
            </a:r>
            <a:r>
              <a:rPr b="1" lang="en" sz="2000">
                <a:solidFill>
                  <a:schemeClr val="dk1"/>
                </a:solidFill>
              </a:rPr>
              <a:t>real-world settings</a:t>
            </a:r>
            <a:r>
              <a:rPr lang="en" sz="2000">
                <a:solidFill>
                  <a:schemeClr val="dk1"/>
                </a:solidFill>
              </a:rPr>
              <a:t>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44" name="Google Shape;344;p32"/>
          <p:cNvSpPr/>
          <p:nvPr/>
        </p:nvSpPr>
        <p:spPr>
          <a:xfrm>
            <a:off x="3085725" y="2234150"/>
            <a:ext cx="3294900" cy="296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"/>
          <p:cNvSpPr txBox="1"/>
          <p:nvPr>
            <p:ph type="title"/>
          </p:nvPr>
        </p:nvSpPr>
        <p:spPr>
          <a:xfrm>
            <a:off x="237650" y="203175"/>
            <a:ext cx="8856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Noise that we will NOT cover in this lecture.</a:t>
            </a:r>
            <a:endParaRPr/>
          </a:p>
        </p:txBody>
      </p:sp>
      <p:sp>
        <p:nvSpPr>
          <p:cNvPr id="350" name="Google Shape;350;p33"/>
          <p:cNvSpPr txBox="1"/>
          <p:nvPr>
            <p:ph idx="1" type="body"/>
          </p:nvPr>
        </p:nvSpPr>
        <p:spPr>
          <a:xfrm>
            <a:off x="164425" y="934775"/>
            <a:ext cx="43440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Noise in Data</a:t>
            </a:r>
            <a:br>
              <a:rPr lang="en"/>
            </a:br>
            <a:endParaRPr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Blurry images, adversarial examples, typos in text, background noise in audio</a:t>
            </a:r>
            <a:br>
              <a:rPr lang="en" sz="1400"/>
            </a:br>
            <a:endParaRPr sz="1000"/>
          </a:p>
        </p:txBody>
      </p:sp>
      <p:sp>
        <p:nvSpPr>
          <p:cNvPr id="351" name="Google Shape;351;p3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2" name="Google Shape;35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552" y="1418152"/>
            <a:ext cx="2927903" cy="16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3"/>
          <p:cNvSpPr txBox="1"/>
          <p:nvPr/>
        </p:nvSpPr>
        <p:spPr>
          <a:xfrm>
            <a:off x="882500" y="2636825"/>
            <a:ext cx="2928000" cy="400200"/>
          </a:xfrm>
          <a:prstGeom prst="rect">
            <a:avLst/>
          </a:prstGeom>
          <a:solidFill>
            <a:srgbClr val="FFFFFF">
              <a:alpha val="547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222222"/>
                </a:solidFill>
              </a:rPr>
              <a:t>Label: Sidewalk</a:t>
            </a:r>
            <a:endParaRPr/>
          </a:p>
        </p:txBody>
      </p:sp>
      <p:grpSp>
        <p:nvGrpSpPr>
          <p:cNvPr id="354" name="Google Shape;354;p33"/>
          <p:cNvGrpSpPr/>
          <p:nvPr/>
        </p:nvGrpSpPr>
        <p:grpSpPr>
          <a:xfrm>
            <a:off x="4917725" y="934775"/>
            <a:ext cx="4176975" cy="2261250"/>
            <a:chOff x="4917725" y="934775"/>
            <a:chExt cx="4176975" cy="2261250"/>
          </a:xfrm>
        </p:grpSpPr>
        <p:sp>
          <p:nvSpPr>
            <p:cNvPr id="355" name="Google Shape;355;p33"/>
            <p:cNvSpPr txBox="1"/>
            <p:nvPr/>
          </p:nvSpPr>
          <p:spPr>
            <a:xfrm>
              <a:off x="5016500" y="934775"/>
              <a:ext cx="4078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800">
                  <a:solidFill>
                    <a:srgbClr val="222222"/>
                  </a:solidFill>
                </a:rPr>
                <a:t>Annotator Label Noise</a:t>
              </a:r>
              <a:endParaRPr>
                <a:solidFill>
                  <a:srgbClr val="222222"/>
                </a:solidFill>
              </a:endParaRPr>
            </a:p>
          </p:txBody>
        </p:sp>
        <p:pic>
          <p:nvPicPr>
            <p:cNvPr id="356" name="Google Shape;356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47191" y="2449262"/>
              <a:ext cx="257054" cy="257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47183" y="2099471"/>
              <a:ext cx="257054" cy="257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47191" y="1749679"/>
              <a:ext cx="257054" cy="257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9" name="Google Shape;359;p33"/>
            <p:cNvSpPr txBox="1"/>
            <p:nvPr/>
          </p:nvSpPr>
          <p:spPr>
            <a:xfrm>
              <a:off x="7255700" y="1705875"/>
              <a:ext cx="16020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222222"/>
                  </a:solidFill>
                </a:rPr>
                <a:t>Annotation: Sports Car</a:t>
              </a:r>
              <a:endParaRPr sz="1000">
                <a:solidFill>
                  <a:srgbClr val="222222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222222"/>
                  </a:solidFill>
                </a:rPr>
                <a:t>Annotation: Toy Car</a:t>
              </a:r>
              <a:endParaRPr sz="1000">
                <a:solidFill>
                  <a:srgbClr val="222222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222222"/>
                  </a:solidFill>
                </a:rPr>
                <a:t>Annotation: Toy Car</a:t>
              </a:r>
              <a:endParaRPr sz="1000"/>
            </a:p>
          </p:txBody>
        </p:sp>
        <p:sp>
          <p:nvSpPr>
            <p:cNvPr id="360" name="Google Shape;360;p33"/>
            <p:cNvSpPr txBox="1"/>
            <p:nvPr/>
          </p:nvSpPr>
          <p:spPr>
            <a:xfrm>
              <a:off x="6847163" y="1721500"/>
              <a:ext cx="257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chemeClr val="lt1"/>
                  </a:solidFill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361" name="Google Shape;361;p33"/>
            <p:cNvSpPr txBox="1"/>
            <p:nvPr/>
          </p:nvSpPr>
          <p:spPr>
            <a:xfrm>
              <a:off x="6847150" y="2058650"/>
              <a:ext cx="257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chemeClr val="lt1"/>
                  </a:solidFill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362" name="Google Shape;362;p33"/>
            <p:cNvSpPr txBox="1"/>
            <p:nvPr/>
          </p:nvSpPr>
          <p:spPr>
            <a:xfrm>
              <a:off x="6847163" y="2395800"/>
              <a:ext cx="257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chemeClr val="lt1"/>
                  </a:solidFill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  <p:pic>
          <p:nvPicPr>
            <p:cNvPr id="363" name="Google Shape;363;p3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917725" y="1418150"/>
              <a:ext cx="1777975" cy="1777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4" name="Google Shape;364;p33"/>
          <p:cNvSpPr txBox="1"/>
          <p:nvPr/>
        </p:nvSpPr>
        <p:spPr>
          <a:xfrm>
            <a:off x="4543800" y="3789663"/>
            <a:ext cx="460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CL assumes </a:t>
            </a:r>
            <a:r>
              <a:rPr b="1" lang="en" sz="1800" u="sng">
                <a:solidFill>
                  <a:srgbClr val="222222"/>
                </a:solidFill>
              </a:rPr>
              <a:t>one</a:t>
            </a:r>
            <a:r>
              <a:rPr lang="en" sz="1800">
                <a:solidFill>
                  <a:srgbClr val="222222"/>
                </a:solidFill>
              </a:rPr>
              <a:t> annotation per example</a:t>
            </a:r>
            <a:endParaRPr sz="1800"/>
          </a:p>
        </p:txBody>
      </p:sp>
      <p:sp>
        <p:nvSpPr>
          <p:cNvPr id="365" name="Google Shape;365;p33"/>
          <p:cNvSpPr txBox="1"/>
          <p:nvPr/>
        </p:nvSpPr>
        <p:spPr>
          <a:xfrm>
            <a:off x="237650" y="3809200"/>
            <a:ext cx="438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CL assumes </a:t>
            </a:r>
            <a:r>
              <a:rPr b="1" lang="en" sz="1800" u="sng">
                <a:solidFill>
                  <a:srgbClr val="222222"/>
                </a:solidFill>
              </a:rPr>
              <a:t>labels</a:t>
            </a:r>
            <a:r>
              <a:rPr b="1" lang="en" sz="1800">
                <a:solidFill>
                  <a:srgbClr val="222222"/>
                </a:solidFill>
              </a:rPr>
              <a:t> </a:t>
            </a:r>
            <a:r>
              <a:rPr lang="en" sz="1800">
                <a:solidFill>
                  <a:srgbClr val="222222"/>
                </a:solidFill>
              </a:rPr>
              <a:t>are noisy, not data.</a:t>
            </a:r>
            <a:endParaRPr/>
          </a:p>
        </p:txBody>
      </p:sp>
      <p:sp>
        <p:nvSpPr>
          <p:cNvPr id="366" name="Google Shape;366;p33"/>
          <p:cNvSpPr txBox="1"/>
          <p:nvPr/>
        </p:nvSpPr>
        <p:spPr>
          <a:xfrm>
            <a:off x="4993300" y="3263300"/>
            <a:ext cx="1669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73763"/>
                </a:solidFill>
                <a:highlight>
                  <a:srgbClr val="FFFFFF"/>
                </a:highlight>
              </a:rPr>
              <a:t>Dawid</a:t>
            </a:r>
            <a:r>
              <a:rPr lang="en" sz="1000">
                <a:solidFill>
                  <a:srgbClr val="073763"/>
                </a:solidFill>
                <a:highlight>
                  <a:srgbClr val="FFFFFF"/>
                </a:highlight>
              </a:rPr>
              <a:t> and </a:t>
            </a:r>
            <a:r>
              <a:rPr b="1" lang="en" sz="1000">
                <a:solidFill>
                  <a:srgbClr val="073763"/>
                </a:solidFill>
                <a:highlight>
                  <a:srgbClr val="FFFFFF"/>
                </a:highlight>
              </a:rPr>
              <a:t>Skene</a:t>
            </a:r>
            <a:r>
              <a:rPr lang="en" sz="1000">
                <a:solidFill>
                  <a:srgbClr val="073763"/>
                </a:solidFill>
                <a:highlight>
                  <a:srgbClr val="FFFFFF"/>
                </a:highlight>
              </a:rPr>
              <a:t> (1979)</a:t>
            </a:r>
            <a:endParaRPr sz="1000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methods for Learning with Noisy Labels</a:t>
            </a:r>
            <a:endParaRPr/>
          </a:p>
        </p:txBody>
      </p:sp>
      <p:sp>
        <p:nvSpPr>
          <p:cNvPr id="372" name="Google Shape;372;p34"/>
          <p:cNvSpPr txBox="1"/>
          <p:nvPr>
            <p:ph idx="1" type="body"/>
          </p:nvPr>
        </p:nvSpPr>
        <p:spPr>
          <a:xfrm>
            <a:off x="164425" y="1163375"/>
            <a:ext cx="4245300" cy="3425700"/>
          </a:xfrm>
          <a:prstGeom prst="rect">
            <a:avLst/>
          </a:prstGeom>
          <a:ln cap="flat" cmpd="sng" w="2857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Model-Centric Methods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“Change the Loss”</a:t>
            </a:r>
            <a:endParaRPr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Use loss from another network</a:t>
            </a:r>
            <a:endParaRPr sz="16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000"/>
              <a:buChar char="○"/>
            </a:pPr>
            <a:r>
              <a:rPr lang="en" sz="1000">
                <a:solidFill>
                  <a:srgbClr val="073763"/>
                </a:solidFill>
              </a:rPr>
              <a:t>Co-Teaching (Han et al., 2018) </a:t>
            </a:r>
            <a:endParaRPr sz="1000">
              <a:solidFill>
                <a:srgbClr val="073763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000"/>
              <a:buChar char="○"/>
            </a:pPr>
            <a:r>
              <a:rPr lang="en" sz="1000">
                <a:solidFill>
                  <a:srgbClr val="073763"/>
                </a:solidFill>
              </a:rPr>
              <a:t>MentorNet (Jiang et al., 2017)</a:t>
            </a:r>
            <a:endParaRPr sz="1000">
              <a:solidFill>
                <a:srgbClr val="073763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Modify loss directly</a:t>
            </a:r>
            <a:endParaRPr sz="1600"/>
          </a:p>
          <a:p>
            <a:pPr indent="-2921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000"/>
              <a:buChar char="○"/>
            </a:pPr>
            <a:r>
              <a:rPr lang="en" sz="1000">
                <a:solidFill>
                  <a:srgbClr val="073763"/>
                </a:solidFill>
              </a:rPr>
              <a:t>SCE-loss (Wang et al., 2019) </a:t>
            </a:r>
            <a:endParaRPr sz="1000"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/>
              <a:t>Importance reweighting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900">
                <a:solidFill>
                  <a:srgbClr val="073763"/>
                </a:solidFill>
              </a:rPr>
              <a:t>(Liu &amp; Tao, 2015; Patrini et al., 2017; Reed et al., 2015; Shu et al., 2019; Goldberger &amp; Ben-Reuven, 2017)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4" name="Google Shape;374;p34"/>
          <p:cNvSpPr txBox="1"/>
          <p:nvPr>
            <p:ph idx="1" type="body"/>
          </p:nvPr>
        </p:nvSpPr>
        <p:spPr>
          <a:xfrm>
            <a:off x="4557200" y="1163375"/>
            <a:ext cx="4452600" cy="3425700"/>
          </a:xfrm>
          <a:prstGeom prst="rect">
            <a:avLst/>
          </a:prstGeom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Data-Centric Methods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“Change the Data”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Find label errors in datasets</a:t>
            </a:r>
            <a:endParaRPr sz="1000"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Then learn with(out) noisy labels by providing cleaned data for training</a:t>
            </a:r>
            <a:endParaRPr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000"/>
              <a:buChar char="○"/>
            </a:pPr>
            <a:r>
              <a:rPr lang="en" sz="1000">
                <a:solidFill>
                  <a:srgbClr val="073763"/>
                </a:solidFill>
              </a:rPr>
              <a:t>(Pleiss et al., 2020; Yu et al., ICML, 2019; Li et al., ICLR, 2020; Wei et al., CVPR, 2020, Northcutt et al., JAIR, 2021)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br>
              <a:rPr lang="en" sz="1400">
                <a:solidFill>
                  <a:srgbClr val="FF0000"/>
                </a:solidFill>
              </a:rPr>
            </a:br>
            <a:r>
              <a:rPr lang="en" sz="1400">
                <a:solidFill>
                  <a:srgbClr val="FF0000"/>
                </a:solidFill>
              </a:rPr>
              <a:t>	     </a:t>
            </a:r>
            <a:endParaRPr/>
          </a:p>
        </p:txBody>
      </p:sp>
      <p:sp>
        <p:nvSpPr>
          <p:cNvPr id="375" name="Google Shape;375;p34"/>
          <p:cNvSpPr txBox="1"/>
          <p:nvPr/>
        </p:nvSpPr>
        <p:spPr>
          <a:xfrm>
            <a:off x="5696125" y="3812900"/>
            <a:ext cx="204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This lecture</a:t>
            </a:r>
            <a:endParaRPr/>
          </a:p>
        </p:txBody>
      </p:sp>
      <p:sp>
        <p:nvSpPr>
          <p:cNvPr id="376" name="Google Shape;376;p34"/>
          <p:cNvSpPr/>
          <p:nvPr/>
        </p:nvSpPr>
        <p:spPr>
          <a:xfrm>
            <a:off x="670275" y="4119225"/>
            <a:ext cx="362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We’ll see later why these approaches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propagate error to the learned model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4" name="Google Shape;384;p35"/>
          <p:cNvSpPr/>
          <p:nvPr/>
        </p:nvSpPr>
        <p:spPr>
          <a:xfrm>
            <a:off x="2797500" y="1216225"/>
            <a:ext cx="3549000" cy="304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5"/>
          <p:cNvSpPr txBox="1"/>
          <p:nvPr/>
        </p:nvSpPr>
        <p:spPr>
          <a:xfrm>
            <a:off x="2916900" y="1320875"/>
            <a:ext cx="31614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Organization for this part of the talk: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What is confident learning?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Situate confident learning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Noise + related work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How does CL work? (methods)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Comparison with other methods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Why does CL work? (theory)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Intuitions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Principles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Label errors on ML benchmarks</a:t>
            </a:r>
            <a:endParaRPr/>
          </a:p>
        </p:txBody>
      </p:sp>
      <p:sp>
        <p:nvSpPr>
          <p:cNvPr id="386" name="Google Shape;386;p35"/>
          <p:cNvSpPr txBox="1"/>
          <p:nvPr/>
        </p:nvSpPr>
        <p:spPr>
          <a:xfrm>
            <a:off x="2799628" y="2328097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87" name="Google Shape;387;p35"/>
          <p:cNvSpPr txBox="1"/>
          <p:nvPr/>
        </p:nvSpPr>
        <p:spPr>
          <a:xfrm>
            <a:off x="2799628" y="19193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88" name="Google Shape;388;p35"/>
          <p:cNvSpPr txBox="1"/>
          <p:nvPr/>
        </p:nvSpPr>
        <p:spPr>
          <a:xfrm>
            <a:off x="2799628" y="16907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89" name="Google Shape;389;p35"/>
          <p:cNvSpPr/>
          <p:nvPr/>
        </p:nvSpPr>
        <p:spPr>
          <a:xfrm>
            <a:off x="2914025" y="2472651"/>
            <a:ext cx="3173100" cy="222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How does confident learning work?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6"/>
          <p:cNvSpPr txBox="1"/>
          <p:nvPr>
            <p:ph idx="1" type="body"/>
          </p:nvPr>
        </p:nvSpPr>
        <p:spPr>
          <a:xfrm>
            <a:off x="164425" y="815475"/>
            <a:ext cx="8732700" cy="3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Directly estimate the joint distribution of observed noisy labels and latent true labels.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97" name="Google Shape;397;p36"/>
          <p:cNvGrpSpPr/>
          <p:nvPr/>
        </p:nvGrpSpPr>
        <p:grpSpPr>
          <a:xfrm>
            <a:off x="2287972" y="1454965"/>
            <a:ext cx="4419967" cy="2651195"/>
            <a:chOff x="2318100" y="1257475"/>
            <a:chExt cx="3886027" cy="2192701"/>
          </a:xfrm>
        </p:grpSpPr>
        <p:pic>
          <p:nvPicPr>
            <p:cNvPr id="398" name="Google Shape;398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18100" y="1257475"/>
              <a:ext cx="3886027" cy="2192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25156" y="1440672"/>
              <a:ext cx="969775" cy="3472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0" name="Google Shape;400;p36"/>
            <p:cNvSpPr/>
            <p:nvPr/>
          </p:nvSpPr>
          <p:spPr>
            <a:xfrm>
              <a:off x="2335400" y="1257475"/>
              <a:ext cx="959400" cy="217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1" name="Google Shape;401;p36"/>
          <p:cNvGrpSpPr/>
          <p:nvPr/>
        </p:nvGrpSpPr>
        <p:grpSpPr>
          <a:xfrm>
            <a:off x="237650" y="1886373"/>
            <a:ext cx="2058347" cy="1131452"/>
            <a:chOff x="237650" y="1886373"/>
            <a:chExt cx="2058347" cy="1131452"/>
          </a:xfrm>
        </p:grpSpPr>
        <p:cxnSp>
          <p:nvCxnSpPr>
            <p:cNvPr id="402" name="Google Shape;402;p36"/>
            <p:cNvCxnSpPr>
              <a:stCxn id="399" idx="1"/>
              <a:endCxn id="403" idx="3"/>
            </p:cNvCxnSpPr>
            <p:nvPr/>
          </p:nvCxnSpPr>
          <p:spPr>
            <a:xfrm flipH="1">
              <a:off x="1050997" y="1886373"/>
              <a:ext cx="1245000" cy="1731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04" name="Google Shape;404;p36"/>
            <p:cNvCxnSpPr>
              <a:stCxn id="399" idx="1"/>
              <a:endCxn id="405" idx="3"/>
            </p:cNvCxnSpPr>
            <p:nvPr/>
          </p:nvCxnSpPr>
          <p:spPr>
            <a:xfrm flipH="1">
              <a:off x="989797" y="1886373"/>
              <a:ext cx="1306200" cy="9963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06" name="Google Shape;406;p36"/>
            <p:cNvCxnSpPr>
              <a:endCxn id="407" idx="3"/>
            </p:cNvCxnSpPr>
            <p:nvPr/>
          </p:nvCxnSpPr>
          <p:spPr>
            <a:xfrm flipH="1">
              <a:off x="916846" y="1886392"/>
              <a:ext cx="1360800" cy="5529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403" name="Google Shape;403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7650" y="1908017"/>
              <a:ext cx="813350" cy="303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1813" y="2304217"/>
              <a:ext cx="545034" cy="270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3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98875" y="2747663"/>
              <a:ext cx="690900" cy="2701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8" name="Google Shape;408;p36"/>
          <p:cNvGrpSpPr/>
          <p:nvPr/>
        </p:nvGrpSpPr>
        <p:grpSpPr>
          <a:xfrm>
            <a:off x="1702150" y="3520025"/>
            <a:ext cx="6975300" cy="1338475"/>
            <a:chOff x="1702150" y="3520025"/>
            <a:chExt cx="6975300" cy="1338475"/>
          </a:xfrm>
        </p:grpSpPr>
        <p:sp>
          <p:nvSpPr>
            <p:cNvPr id="409" name="Google Shape;409;p36"/>
            <p:cNvSpPr txBox="1"/>
            <p:nvPr/>
          </p:nvSpPr>
          <p:spPr>
            <a:xfrm>
              <a:off x="1702150" y="4181400"/>
              <a:ext cx="6975300" cy="6771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Off-diagonals tell you what fraction of your dataset is mislabeled.</a:t>
              </a:r>
              <a:br>
                <a:rPr lang="en" sz="1600"/>
              </a:br>
              <a:r>
                <a:rPr lang="en" sz="1600"/>
                <a:t>	</a:t>
              </a:r>
              <a:r>
                <a:rPr i="1" lang="en" sz="1600"/>
                <a:t>	Example -- “3% of your cow images are actually foxes”</a:t>
              </a:r>
              <a:endParaRPr i="1" sz="1600"/>
            </a:p>
          </p:txBody>
        </p:sp>
        <p:sp>
          <p:nvSpPr>
            <p:cNvPr id="410" name="Google Shape;410;p36"/>
            <p:cNvSpPr/>
            <p:nvPr/>
          </p:nvSpPr>
          <p:spPr>
            <a:xfrm>
              <a:off x="4597700" y="3520025"/>
              <a:ext cx="906600" cy="5040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416" name="Google Shape;416;p3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7" name="Google Shape;417;p37"/>
          <p:cNvSpPr txBox="1"/>
          <p:nvPr>
            <p:ph idx="1" type="body"/>
          </p:nvPr>
        </p:nvSpPr>
        <p:spPr>
          <a:xfrm>
            <a:off x="341400" y="962400"/>
            <a:ext cx="8585700" cy="18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To estimate             and find label errors, confident learning requires two inputs:</a:t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Noisy labels,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Predicted probabilities,</a:t>
            </a:r>
            <a:endParaRPr sz="1000"/>
          </a:p>
        </p:txBody>
      </p:sp>
      <p:pic>
        <p:nvPicPr>
          <p:cNvPr id="418" name="Google Shape;41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2000" y="1838075"/>
            <a:ext cx="979659" cy="2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7"/>
          <p:cNvPicPr preferRelativeResize="0"/>
          <p:nvPr/>
        </p:nvPicPr>
        <p:blipFill rotWithShape="1">
          <a:blip r:embed="rId3">
            <a:alphaModFix/>
          </a:blip>
          <a:srcRect b="0" l="19338" r="69097" t="0"/>
          <a:stretch/>
        </p:blipFill>
        <p:spPr>
          <a:xfrm>
            <a:off x="2053025" y="1545175"/>
            <a:ext cx="113300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7"/>
          <p:cNvSpPr txBox="1"/>
          <p:nvPr/>
        </p:nvSpPr>
        <p:spPr>
          <a:xfrm>
            <a:off x="176375" y="4579050"/>
            <a:ext cx="4325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222222"/>
                </a:solidFill>
              </a:rPr>
              <a:t>Note: CL is scale-invariant w.r.t. outputs, i.e. raw logits work as well</a:t>
            </a:r>
            <a:endParaRPr/>
          </a:p>
        </p:txBody>
      </p:sp>
      <p:pic>
        <p:nvPicPr>
          <p:cNvPr id="421" name="Google Shape;42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9621" y="1043162"/>
            <a:ext cx="623572" cy="23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How does confident learning work?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Key idea: First we find thresholds as a proxy for the machine’s self-confidence,</a:t>
            </a:r>
            <a:br>
              <a:rPr lang="en"/>
            </a:br>
            <a:r>
              <a:rPr lang="en"/>
              <a:t>		  on average, for each task/class</a:t>
            </a:r>
            <a:endParaRPr/>
          </a:p>
        </p:txBody>
      </p:sp>
      <p:sp>
        <p:nvSpPr>
          <p:cNvPr id="428" name="Google Shape;428;p3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9" name="Google Shape;42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9362" y="1988977"/>
            <a:ext cx="4790725" cy="116555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8"/>
          <p:cNvSpPr/>
          <p:nvPr/>
        </p:nvSpPr>
        <p:spPr>
          <a:xfrm>
            <a:off x="5136450" y="2264825"/>
            <a:ext cx="790200" cy="486900"/>
          </a:xfrm>
          <a:prstGeom prst="roundRect">
            <a:avLst>
              <a:gd fmla="val 0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31" name="Google Shape;431;p38"/>
          <p:cNvSpPr/>
          <p:nvPr/>
        </p:nvSpPr>
        <p:spPr>
          <a:xfrm>
            <a:off x="3831175" y="2801050"/>
            <a:ext cx="931200" cy="289200"/>
          </a:xfrm>
          <a:prstGeom prst="roundRect">
            <a:avLst>
              <a:gd fmla="val 0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32" name="Google Shape;432;p38"/>
          <p:cNvPicPr preferRelativeResize="0"/>
          <p:nvPr/>
        </p:nvPicPr>
        <p:blipFill rotWithShape="1">
          <a:blip r:embed="rId3">
            <a:alphaModFix/>
          </a:blip>
          <a:srcRect b="35170" l="3207" r="93699" t="42674"/>
          <a:stretch/>
        </p:blipFill>
        <p:spPr>
          <a:xfrm>
            <a:off x="4561412" y="1382875"/>
            <a:ext cx="148174" cy="25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9"/>
          <p:cNvSpPr txBox="1"/>
          <p:nvPr/>
        </p:nvSpPr>
        <p:spPr>
          <a:xfrm>
            <a:off x="6564225" y="3744772"/>
            <a:ext cx="2519400" cy="831300"/>
          </a:xfrm>
          <a:prstGeom prst="rect">
            <a:avLst/>
          </a:prstGeom>
          <a:solidFill>
            <a:srgbClr val="FFFFFF">
              <a:alpha val="6983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Creating a matrix of counts to estimate the unnormalized joint distribution 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38" name="Google Shape;438;p39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440" name="Google Shape;440;p3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1" name="Google Shape;441;p39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9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9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p39"/>
          <p:cNvGrpSpPr/>
          <p:nvPr/>
        </p:nvGrpSpPr>
        <p:grpSpPr>
          <a:xfrm>
            <a:off x="238950" y="1896861"/>
            <a:ext cx="8656608" cy="902528"/>
            <a:chOff x="238950" y="1896861"/>
            <a:chExt cx="8656608" cy="902528"/>
          </a:xfrm>
        </p:grpSpPr>
        <p:grpSp>
          <p:nvGrpSpPr>
            <p:cNvPr id="445" name="Google Shape;445;p39"/>
            <p:cNvGrpSpPr/>
            <p:nvPr/>
          </p:nvGrpSpPr>
          <p:grpSpPr>
            <a:xfrm>
              <a:off x="238950" y="1987172"/>
              <a:ext cx="933597" cy="733753"/>
              <a:chOff x="1905175" y="3038172"/>
              <a:chExt cx="933597" cy="733753"/>
            </a:xfrm>
          </p:grpSpPr>
          <p:sp>
            <p:nvSpPr>
              <p:cNvPr id="446" name="Google Shape;446;p39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447" name="Google Shape;447;p39"/>
              <p:cNvSpPr/>
              <p:nvPr/>
            </p:nvSpPr>
            <p:spPr>
              <a:xfrm>
                <a:off x="2017900" y="3410650"/>
                <a:ext cx="148200" cy="1512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" name="Google Shape;448;p39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449" name="Google Shape;449;p39"/>
              <p:cNvSpPr/>
              <p:nvPr/>
            </p:nvSpPr>
            <p:spPr>
              <a:xfrm>
                <a:off x="2280625" y="3253925"/>
                <a:ext cx="148200" cy="3078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450" name="Google Shape;450;p39"/>
              <p:cNvCxnSpPr>
                <a:stCxn id="447" idx="2"/>
              </p:cNvCxnSpPr>
              <p:nvPr/>
            </p:nvCxnSpPr>
            <p:spPr>
              <a:xfrm>
                <a:off x="2092000" y="3561850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451" name="Google Shape;451;p39"/>
              <p:cNvSpPr txBox="1"/>
              <p:nvPr/>
            </p:nvSpPr>
            <p:spPr>
              <a:xfrm>
                <a:off x="1905175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dog  </a:t>
                </a:r>
                <a:endParaRPr sz="900"/>
              </a:p>
            </p:txBody>
          </p:sp>
          <p:sp>
            <p:nvSpPr>
              <p:cNvPr id="452" name="Google Shape;452;p39"/>
              <p:cNvSpPr txBox="1"/>
              <p:nvPr/>
            </p:nvSpPr>
            <p:spPr>
              <a:xfrm>
                <a:off x="1920411" y="3190572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0.3</a:t>
                </a:r>
                <a:endParaRPr sz="900"/>
              </a:p>
            </p:txBody>
          </p:sp>
          <p:sp>
            <p:nvSpPr>
              <p:cNvPr id="453" name="Google Shape;453;p39"/>
              <p:cNvSpPr txBox="1"/>
              <p:nvPr/>
            </p:nvSpPr>
            <p:spPr>
              <a:xfrm>
                <a:off x="2182878" y="3038172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0.7</a:t>
                </a:r>
                <a:endParaRPr sz="900"/>
              </a:p>
            </p:txBody>
          </p:sp>
          <p:sp>
            <p:nvSpPr>
              <p:cNvPr id="454" name="Google Shape;454;p39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</p:grpSp>
        <p:grpSp>
          <p:nvGrpSpPr>
            <p:cNvPr id="455" name="Google Shape;455;p39"/>
            <p:cNvGrpSpPr/>
            <p:nvPr/>
          </p:nvGrpSpPr>
          <p:grpSpPr>
            <a:xfrm>
              <a:off x="1339617" y="1980117"/>
              <a:ext cx="933597" cy="740808"/>
              <a:chOff x="1905175" y="3031117"/>
              <a:chExt cx="933597" cy="740808"/>
            </a:xfrm>
          </p:grpSpPr>
          <p:sp>
            <p:nvSpPr>
              <p:cNvPr id="456" name="Google Shape;456;p39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457" name="Google Shape;457;p39"/>
              <p:cNvSpPr/>
              <p:nvPr/>
            </p:nvSpPr>
            <p:spPr>
              <a:xfrm>
                <a:off x="2017900" y="3410650"/>
                <a:ext cx="148200" cy="1512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" name="Google Shape;458;p39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459" name="Google Shape;459;p39"/>
              <p:cNvSpPr/>
              <p:nvPr/>
            </p:nvSpPr>
            <p:spPr>
              <a:xfrm>
                <a:off x="2280625" y="3253925"/>
                <a:ext cx="148200" cy="3078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460" name="Google Shape;460;p39"/>
              <p:cNvCxnSpPr>
                <a:stCxn id="457" idx="2"/>
              </p:cNvCxnSpPr>
              <p:nvPr/>
            </p:nvCxnSpPr>
            <p:spPr>
              <a:xfrm>
                <a:off x="2092000" y="3561850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461" name="Google Shape;461;p39"/>
              <p:cNvSpPr txBox="1"/>
              <p:nvPr/>
            </p:nvSpPr>
            <p:spPr>
              <a:xfrm>
                <a:off x="1905175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dog  </a:t>
                </a:r>
                <a:endParaRPr sz="900"/>
              </a:p>
            </p:txBody>
          </p:sp>
          <p:sp>
            <p:nvSpPr>
              <p:cNvPr id="462" name="Google Shape;462;p39"/>
              <p:cNvSpPr txBox="1"/>
              <p:nvPr/>
            </p:nvSpPr>
            <p:spPr>
              <a:xfrm>
                <a:off x="1920411" y="3190572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0.3</a:t>
                </a:r>
                <a:endParaRPr sz="900"/>
              </a:p>
            </p:txBody>
          </p:sp>
          <p:sp>
            <p:nvSpPr>
              <p:cNvPr id="463" name="Google Shape;463;p39"/>
              <p:cNvSpPr txBox="1"/>
              <p:nvPr/>
            </p:nvSpPr>
            <p:spPr>
              <a:xfrm>
                <a:off x="2182878" y="3031117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0.7</a:t>
                </a:r>
                <a:endParaRPr sz="900"/>
              </a:p>
            </p:txBody>
          </p:sp>
          <p:sp>
            <p:nvSpPr>
              <p:cNvPr id="464" name="Google Shape;464;p39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</p:grpSp>
        <p:grpSp>
          <p:nvGrpSpPr>
            <p:cNvPr id="465" name="Google Shape;465;p39"/>
            <p:cNvGrpSpPr/>
            <p:nvPr/>
          </p:nvGrpSpPr>
          <p:grpSpPr>
            <a:xfrm>
              <a:off x="4630328" y="1987172"/>
              <a:ext cx="933597" cy="733753"/>
              <a:chOff x="1905175" y="3038172"/>
              <a:chExt cx="933597" cy="733753"/>
            </a:xfrm>
          </p:grpSpPr>
          <p:sp>
            <p:nvSpPr>
              <p:cNvPr id="466" name="Google Shape;466;p39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467" name="Google Shape;467;p39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468" name="Google Shape;468;p39"/>
              <p:cNvSpPr/>
              <p:nvPr/>
            </p:nvSpPr>
            <p:spPr>
              <a:xfrm>
                <a:off x="2016747" y="3253925"/>
                <a:ext cx="148200" cy="3078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469" name="Google Shape;469;p39"/>
              <p:cNvCxnSpPr>
                <a:stCxn id="470" idx="2"/>
              </p:cNvCxnSpPr>
              <p:nvPr/>
            </p:nvCxnSpPr>
            <p:spPr>
              <a:xfrm>
                <a:off x="2092000" y="3561850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471" name="Google Shape;471;p39"/>
              <p:cNvSpPr txBox="1"/>
              <p:nvPr/>
            </p:nvSpPr>
            <p:spPr>
              <a:xfrm>
                <a:off x="1905175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dog  </a:t>
                </a:r>
                <a:endParaRPr sz="900"/>
              </a:p>
            </p:txBody>
          </p:sp>
          <p:sp>
            <p:nvSpPr>
              <p:cNvPr id="472" name="Google Shape;472;p39"/>
              <p:cNvSpPr txBox="1"/>
              <p:nvPr/>
            </p:nvSpPr>
            <p:spPr>
              <a:xfrm>
                <a:off x="1919000" y="3038172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0.7</a:t>
                </a:r>
                <a:endParaRPr sz="900"/>
              </a:p>
            </p:txBody>
          </p:sp>
          <p:sp>
            <p:nvSpPr>
              <p:cNvPr id="473" name="Google Shape;473;p39"/>
              <p:cNvSpPr txBox="1"/>
              <p:nvPr/>
            </p:nvSpPr>
            <p:spPr>
              <a:xfrm>
                <a:off x="2455222" y="3276650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  <p:grpSp>
          <p:nvGrpSpPr>
            <p:cNvPr id="474" name="Google Shape;474;p39"/>
            <p:cNvGrpSpPr/>
            <p:nvPr/>
          </p:nvGrpSpPr>
          <p:grpSpPr>
            <a:xfrm>
              <a:off x="5739461" y="2139572"/>
              <a:ext cx="933597" cy="581353"/>
              <a:chOff x="1905175" y="3190572"/>
              <a:chExt cx="933597" cy="581353"/>
            </a:xfrm>
          </p:grpSpPr>
          <p:sp>
            <p:nvSpPr>
              <p:cNvPr id="475" name="Google Shape;475;p39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476" name="Google Shape;476;p39"/>
              <p:cNvSpPr/>
              <p:nvPr/>
            </p:nvSpPr>
            <p:spPr>
              <a:xfrm>
                <a:off x="2017900" y="3410650"/>
                <a:ext cx="148200" cy="1512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39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cxnSp>
            <p:nvCxnSpPr>
              <p:cNvPr id="478" name="Google Shape;478;p39"/>
              <p:cNvCxnSpPr>
                <a:stCxn id="476" idx="2"/>
              </p:cNvCxnSpPr>
              <p:nvPr/>
            </p:nvCxnSpPr>
            <p:spPr>
              <a:xfrm>
                <a:off x="2092000" y="3561850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479" name="Google Shape;479;p39"/>
              <p:cNvSpPr txBox="1"/>
              <p:nvPr/>
            </p:nvSpPr>
            <p:spPr>
              <a:xfrm>
                <a:off x="1905175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dog  </a:t>
                </a:r>
                <a:endParaRPr sz="900"/>
              </a:p>
            </p:txBody>
          </p:sp>
          <p:sp>
            <p:nvSpPr>
              <p:cNvPr id="480" name="Google Shape;480;p39"/>
              <p:cNvSpPr txBox="1"/>
              <p:nvPr/>
            </p:nvSpPr>
            <p:spPr>
              <a:xfrm>
                <a:off x="1920411" y="3190572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0.3</a:t>
                </a:r>
                <a:endParaRPr sz="900"/>
              </a:p>
            </p:txBody>
          </p:sp>
          <p:sp>
            <p:nvSpPr>
              <p:cNvPr id="481" name="Google Shape;481;p39"/>
              <p:cNvSpPr txBox="1"/>
              <p:nvPr/>
            </p:nvSpPr>
            <p:spPr>
              <a:xfrm>
                <a:off x="2185700" y="3276650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  <p:grpSp>
          <p:nvGrpSpPr>
            <p:cNvPr id="482" name="Google Shape;482;p39"/>
            <p:cNvGrpSpPr/>
            <p:nvPr/>
          </p:nvGrpSpPr>
          <p:grpSpPr>
            <a:xfrm>
              <a:off x="6854239" y="2222828"/>
              <a:ext cx="933597" cy="498097"/>
              <a:chOff x="1905175" y="3273828"/>
              <a:chExt cx="933597" cy="498097"/>
            </a:xfrm>
          </p:grpSpPr>
          <p:sp>
            <p:nvSpPr>
              <p:cNvPr id="483" name="Google Shape;483;p39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484" name="Google Shape;484;p39"/>
              <p:cNvSpPr/>
              <p:nvPr/>
            </p:nvSpPr>
            <p:spPr>
              <a:xfrm>
                <a:off x="2017911" y="3491350"/>
                <a:ext cx="148200" cy="705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Google Shape;485;p39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cxnSp>
            <p:nvCxnSpPr>
              <p:cNvPr id="486" name="Google Shape;486;p39"/>
              <p:cNvCxnSpPr>
                <a:stCxn id="484" idx="2"/>
              </p:cNvCxnSpPr>
              <p:nvPr/>
            </p:nvCxnSpPr>
            <p:spPr>
              <a:xfrm>
                <a:off x="2092011" y="3561850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487" name="Google Shape;487;p39"/>
              <p:cNvSpPr txBox="1"/>
              <p:nvPr/>
            </p:nvSpPr>
            <p:spPr>
              <a:xfrm>
                <a:off x="1905175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dog  </a:t>
                </a:r>
                <a:endParaRPr sz="900"/>
              </a:p>
            </p:txBody>
          </p:sp>
          <p:sp>
            <p:nvSpPr>
              <p:cNvPr id="488" name="Google Shape;488;p39"/>
              <p:cNvSpPr txBox="1"/>
              <p:nvPr/>
            </p:nvSpPr>
            <p:spPr>
              <a:xfrm>
                <a:off x="1920411" y="3273828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  <p:sp>
            <p:nvSpPr>
              <p:cNvPr id="489" name="Google Shape;489;p39"/>
              <p:cNvSpPr txBox="1"/>
              <p:nvPr/>
            </p:nvSpPr>
            <p:spPr>
              <a:xfrm>
                <a:off x="2182878" y="3342972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490" name="Google Shape;490;p39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</p:grpSp>
        <p:grpSp>
          <p:nvGrpSpPr>
            <p:cNvPr id="491" name="Google Shape;491;p39"/>
            <p:cNvGrpSpPr/>
            <p:nvPr/>
          </p:nvGrpSpPr>
          <p:grpSpPr>
            <a:xfrm>
              <a:off x="7961961" y="2139572"/>
              <a:ext cx="933597" cy="581353"/>
              <a:chOff x="1905175" y="3190572"/>
              <a:chExt cx="933597" cy="581353"/>
            </a:xfrm>
          </p:grpSpPr>
          <p:sp>
            <p:nvSpPr>
              <p:cNvPr id="492" name="Google Shape;492;p39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493" name="Google Shape;493;p39"/>
              <p:cNvSpPr/>
              <p:nvPr/>
            </p:nvSpPr>
            <p:spPr>
              <a:xfrm>
                <a:off x="2017900" y="3410650"/>
                <a:ext cx="148200" cy="1512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" name="Google Shape;494;p39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cxnSp>
            <p:nvCxnSpPr>
              <p:cNvPr id="495" name="Google Shape;495;p39"/>
              <p:cNvCxnSpPr>
                <a:stCxn id="493" idx="2"/>
              </p:cNvCxnSpPr>
              <p:nvPr/>
            </p:nvCxnSpPr>
            <p:spPr>
              <a:xfrm>
                <a:off x="2092000" y="3561850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496" name="Google Shape;496;p39"/>
              <p:cNvSpPr txBox="1"/>
              <p:nvPr/>
            </p:nvSpPr>
            <p:spPr>
              <a:xfrm>
                <a:off x="1905175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dog  </a:t>
                </a:r>
                <a:endParaRPr sz="900"/>
              </a:p>
            </p:txBody>
          </p:sp>
          <p:sp>
            <p:nvSpPr>
              <p:cNvPr id="497" name="Google Shape;497;p39"/>
              <p:cNvSpPr txBox="1"/>
              <p:nvPr/>
            </p:nvSpPr>
            <p:spPr>
              <a:xfrm>
                <a:off x="1920411" y="3190572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0.3</a:t>
                </a:r>
                <a:endParaRPr sz="900"/>
              </a:p>
            </p:txBody>
          </p:sp>
          <p:sp>
            <p:nvSpPr>
              <p:cNvPr id="498" name="Google Shape;498;p39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</p:grpSp>
        <p:pic>
          <p:nvPicPr>
            <p:cNvPr id="499" name="Google Shape;499;p3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60300" y="2632017"/>
              <a:ext cx="690900" cy="1673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0" name="Google Shape;500;p39"/>
            <p:cNvGrpSpPr/>
            <p:nvPr/>
          </p:nvGrpSpPr>
          <p:grpSpPr>
            <a:xfrm>
              <a:off x="2434639" y="1896861"/>
              <a:ext cx="933597" cy="824064"/>
              <a:chOff x="2434639" y="1896861"/>
              <a:chExt cx="933597" cy="824064"/>
            </a:xfrm>
          </p:grpSpPr>
          <p:sp>
            <p:nvSpPr>
              <p:cNvPr id="501" name="Google Shape;501;p39"/>
              <p:cNvSpPr txBox="1"/>
              <p:nvPr/>
            </p:nvSpPr>
            <p:spPr>
              <a:xfrm>
                <a:off x="2434639" y="2397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dog  </a:t>
                </a:r>
                <a:endParaRPr sz="900"/>
              </a:p>
            </p:txBody>
          </p:sp>
          <p:grpSp>
            <p:nvGrpSpPr>
              <p:cNvPr id="502" name="Google Shape;502;p39"/>
              <p:cNvGrpSpPr/>
              <p:nvPr/>
            </p:nvGrpSpPr>
            <p:grpSpPr>
              <a:xfrm>
                <a:off x="2449875" y="1896861"/>
                <a:ext cx="918361" cy="824064"/>
                <a:chOff x="1920411" y="2947861"/>
                <a:chExt cx="918361" cy="824064"/>
              </a:xfrm>
            </p:grpSpPr>
            <p:sp>
              <p:nvSpPr>
                <p:cNvPr id="503" name="Google Shape;503;p39"/>
                <p:cNvSpPr txBox="1"/>
                <p:nvPr/>
              </p:nvSpPr>
              <p:spPr>
                <a:xfrm>
                  <a:off x="2434372" y="3448825"/>
                  <a:ext cx="4044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/>
                    <a:t>cow  </a:t>
                  </a:r>
                  <a:endParaRPr sz="900"/>
                </a:p>
              </p:txBody>
            </p:sp>
            <p:sp>
              <p:nvSpPr>
                <p:cNvPr id="504" name="Google Shape;504;p39"/>
                <p:cNvSpPr txBox="1"/>
                <p:nvPr/>
              </p:nvSpPr>
              <p:spPr>
                <a:xfrm>
                  <a:off x="2187728" y="3448825"/>
                  <a:ext cx="4044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/>
                    <a:t>fox  </a:t>
                  </a:r>
                  <a:endParaRPr sz="900"/>
                </a:p>
              </p:txBody>
            </p:sp>
            <p:sp>
              <p:nvSpPr>
                <p:cNvPr id="505" name="Google Shape;505;p39"/>
                <p:cNvSpPr/>
                <p:nvPr/>
              </p:nvSpPr>
              <p:spPr>
                <a:xfrm>
                  <a:off x="2280636" y="3168075"/>
                  <a:ext cx="148200" cy="393600"/>
                </a:xfrm>
                <a:prstGeom prst="rect">
                  <a:avLst/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506" name="Google Shape;506;p39"/>
                <p:cNvCxnSpPr>
                  <a:stCxn id="507" idx="2"/>
                </p:cNvCxnSpPr>
                <p:nvPr/>
              </p:nvCxnSpPr>
              <p:spPr>
                <a:xfrm>
                  <a:off x="2092011" y="3561975"/>
                  <a:ext cx="5961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508" name="Google Shape;508;p39"/>
                <p:cNvSpPr txBox="1"/>
                <p:nvPr/>
              </p:nvSpPr>
              <p:spPr>
                <a:xfrm>
                  <a:off x="2182878" y="2947861"/>
                  <a:ext cx="3714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/>
                    <a:t>0.9</a:t>
                  </a:r>
                  <a:endParaRPr sz="900"/>
                </a:p>
              </p:txBody>
            </p:sp>
            <p:sp>
              <p:nvSpPr>
                <p:cNvPr id="509" name="Google Shape;509;p39"/>
                <p:cNvSpPr txBox="1"/>
                <p:nvPr/>
              </p:nvSpPr>
              <p:spPr>
                <a:xfrm>
                  <a:off x="2455222" y="3338739"/>
                  <a:ext cx="3714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/>
                    <a:t>0.0</a:t>
                  </a:r>
                  <a:endParaRPr sz="900"/>
                </a:p>
              </p:txBody>
            </p:sp>
            <p:sp>
              <p:nvSpPr>
                <p:cNvPr id="507" name="Google Shape;507;p39"/>
                <p:cNvSpPr/>
                <p:nvPr/>
              </p:nvSpPr>
              <p:spPr>
                <a:xfrm>
                  <a:off x="2017911" y="3499275"/>
                  <a:ext cx="148200" cy="62700"/>
                </a:xfrm>
                <a:prstGeom prst="rect">
                  <a:avLst/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0" name="Google Shape;510;p39"/>
                <p:cNvSpPr txBox="1"/>
                <p:nvPr/>
              </p:nvSpPr>
              <p:spPr>
                <a:xfrm>
                  <a:off x="1920411" y="3282294"/>
                  <a:ext cx="371400" cy="32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/>
                    <a:t>0.1</a:t>
                  </a:r>
                  <a:endParaRPr sz="900"/>
                </a:p>
              </p:txBody>
            </p:sp>
          </p:grpSp>
        </p:grpSp>
        <p:sp>
          <p:nvSpPr>
            <p:cNvPr id="511" name="Google Shape;511;p39"/>
            <p:cNvSpPr/>
            <p:nvPr/>
          </p:nvSpPr>
          <p:spPr>
            <a:xfrm>
              <a:off x="5276475" y="24405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2" name="Google Shape;512;p39"/>
            <p:cNvGrpSpPr/>
            <p:nvPr/>
          </p:nvGrpSpPr>
          <p:grpSpPr>
            <a:xfrm>
              <a:off x="3557597" y="1925083"/>
              <a:ext cx="918361" cy="795842"/>
              <a:chOff x="1920411" y="2976083"/>
              <a:chExt cx="918361" cy="795842"/>
            </a:xfrm>
          </p:grpSpPr>
          <p:sp>
            <p:nvSpPr>
              <p:cNvPr id="513" name="Google Shape;513;p39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514" name="Google Shape;514;p39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515" name="Google Shape;515;p39"/>
              <p:cNvSpPr/>
              <p:nvPr/>
            </p:nvSpPr>
            <p:spPr>
              <a:xfrm>
                <a:off x="2280614" y="3195900"/>
                <a:ext cx="148200" cy="365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516" name="Google Shape;516;p39"/>
              <p:cNvCxnSpPr>
                <a:stCxn id="517" idx="2"/>
              </p:cNvCxnSpPr>
              <p:nvPr/>
            </p:nvCxnSpPr>
            <p:spPr>
              <a:xfrm>
                <a:off x="2091989" y="356192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518" name="Google Shape;518;p39"/>
              <p:cNvSpPr txBox="1"/>
              <p:nvPr/>
            </p:nvSpPr>
            <p:spPr>
              <a:xfrm>
                <a:off x="2182878" y="2976083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0.8</a:t>
                </a:r>
                <a:endParaRPr sz="900"/>
              </a:p>
            </p:txBody>
          </p:sp>
          <p:sp>
            <p:nvSpPr>
              <p:cNvPr id="519" name="Google Shape;519;p39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517" name="Google Shape;517;p39"/>
              <p:cNvSpPr/>
              <p:nvPr/>
            </p:nvSpPr>
            <p:spPr>
              <a:xfrm>
                <a:off x="2017889" y="3448825"/>
                <a:ext cx="148200" cy="1131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39"/>
              <p:cNvSpPr txBox="1"/>
              <p:nvPr/>
            </p:nvSpPr>
            <p:spPr>
              <a:xfrm>
                <a:off x="1920411" y="3232906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0.2</a:t>
                </a:r>
                <a:endParaRPr sz="900"/>
              </a:p>
            </p:txBody>
          </p:sp>
        </p:grpSp>
        <p:sp>
          <p:nvSpPr>
            <p:cNvPr id="521" name="Google Shape;521;p39"/>
            <p:cNvSpPr txBox="1"/>
            <p:nvPr/>
          </p:nvSpPr>
          <p:spPr>
            <a:xfrm>
              <a:off x="3542361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522" name="Google Shape;522;p39"/>
            <p:cNvSpPr/>
            <p:nvPr/>
          </p:nvSpPr>
          <p:spPr>
            <a:xfrm>
              <a:off x="5005497" y="2397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39"/>
            <p:cNvSpPr txBox="1"/>
            <p:nvPr/>
          </p:nvSpPr>
          <p:spPr>
            <a:xfrm>
              <a:off x="4900975" y="2181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  <p:grpSp>
          <p:nvGrpSpPr>
            <p:cNvPr id="524" name="Google Shape;524;p39"/>
            <p:cNvGrpSpPr/>
            <p:nvPr/>
          </p:nvGrpSpPr>
          <p:grpSpPr>
            <a:xfrm>
              <a:off x="5753286" y="1896861"/>
              <a:ext cx="371400" cy="613814"/>
              <a:chOff x="2182878" y="2947861"/>
              <a:chExt cx="371400" cy="613814"/>
            </a:xfrm>
          </p:grpSpPr>
          <p:sp>
            <p:nvSpPr>
              <p:cNvPr id="525" name="Google Shape;525;p39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" name="Google Shape;526;p39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</p:grpSp>
        <p:sp>
          <p:nvSpPr>
            <p:cNvPr id="527" name="Google Shape;527;p39"/>
            <p:cNvSpPr/>
            <p:nvPr/>
          </p:nvSpPr>
          <p:spPr>
            <a:xfrm>
              <a:off x="6114675" y="24405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9"/>
            <p:cNvSpPr txBox="1"/>
            <p:nvPr/>
          </p:nvSpPr>
          <p:spPr>
            <a:xfrm>
              <a:off x="6275397" y="2287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529" name="Google Shape;529;p39"/>
            <p:cNvSpPr txBox="1"/>
            <p:nvPr/>
          </p:nvSpPr>
          <p:spPr>
            <a:xfrm>
              <a:off x="8239664" y="2181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  <p:sp>
          <p:nvSpPr>
            <p:cNvPr id="530" name="Google Shape;530;p39"/>
            <p:cNvSpPr/>
            <p:nvPr/>
          </p:nvSpPr>
          <p:spPr>
            <a:xfrm>
              <a:off x="8337131" y="2397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31" name="Google Shape;531;p39"/>
            <p:cNvGrpSpPr/>
            <p:nvPr/>
          </p:nvGrpSpPr>
          <p:grpSpPr>
            <a:xfrm>
              <a:off x="8510597" y="2047850"/>
              <a:ext cx="371400" cy="462975"/>
              <a:chOff x="2182878" y="3098850"/>
              <a:chExt cx="371400" cy="462975"/>
            </a:xfrm>
          </p:grpSpPr>
          <p:sp>
            <p:nvSpPr>
              <p:cNvPr id="532" name="Google Shape;532;p39"/>
              <p:cNvSpPr/>
              <p:nvPr/>
            </p:nvSpPr>
            <p:spPr>
              <a:xfrm>
                <a:off x="2280631" y="3315825"/>
                <a:ext cx="148200" cy="2460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39"/>
              <p:cNvSpPr txBox="1"/>
              <p:nvPr/>
            </p:nvSpPr>
            <p:spPr>
              <a:xfrm>
                <a:off x="2182878" y="3098850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0.5</a:t>
                </a:r>
                <a:endParaRPr sz="900"/>
              </a:p>
            </p:txBody>
          </p:sp>
        </p:grpSp>
        <p:grpSp>
          <p:nvGrpSpPr>
            <p:cNvPr id="534" name="Google Shape;534;p39"/>
            <p:cNvGrpSpPr/>
            <p:nvPr/>
          </p:nvGrpSpPr>
          <p:grpSpPr>
            <a:xfrm>
              <a:off x="7401464" y="1896861"/>
              <a:ext cx="371400" cy="613814"/>
              <a:chOff x="2182878" y="2947861"/>
              <a:chExt cx="371400" cy="613814"/>
            </a:xfrm>
          </p:grpSpPr>
          <p:sp>
            <p:nvSpPr>
              <p:cNvPr id="535" name="Google Shape;535;p39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Google Shape;536;p39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</p:grpSp>
      </p:grpSp>
      <p:pic>
        <p:nvPicPr>
          <p:cNvPr id="537" name="Google Shape;537;p39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8" name="Google Shape;538;p39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{374B18CA-F68B-4B90-8B29-E62AB599AFAD}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539" name="Google Shape;539;p39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540" name="Google Shape;540;p39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541" name="Google Shape;541;p39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3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3" name="Google Shape;543;p39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544" name="Google Shape;544;p3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5" name="Google Shape;545;p3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6" name="Google Shape;546;p39"/>
          <p:cNvGrpSpPr/>
          <p:nvPr/>
        </p:nvGrpSpPr>
        <p:grpSpPr>
          <a:xfrm>
            <a:off x="1477875" y="3117840"/>
            <a:ext cx="3946798" cy="1040260"/>
            <a:chOff x="1477875" y="3117840"/>
            <a:chExt cx="3946798" cy="1040260"/>
          </a:xfrm>
        </p:grpSpPr>
        <p:pic>
          <p:nvPicPr>
            <p:cNvPr id="547" name="Google Shape;547;p39"/>
            <p:cNvPicPr preferRelativeResize="0"/>
            <p:nvPr/>
          </p:nvPicPr>
          <p:blipFill rotWithShape="1">
            <a:blip r:embed="rId8">
              <a:alphaModFix/>
            </a:blip>
            <a:srcRect b="0" l="26729" r="0" t="0"/>
            <a:stretch/>
          </p:blipFill>
          <p:spPr>
            <a:xfrm>
              <a:off x="1477875" y="3724125"/>
              <a:ext cx="3946798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8" name="Google Shape;548;p39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549" name="Google Shape;549;p39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0" name="Google Shape;550;p39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51" name="Google Shape;551;p39"/>
          <p:cNvGrpSpPr/>
          <p:nvPr/>
        </p:nvGrpSpPr>
        <p:grpSpPr>
          <a:xfrm>
            <a:off x="0" y="2188800"/>
            <a:ext cx="9367800" cy="615600"/>
            <a:chOff x="0" y="2188800"/>
            <a:chExt cx="9367800" cy="615600"/>
          </a:xfrm>
        </p:grpSpPr>
        <p:sp>
          <p:nvSpPr>
            <p:cNvPr id="552" name="Google Shape;552;p39"/>
            <p:cNvSpPr txBox="1"/>
            <p:nvPr/>
          </p:nvSpPr>
          <p:spPr>
            <a:xfrm>
              <a:off x="0" y="2188800"/>
              <a:ext cx="93678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Before confident learning starts, a model is trained on this data using cross-validation,</a:t>
              </a:r>
              <a:br>
                <a:rPr lang="en"/>
              </a:br>
              <a:r>
                <a:rPr lang="en"/>
                <a:t>to produce               , the out-of-sample predicted probabilities</a:t>
              </a:r>
              <a:endParaRPr/>
            </a:p>
          </p:txBody>
        </p:sp>
        <p:pic>
          <p:nvPicPr>
            <p:cNvPr id="553" name="Google Shape;553;p3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87750" y="2532034"/>
              <a:ext cx="690900" cy="1673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4" name="Google Shape;554;p39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39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39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39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39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39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39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39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562" name="Google Shape;562;p39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563" name="Google Shape;563;p39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564" name="Google Shape;564;p39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565" name="Google Shape;565;p39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566" name="Google Shape;566;p39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567" name="Google Shape;567;p39"/>
          <p:cNvSpPr/>
          <p:nvPr/>
        </p:nvSpPr>
        <p:spPr>
          <a:xfrm>
            <a:off x="19476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39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569" name="Google Shape;569;p39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570" name="Google Shape;570;p39"/>
          <p:cNvSpPr txBox="1"/>
          <p:nvPr/>
        </p:nvSpPr>
        <p:spPr>
          <a:xfrm>
            <a:off x="3201950" y="2846550"/>
            <a:ext cx="2519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CL estimates sets of label errors for each pair of 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(noisy label i, true label j)</a:t>
            </a:r>
            <a:endParaRPr>
              <a:solidFill>
                <a:srgbClr val="FF0000"/>
              </a:solidFill>
            </a:endParaRPr>
          </a:p>
        </p:txBody>
      </p:sp>
      <p:grpSp>
        <p:nvGrpSpPr>
          <p:cNvPr id="571" name="Google Shape;571;p39"/>
          <p:cNvGrpSpPr/>
          <p:nvPr/>
        </p:nvGrpSpPr>
        <p:grpSpPr>
          <a:xfrm>
            <a:off x="1466085" y="4510535"/>
            <a:ext cx="4678800" cy="400200"/>
            <a:chOff x="1466085" y="4388525"/>
            <a:chExt cx="4678800" cy="400200"/>
          </a:xfrm>
        </p:grpSpPr>
        <p:sp>
          <p:nvSpPr>
            <p:cNvPr id="572" name="Google Shape;572;p39"/>
            <p:cNvSpPr txBox="1"/>
            <p:nvPr/>
          </p:nvSpPr>
          <p:spPr>
            <a:xfrm>
              <a:off x="1466085" y="4388525"/>
              <a:ext cx="467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0000"/>
                  </a:solidFill>
                </a:rPr>
                <a:t>The confident joint          , counts the size of each set → </a:t>
              </a:r>
              <a:endParaRPr>
                <a:solidFill>
                  <a:srgbClr val="FF0000"/>
                </a:solidFill>
              </a:endParaRPr>
            </a:p>
          </p:txBody>
        </p:sp>
        <p:pic>
          <p:nvPicPr>
            <p:cNvPr id="573" name="Google Shape;573;p3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115735" y="4450600"/>
              <a:ext cx="434254" cy="237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4" name="Google Shape;574;p39"/>
          <p:cNvGrpSpPr/>
          <p:nvPr/>
        </p:nvGrpSpPr>
        <p:grpSpPr>
          <a:xfrm>
            <a:off x="5962663" y="4541200"/>
            <a:ext cx="2167014" cy="393602"/>
            <a:chOff x="5962663" y="4541200"/>
            <a:chExt cx="2167014" cy="393602"/>
          </a:xfrm>
        </p:grpSpPr>
        <p:pic>
          <p:nvPicPr>
            <p:cNvPr id="575" name="Google Shape;575;p3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962663" y="4541202"/>
              <a:ext cx="2167014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6" name="Google Shape;576;p3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6935600" y="4644675"/>
              <a:ext cx="193607" cy="23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7" name="Google Shape;577;p39"/>
            <p:cNvPicPr preferRelativeResize="0"/>
            <p:nvPr/>
          </p:nvPicPr>
          <p:blipFill rotWithShape="1">
            <a:blip r:embed="rId13">
              <a:alphaModFix/>
            </a:blip>
            <a:srcRect b="0" l="46329" r="44879" t="0"/>
            <a:stretch/>
          </p:blipFill>
          <p:spPr>
            <a:xfrm>
              <a:off x="6909893" y="4541200"/>
              <a:ext cx="190500" cy="393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40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584" name="Google Shape;584;p4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5" name="Google Shape;585;p40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40"/>
          <p:cNvSpPr/>
          <p:nvPr/>
        </p:nvSpPr>
        <p:spPr>
          <a:xfrm>
            <a:off x="136625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7" name="Google Shape;587;p40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0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40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40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40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40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40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40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40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40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7" name="Google Shape;597;p40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598" name="Google Shape;598;p4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4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02" name="Google Shape;602;p40"/>
            <p:cNvCxnSpPr>
              <a:stCxn id="599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03" name="Google Shape;603;p4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604" name="Google Shape;604;p40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605" name="Google Shape;605;p40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606" name="Google Shape;606;p40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607" name="Google Shape;607;p40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608" name="Google Shape;608;p4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4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12" name="Google Shape;612;p40"/>
            <p:cNvCxnSpPr>
              <a:stCxn id="609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13" name="Google Shape;613;p4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614" name="Google Shape;614;p40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615" name="Google Shape;615;p40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616" name="Google Shape;616;p40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617" name="Google Shape;617;p40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618" name="Google Shape;618;p4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619" name="Google Shape;619;p4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620" name="Google Shape;620;p40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21" name="Google Shape;621;p40"/>
            <p:cNvCxnSpPr>
              <a:stCxn id="622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23" name="Google Shape;623;p4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624" name="Google Shape;624;p40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625" name="Google Shape;625;p40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626" name="Google Shape;626;p40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627" name="Google Shape;627;p4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628" name="Google Shape;628;p40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4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630" name="Google Shape;630;p40"/>
            <p:cNvCxnSpPr>
              <a:stCxn id="628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31" name="Google Shape;631;p4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632" name="Google Shape;632;p40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633" name="Google Shape;633;p40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634" name="Google Shape;634;p40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635" name="Google Shape;635;p4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636" name="Google Shape;636;p40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4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638" name="Google Shape;638;p40"/>
            <p:cNvCxnSpPr>
              <a:stCxn id="636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39" name="Google Shape;639;p4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640" name="Google Shape;640;p40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641" name="Google Shape;641;p40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642" name="Google Shape;642;p40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643" name="Google Shape;643;p40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644" name="Google Shape;644;p4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645" name="Google Shape;645;p40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4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647" name="Google Shape;647;p40"/>
            <p:cNvCxnSpPr>
              <a:stCxn id="645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48" name="Google Shape;648;p4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649" name="Google Shape;649;p40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650" name="Google Shape;650;p40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651" name="Google Shape;65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2" name="Google Shape;652;p40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653" name="Google Shape;653;p40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654" name="Google Shape;654;p40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655" name="Google Shape;655;p40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656" name="Google Shape;656;p40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657" name="Google Shape;657;p40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658" name="Google Shape;658;p40"/>
              <p:cNvCxnSpPr>
                <a:stCxn id="659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660" name="Google Shape;660;p40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661" name="Google Shape;661;p40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659" name="Google Shape;659;p40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2" name="Google Shape;662;p40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663" name="Google Shape;663;p40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4" name="Google Shape;664;p40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665" name="Google Shape;665;p4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666" name="Google Shape;666;p4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667" name="Google Shape;667;p40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68" name="Google Shape;668;p40"/>
            <p:cNvCxnSpPr>
              <a:stCxn id="669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70" name="Google Shape;670;p40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671" name="Google Shape;671;p40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669" name="Google Shape;669;p40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40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673" name="Google Shape;673;p40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674" name="Google Shape;674;p40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40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676" name="Google Shape;676;p40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677" name="Google Shape;677;p40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40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679" name="Google Shape;679;p40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40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681" name="Google Shape;681;p40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682" name="Google Shape;682;p40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3" name="Google Shape;683;p40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684" name="Google Shape;684;p40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40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686" name="Google Shape;686;p40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687" name="Google Shape;687;p40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40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689" name="Google Shape;689;p40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90" name="Google Shape;690;p40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{374B18CA-F68B-4B90-8B29-E62AB599AFAD}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691" name="Google Shape;691;p40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692" name="Google Shape;692;p40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693" name="Google Shape;693;p40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4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5" name="Google Shape;695;p40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696" name="Google Shape;696;p4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7" name="Google Shape;697;p4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8" name="Google Shape;698;p40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699" name="Google Shape;699;p40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00" name="Google Shape;700;p40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701" name="Google Shape;701;p40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02" name="Google Shape;702;p40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703" name="Google Shape;703;p4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4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40"/>
          <p:cNvSpPr/>
          <p:nvPr/>
        </p:nvSpPr>
        <p:spPr>
          <a:xfrm>
            <a:off x="208150" y="3420575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6" name="Google Shape;706;p40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40"/>
          <p:cNvSpPr/>
          <p:nvPr/>
        </p:nvSpPr>
        <p:spPr>
          <a:xfrm>
            <a:off x="208150" y="1820691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708" name="Google Shape;708;p40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40"/>
          <p:cNvSpPr/>
          <p:nvPr/>
        </p:nvSpPr>
        <p:spPr>
          <a:xfrm>
            <a:off x="5608725" y="3455825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40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40"/>
          <p:cNvSpPr/>
          <p:nvPr/>
        </p:nvSpPr>
        <p:spPr>
          <a:xfrm>
            <a:off x="6327450" y="2980275"/>
            <a:ext cx="7188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40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40"/>
          <p:cNvSpPr/>
          <p:nvPr/>
        </p:nvSpPr>
        <p:spPr>
          <a:xfrm>
            <a:off x="290000" y="2184475"/>
            <a:ext cx="267300" cy="462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4" name="Google Shape;714;p40"/>
          <p:cNvGrpSpPr/>
          <p:nvPr/>
        </p:nvGrpSpPr>
        <p:grpSpPr>
          <a:xfrm>
            <a:off x="3810475" y="3407125"/>
            <a:ext cx="1851075" cy="702975"/>
            <a:chOff x="3810475" y="3407125"/>
            <a:chExt cx="1851075" cy="702975"/>
          </a:xfrm>
        </p:grpSpPr>
        <p:sp>
          <p:nvSpPr>
            <p:cNvPr id="715" name="Google Shape;715;p40"/>
            <p:cNvSpPr/>
            <p:nvPr/>
          </p:nvSpPr>
          <p:spPr>
            <a:xfrm>
              <a:off x="3810475" y="3802300"/>
              <a:ext cx="190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40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40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0.3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≱   </a:t>
              </a:r>
              <a:r>
                <a:rPr lang="en" sz="1800">
                  <a:solidFill>
                    <a:srgbClr val="FF0000"/>
                  </a:solidFill>
                </a:rPr>
                <a:t>0.7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718" name="Google Shape;718;p40"/>
          <p:cNvSpPr/>
          <p:nvPr/>
        </p:nvSpPr>
        <p:spPr>
          <a:xfrm>
            <a:off x="6532033" y="3344997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0</a:t>
            </a:r>
            <a:endParaRPr sz="1800">
              <a:solidFill>
                <a:srgbClr val="FF0000"/>
              </a:solidFill>
            </a:endParaRPr>
          </a:p>
        </p:txBody>
      </p:sp>
      <p:grpSp>
        <p:nvGrpSpPr>
          <p:cNvPr id="719" name="Google Shape;719;p40"/>
          <p:cNvGrpSpPr/>
          <p:nvPr/>
        </p:nvGrpSpPr>
        <p:grpSpPr>
          <a:xfrm>
            <a:off x="281100" y="4543065"/>
            <a:ext cx="5269175" cy="461700"/>
            <a:chOff x="281100" y="4543065"/>
            <a:chExt cx="5269175" cy="461700"/>
          </a:xfrm>
        </p:grpSpPr>
        <p:pic>
          <p:nvPicPr>
            <p:cNvPr id="720" name="Google Shape;720;p40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801375" y="4588649"/>
              <a:ext cx="113300" cy="1769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1" name="Google Shape;721;p4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81100" y="4784125"/>
              <a:ext cx="614400" cy="148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2" name="Google Shape;722;p40"/>
            <p:cNvSpPr txBox="1"/>
            <p:nvPr/>
          </p:nvSpPr>
          <p:spPr>
            <a:xfrm>
              <a:off x="838475" y="4543065"/>
              <a:ext cx="4711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- class self-confidence thresholds</a:t>
              </a:r>
              <a:br>
                <a:rPr lang="en" sz="900"/>
              </a:br>
              <a:r>
                <a:rPr lang="en" sz="900"/>
                <a:t>- out-of-sample predicted probabilities</a:t>
              </a:r>
              <a:endParaRPr sz="900"/>
            </a:p>
          </p:txBody>
        </p:sp>
      </p:grpSp>
      <p:sp>
        <p:nvSpPr>
          <p:cNvPr id="723" name="Google Shape;723;p40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724" name="Google Shape;724;p40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725" name="Google Shape;725;p40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726" name="Google Shape;726;p40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727" name="Google Shape;727;p40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728" name="Google Shape;728;p40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729" name="Google Shape;729;p40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730" name="Google Shape;730;p40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41"/>
          <p:cNvPicPr preferRelativeResize="0"/>
          <p:nvPr/>
        </p:nvPicPr>
        <p:blipFill rotWithShape="1">
          <a:blip r:embed="rId3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41"/>
          <p:cNvSpPr/>
          <p:nvPr/>
        </p:nvSpPr>
        <p:spPr>
          <a:xfrm>
            <a:off x="136625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41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41"/>
          <p:cNvSpPr/>
          <p:nvPr/>
        </p:nvSpPr>
        <p:spPr>
          <a:xfrm>
            <a:off x="208150" y="1820691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9" name="Google Shape;739;p41"/>
          <p:cNvPicPr preferRelativeResize="0"/>
          <p:nvPr/>
        </p:nvPicPr>
        <p:blipFill rotWithShape="1">
          <a:blip r:embed="rId4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4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741" name="Google Shape;741;p4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2" name="Google Shape;742;p41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41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4" name="Google Shape;744;p41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745" name="Google Shape;745;p41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746" name="Google Shape;746;p41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41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748" name="Google Shape;748;p41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49" name="Google Shape;749;p41"/>
            <p:cNvCxnSpPr>
              <a:stCxn id="74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50" name="Google Shape;750;p41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751" name="Google Shape;751;p41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752" name="Google Shape;752;p41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753" name="Google Shape;753;p41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754" name="Google Shape;754;p41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755" name="Google Shape;755;p41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41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59" name="Google Shape;759;p41"/>
            <p:cNvCxnSpPr>
              <a:stCxn id="75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60" name="Google Shape;760;p41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761" name="Google Shape;761;p41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762" name="Google Shape;762;p41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763" name="Google Shape;763;p41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764" name="Google Shape;764;p41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765" name="Google Shape;765;p41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766" name="Google Shape;766;p41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68" name="Google Shape;768;p41"/>
            <p:cNvCxnSpPr>
              <a:stCxn id="769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70" name="Google Shape;770;p41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771" name="Google Shape;771;p41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772" name="Google Shape;772;p41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773" name="Google Shape;773;p41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774" name="Google Shape;774;p41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41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777" name="Google Shape;777;p41"/>
            <p:cNvCxnSpPr>
              <a:stCxn id="775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78" name="Google Shape;778;p41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779" name="Google Shape;779;p41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780" name="Google Shape;780;p41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781" name="Google Shape;781;p41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782" name="Google Shape;782;p41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41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785" name="Google Shape;785;p41"/>
            <p:cNvCxnSpPr>
              <a:stCxn id="783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86" name="Google Shape;786;p41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787" name="Google Shape;787;p41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788" name="Google Shape;788;p41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789" name="Google Shape;789;p41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790" name="Google Shape;790;p41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791" name="Google Shape;791;p41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792" name="Google Shape;792;p41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41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794" name="Google Shape;794;p41"/>
            <p:cNvCxnSpPr>
              <a:stCxn id="792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95" name="Google Shape;795;p41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796" name="Google Shape;796;p41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797" name="Google Shape;797;p41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798" name="Google Shape;798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9" name="Google Shape;799;p41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800" name="Google Shape;800;p41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801" name="Google Shape;801;p41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802" name="Google Shape;802;p41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803" name="Google Shape;803;p41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804" name="Google Shape;804;p41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805" name="Google Shape;805;p41"/>
              <p:cNvCxnSpPr>
                <a:stCxn id="806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807" name="Google Shape;807;p41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808" name="Google Shape;808;p41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806" name="Google Shape;806;p41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9" name="Google Shape;809;p41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810" name="Google Shape;810;p41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1" name="Google Shape;811;p41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812" name="Google Shape;812;p41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813" name="Google Shape;813;p41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815" name="Google Shape;815;p41"/>
            <p:cNvCxnSpPr>
              <a:stCxn id="816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17" name="Google Shape;817;p41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818" name="Google Shape;818;p41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41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820" name="Google Shape;820;p41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821" name="Google Shape;821;p41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41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823" name="Google Shape;823;p41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824" name="Google Shape;824;p41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41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826" name="Google Shape;826;p41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41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828" name="Google Shape;828;p41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829" name="Google Shape;829;p41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30" name="Google Shape;830;p41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831" name="Google Shape;831;p41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41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833" name="Google Shape;833;p41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834" name="Google Shape;834;p41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41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836" name="Google Shape;836;p41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37" name="Google Shape;837;p41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{374B18CA-F68B-4B90-8B29-E62AB599AFAD}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838" name="Google Shape;838;p41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839" name="Google Shape;839;p41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840" name="Google Shape;840;p41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1" name="Google Shape;841;p4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2" name="Google Shape;842;p41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843" name="Google Shape;843;p4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4" name="Google Shape;844;p4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5" name="Google Shape;845;p41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846" name="Google Shape;846;p41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7" name="Google Shape;847;p41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848" name="Google Shape;848;p41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49" name="Google Shape;849;p41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850" name="Google Shape;850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4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41"/>
          <p:cNvSpPr/>
          <p:nvPr/>
        </p:nvSpPr>
        <p:spPr>
          <a:xfrm>
            <a:off x="208150" y="3753597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3" name="Google Shape;853;p41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41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41"/>
          <p:cNvSpPr/>
          <p:nvPr/>
        </p:nvSpPr>
        <p:spPr>
          <a:xfrm>
            <a:off x="5608725" y="3455825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41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41"/>
          <p:cNvSpPr/>
          <p:nvPr/>
        </p:nvSpPr>
        <p:spPr>
          <a:xfrm>
            <a:off x="7075349" y="2980275"/>
            <a:ext cx="6576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41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41"/>
          <p:cNvSpPr/>
          <p:nvPr/>
        </p:nvSpPr>
        <p:spPr>
          <a:xfrm>
            <a:off x="559525" y="2035125"/>
            <a:ext cx="267300" cy="612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0" name="Google Shape;860;p41"/>
          <p:cNvGrpSpPr/>
          <p:nvPr/>
        </p:nvGrpSpPr>
        <p:grpSpPr>
          <a:xfrm>
            <a:off x="3810475" y="3407125"/>
            <a:ext cx="1851075" cy="702975"/>
            <a:chOff x="3810475" y="3407125"/>
            <a:chExt cx="1851075" cy="702975"/>
          </a:xfrm>
        </p:grpSpPr>
        <p:sp>
          <p:nvSpPr>
            <p:cNvPr id="861" name="Google Shape;861;p41"/>
            <p:cNvSpPr/>
            <p:nvPr/>
          </p:nvSpPr>
          <p:spPr>
            <a:xfrm>
              <a:off x="3810475" y="3802300"/>
              <a:ext cx="190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41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0.7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≥   </a:t>
              </a:r>
              <a:r>
                <a:rPr lang="en" sz="1800">
                  <a:solidFill>
                    <a:srgbClr val="FF0000"/>
                  </a:solidFill>
                </a:rPr>
                <a:t>0.7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864" name="Google Shape;864;p41"/>
          <p:cNvSpPr txBox="1"/>
          <p:nvPr/>
        </p:nvSpPr>
        <p:spPr>
          <a:xfrm>
            <a:off x="4600675" y="3117850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865" name="Google Shape;865;p41"/>
          <p:cNvSpPr/>
          <p:nvPr/>
        </p:nvSpPr>
        <p:spPr>
          <a:xfrm>
            <a:off x="7237589" y="3344997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866" name="Google Shape;866;p41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41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41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41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41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41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41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41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874" name="Google Shape;874;p41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875" name="Google Shape;875;p41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876" name="Google Shape;876;p41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877" name="Google Shape;877;p41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878" name="Google Shape;878;p41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879" name="Google Shape;879;p41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880" name="Google Shape;880;p41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76" y="0"/>
            <a:ext cx="897264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/>
          <p:nvPr/>
        </p:nvSpPr>
        <p:spPr>
          <a:xfrm>
            <a:off x="848400" y="2671512"/>
            <a:ext cx="7193700" cy="1201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164425" y="2298175"/>
            <a:ext cx="277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Potentially out of distribution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85675" y="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Examples from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https://labelerrors.com/</a:t>
            </a:r>
            <a:r>
              <a:rPr b="1" lang="en" sz="1000">
                <a:solidFill>
                  <a:schemeClr val="dk1"/>
                </a:solidFill>
              </a:rPr>
              <a:t> </a:t>
            </a:r>
            <a:endParaRPr b="1" sz="1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42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4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887" name="Google Shape;887;p4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88" name="Google Shape;888;p42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42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42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42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2" name="Google Shape;892;p42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893" name="Google Shape;893;p42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894" name="Google Shape;894;p42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42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896" name="Google Shape;896;p42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897" name="Google Shape;897;p42"/>
            <p:cNvCxnSpPr>
              <a:stCxn id="894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98" name="Google Shape;898;p42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899" name="Google Shape;899;p42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900" name="Google Shape;900;p42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901" name="Google Shape;901;p42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902" name="Google Shape;902;p42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903" name="Google Shape;903;p42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904" name="Google Shape;904;p42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42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906" name="Google Shape;906;p42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07" name="Google Shape;907;p42"/>
            <p:cNvCxnSpPr>
              <a:stCxn id="904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08" name="Google Shape;908;p42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909" name="Google Shape;909;p42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910" name="Google Shape;910;p42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911" name="Google Shape;911;p42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912" name="Google Shape;912;p42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913" name="Google Shape;913;p42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914" name="Google Shape;914;p42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915" name="Google Shape;915;p42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16" name="Google Shape;916;p42"/>
            <p:cNvCxnSpPr>
              <a:stCxn id="91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18" name="Google Shape;918;p42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919" name="Google Shape;919;p42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920" name="Google Shape;920;p42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921" name="Google Shape;921;p42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922" name="Google Shape;922;p42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923" name="Google Shape;923;p42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42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925" name="Google Shape;925;p42"/>
            <p:cNvCxnSpPr>
              <a:stCxn id="923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26" name="Google Shape;926;p42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927" name="Google Shape;927;p42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928" name="Google Shape;928;p42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929" name="Google Shape;929;p42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930" name="Google Shape;930;p42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42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933" name="Google Shape;933;p42"/>
            <p:cNvCxnSpPr>
              <a:stCxn id="931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34" name="Google Shape;934;p42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935" name="Google Shape;935;p42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936" name="Google Shape;936;p42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937" name="Google Shape;937;p42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938" name="Google Shape;938;p42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939" name="Google Shape;939;p42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940" name="Google Shape;940;p42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42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942" name="Google Shape;942;p42"/>
            <p:cNvCxnSpPr>
              <a:stCxn id="940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43" name="Google Shape;943;p42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944" name="Google Shape;944;p42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945" name="Google Shape;945;p42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946" name="Google Shape;946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7" name="Google Shape;947;p42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948" name="Google Shape;948;p42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949" name="Google Shape;949;p42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950" name="Google Shape;950;p42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951" name="Google Shape;951;p42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952" name="Google Shape;952;p42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953" name="Google Shape;953;p42"/>
              <p:cNvCxnSpPr>
                <a:stCxn id="954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955" name="Google Shape;955;p42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956" name="Google Shape;956;p42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954" name="Google Shape;954;p42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7" name="Google Shape;957;p42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958" name="Google Shape;958;p42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59" name="Google Shape;959;p42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960" name="Google Shape;960;p42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961" name="Google Shape;961;p42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63" name="Google Shape;963;p42"/>
            <p:cNvCxnSpPr>
              <a:stCxn id="964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65" name="Google Shape;965;p42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966" name="Google Shape;966;p42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964" name="Google Shape;964;p42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42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968" name="Google Shape;968;p42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969" name="Google Shape;969;p42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Google Shape;970;p42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971" name="Google Shape;971;p42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972" name="Google Shape;972;p42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42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974" name="Google Shape;974;p42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p42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976" name="Google Shape;976;p42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977" name="Google Shape;977;p42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8" name="Google Shape;978;p42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979" name="Google Shape;979;p42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42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981" name="Google Shape;981;p42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982" name="Google Shape;982;p42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42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984" name="Google Shape;984;p42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85" name="Google Shape;985;p42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{374B18CA-F68B-4B90-8B29-E62AB599AFAD}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986" name="Google Shape;986;p42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987" name="Google Shape;987;p42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988" name="Google Shape;988;p42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9" name="Google Shape;989;p4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0" name="Google Shape;990;p42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991" name="Google Shape;991;p4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2" name="Google Shape;992;p4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3" name="Google Shape;993;p42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994" name="Google Shape;994;p42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5" name="Google Shape;995;p42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996" name="Google Shape;996;p42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97" name="Google Shape;997;p42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998" name="Google Shape;998;p4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4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42"/>
          <p:cNvSpPr/>
          <p:nvPr/>
        </p:nvSpPr>
        <p:spPr>
          <a:xfrm>
            <a:off x="208150" y="4106375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1" name="Google Shape;1001;p42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42"/>
          <p:cNvSpPr/>
          <p:nvPr/>
        </p:nvSpPr>
        <p:spPr>
          <a:xfrm>
            <a:off x="208150" y="1820691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p42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42"/>
          <p:cNvSpPr/>
          <p:nvPr/>
        </p:nvSpPr>
        <p:spPr>
          <a:xfrm>
            <a:off x="5608725" y="3455825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42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p42"/>
          <p:cNvSpPr/>
          <p:nvPr/>
        </p:nvSpPr>
        <p:spPr>
          <a:xfrm>
            <a:off x="7768194" y="2980275"/>
            <a:ext cx="7188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42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p42"/>
          <p:cNvSpPr/>
          <p:nvPr/>
        </p:nvSpPr>
        <p:spPr>
          <a:xfrm>
            <a:off x="823400" y="2339575"/>
            <a:ext cx="2673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09" name="Google Shape;1009;p42"/>
          <p:cNvGrpSpPr/>
          <p:nvPr/>
        </p:nvGrpSpPr>
        <p:grpSpPr>
          <a:xfrm>
            <a:off x="3807375" y="3407125"/>
            <a:ext cx="1854175" cy="702975"/>
            <a:chOff x="3807375" y="3407125"/>
            <a:chExt cx="1854175" cy="702975"/>
          </a:xfrm>
        </p:grpSpPr>
        <p:sp>
          <p:nvSpPr>
            <p:cNvPr id="1010" name="Google Shape;1010;p42"/>
            <p:cNvSpPr/>
            <p:nvPr/>
          </p:nvSpPr>
          <p:spPr>
            <a:xfrm>
              <a:off x="3807375" y="3802300"/>
              <a:ext cx="193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42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42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0.0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≱   </a:t>
              </a:r>
              <a:r>
                <a:rPr lang="en" sz="1800">
                  <a:solidFill>
                    <a:srgbClr val="FF0000"/>
                  </a:solidFill>
                </a:rPr>
                <a:t>0.9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1013" name="Google Shape;1013;p42"/>
          <p:cNvSpPr/>
          <p:nvPr/>
        </p:nvSpPr>
        <p:spPr>
          <a:xfrm>
            <a:off x="7958667" y="3344997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0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014" name="Google Shape;1014;p42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5" name="Google Shape;1015;p42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p42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42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p42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42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42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p42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022" name="Google Shape;1022;p42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023" name="Google Shape;1023;p42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024" name="Google Shape;1024;p42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025" name="Google Shape;1025;p42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026" name="Google Shape;1026;p42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027" name="Google Shape;1027;p42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028" name="Google Shape;1028;p42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029" name="Google Shape;1029;p42"/>
          <p:cNvSpPr/>
          <p:nvPr/>
        </p:nvSpPr>
        <p:spPr>
          <a:xfrm>
            <a:off x="136625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Google Shape;1034;p43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4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1036" name="Google Shape;1036;p4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7" name="Google Shape;1037;p43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43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43"/>
          <p:cNvSpPr/>
          <p:nvPr/>
        </p:nvSpPr>
        <p:spPr>
          <a:xfrm>
            <a:off x="1230236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0" name="Google Shape;1040;p43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43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42" name="Google Shape;1042;p43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1043" name="Google Shape;1043;p43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044" name="Google Shape;1044;p43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43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046" name="Google Shape;1046;p43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47" name="Google Shape;1047;p43"/>
            <p:cNvCxnSpPr>
              <a:stCxn id="1044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48" name="Google Shape;1048;p43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049" name="Google Shape;1049;p43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050" name="Google Shape;1050;p43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051" name="Google Shape;1051;p43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052" name="Google Shape;1052;p43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1053" name="Google Shape;1053;p43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054" name="Google Shape;1054;p43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43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056" name="Google Shape;1056;p43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57" name="Google Shape;1057;p43"/>
            <p:cNvCxnSpPr>
              <a:stCxn id="1054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58" name="Google Shape;1058;p43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059" name="Google Shape;1059;p43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060" name="Google Shape;1060;p43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061" name="Google Shape;1061;p43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062" name="Google Shape;1062;p43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1063" name="Google Shape;1063;p43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064" name="Google Shape;1064;p43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065" name="Google Shape;1065;p43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66" name="Google Shape;1066;p43"/>
            <p:cNvCxnSpPr>
              <a:stCxn id="106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68" name="Google Shape;1068;p43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069" name="Google Shape;1069;p43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070" name="Google Shape;1070;p43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071" name="Google Shape;1071;p43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1072" name="Google Shape;1072;p43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073" name="Google Shape;1073;p43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43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075" name="Google Shape;1075;p43"/>
            <p:cNvCxnSpPr>
              <a:stCxn id="1073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76" name="Google Shape;1076;p43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077" name="Google Shape;1077;p43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078" name="Google Shape;1078;p43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079" name="Google Shape;1079;p43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1080" name="Google Shape;1080;p43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081" name="Google Shape;1081;p43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43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083" name="Google Shape;1083;p43"/>
            <p:cNvCxnSpPr>
              <a:stCxn id="1081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84" name="Google Shape;1084;p43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085" name="Google Shape;1085;p43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1086" name="Google Shape;1086;p43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087" name="Google Shape;1087;p43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088" name="Google Shape;1088;p43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1089" name="Google Shape;1089;p43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090" name="Google Shape;1090;p43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43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092" name="Google Shape;1092;p43"/>
            <p:cNvCxnSpPr>
              <a:stCxn id="1090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93" name="Google Shape;1093;p43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094" name="Google Shape;1094;p43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095" name="Google Shape;1095;p43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1096" name="Google Shape;1096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7" name="Google Shape;1097;p43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1098" name="Google Shape;1098;p43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1099" name="Google Shape;1099;p43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1100" name="Google Shape;1100;p43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1101" name="Google Shape;1101;p43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1102" name="Google Shape;1102;p43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103" name="Google Shape;1103;p43"/>
              <p:cNvCxnSpPr>
                <a:stCxn id="1104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105" name="Google Shape;1105;p43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1106" name="Google Shape;1106;p43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1104" name="Google Shape;1104;p43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7" name="Google Shape;1107;p43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1108" name="Google Shape;1108;p43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09" name="Google Shape;1109;p43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1110" name="Google Shape;1110;p43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111" name="Google Shape;1111;p43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112" name="Google Shape;1112;p43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113" name="Google Shape;1113;p43"/>
            <p:cNvCxnSpPr>
              <a:stCxn id="1114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15" name="Google Shape;1115;p43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1116" name="Google Shape;1116;p43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114" name="Google Shape;1114;p43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43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1118" name="Google Shape;1118;p43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1119" name="Google Shape;1119;p43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0" name="Google Shape;1120;p43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1121" name="Google Shape;1121;p43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1122" name="Google Shape;1122;p43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43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1124" name="Google Shape;1124;p43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5" name="Google Shape;1125;p43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1126" name="Google Shape;1126;p43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1127" name="Google Shape;1127;p43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28" name="Google Shape;1128;p43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1129" name="Google Shape;1129;p43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43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1131" name="Google Shape;1131;p43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1132" name="Google Shape;1132;p43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43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1134" name="Google Shape;1134;p43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35" name="Google Shape;1135;p43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{374B18CA-F68B-4B90-8B29-E62AB599AFAD}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136" name="Google Shape;1136;p43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1137" name="Google Shape;1137;p43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138" name="Google Shape;1138;p43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9" name="Google Shape;1139;p4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0" name="Google Shape;1140;p43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1141" name="Google Shape;1141;p4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2" name="Google Shape;1142;p4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3" name="Google Shape;1143;p43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1144" name="Google Shape;1144;p43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45" name="Google Shape;1145;p43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1146" name="Google Shape;1146;p43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47" name="Google Shape;1147;p43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148" name="Google Shape;1148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43"/>
          <p:cNvSpPr/>
          <p:nvPr/>
        </p:nvSpPr>
        <p:spPr>
          <a:xfrm>
            <a:off x="208150" y="3773353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1" name="Google Shape;1151;p43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p43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p43"/>
          <p:cNvSpPr/>
          <p:nvPr/>
        </p:nvSpPr>
        <p:spPr>
          <a:xfrm>
            <a:off x="5608725" y="3836825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p43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5" name="Google Shape;1155;p43"/>
          <p:cNvSpPr/>
          <p:nvPr/>
        </p:nvSpPr>
        <p:spPr>
          <a:xfrm>
            <a:off x="7082399" y="2980275"/>
            <a:ext cx="6477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43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7" name="Google Shape;1157;p43"/>
          <p:cNvSpPr/>
          <p:nvPr/>
        </p:nvSpPr>
        <p:spPr>
          <a:xfrm>
            <a:off x="1661600" y="2066025"/>
            <a:ext cx="267300" cy="581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58" name="Google Shape;1158;p43"/>
          <p:cNvGrpSpPr/>
          <p:nvPr/>
        </p:nvGrpSpPr>
        <p:grpSpPr>
          <a:xfrm>
            <a:off x="3807375" y="3407125"/>
            <a:ext cx="1854175" cy="702975"/>
            <a:chOff x="3807375" y="3407125"/>
            <a:chExt cx="1854175" cy="702975"/>
          </a:xfrm>
        </p:grpSpPr>
        <p:sp>
          <p:nvSpPr>
            <p:cNvPr id="1159" name="Google Shape;1159;p43"/>
            <p:cNvSpPr/>
            <p:nvPr/>
          </p:nvSpPr>
          <p:spPr>
            <a:xfrm>
              <a:off x="3807375" y="3802300"/>
              <a:ext cx="193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43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43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0.7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≥   </a:t>
              </a:r>
              <a:r>
                <a:rPr lang="en" sz="1800">
                  <a:solidFill>
                    <a:srgbClr val="FF0000"/>
                  </a:solidFill>
                </a:rPr>
                <a:t>0.7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1162" name="Google Shape;1162;p43"/>
          <p:cNvSpPr/>
          <p:nvPr/>
        </p:nvSpPr>
        <p:spPr>
          <a:xfrm>
            <a:off x="7244369" y="3751589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163" name="Google Shape;1163;p43"/>
          <p:cNvSpPr txBox="1"/>
          <p:nvPr/>
        </p:nvSpPr>
        <p:spPr>
          <a:xfrm>
            <a:off x="4600675" y="3117850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164" name="Google Shape;1164;p43"/>
          <p:cNvSpPr txBox="1"/>
          <p:nvPr/>
        </p:nvSpPr>
        <p:spPr>
          <a:xfrm>
            <a:off x="2339251" y="2632975"/>
            <a:ext cx="369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Skipping columns that don’t hit threshold</a:t>
            </a:r>
            <a:endParaRPr/>
          </a:p>
        </p:txBody>
      </p:sp>
      <p:cxnSp>
        <p:nvCxnSpPr>
          <p:cNvPr id="1165" name="Google Shape;1165;p43"/>
          <p:cNvCxnSpPr/>
          <p:nvPr/>
        </p:nvCxnSpPr>
        <p:spPr>
          <a:xfrm rot="10800000">
            <a:off x="1552300" y="2660100"/>
            <a:ext cx="860700" cy="21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66" name="Google Shape;1166;p43"/>
          <p:cNvCxnSpPr/>
          <p:nvPr/>
        </p:nvCxnSpPr>
        <p:spPr>
          <a:xfrm rot="10800000">
            <a:off x="2114200" y="2629150"/>
            <a:ext cx="312900" cy="15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67" name="Google Shape;1167;p43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8" name="Google Shape;1168;p43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9" name="Google Shape;1169;p43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0" name="Google Shape;1170;p43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43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2" name="Google Shape;1172;p43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p43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4" name="Google Shape;1174;p43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175" name="Google Shape;1175;p43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176" name="Google Shape;1176;p43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177" name="Google Shape;1177;p43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178" name="Google Shape;1178;p43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179" name="Google Shape;1179;p43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180" name="Google Shape;1180;p43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181" name="Google Shape;1181;p43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182" name="Google Shape;1182;p43"/>
          <p:cNvSpPr/>
          <p:nvPr/>
        </p:nvSpPr>
        <p:spPr>
          <a:xfrm>
            <a:off x="1305565" y="1813094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Google Shape;1187;p44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8" name="Google Shape;1188;p4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1189" name="Google Shape;1189;p4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90" name="Google Shape;1190;p44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44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44"/>
          <p:cNvSpPr/>
          <p:nvPr/>
        </p:nvSpPr>
        <p:spPr>
          <a:xfrm>
            <a:off x="2332314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3" name="Google Shape;1193;p44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4" name="Google Shape;1194;p44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1195" name="Google Shape;1195;p4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4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198" name="Google Shape;1198;p44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199" name="Google Shape;1199;p44"/>
            <p:cNvCxnSpPr>
              <a:stCxn id="119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00" name="Google Shape;1200;p4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201" name="Google Shape;1201;p44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202" name="Google Shape;1202;p44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203" name="Google Shape;1203;p44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204" name="Google Shape;1204;p44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1205" name="Google Shape;1205;p4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4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208" name="Google Shape;1208;p44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09" name="Google Shape;1209;p44"/>
            <p:cNvCxnSpPr>
              <a:stCxn id="120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10" name="Google Shape;1210;p4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211" name="Google Shape;1211;p44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212" name="Google Shape;1212;p44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213" name="Google Shape;1213;p44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1215" name="Google Shape;1215;p4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216" name="Google Shape;1216;p4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217" name="Google Shape;1217;p44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18" name="Google Shape;1218;p44"/>
            <p:cNvCxnSpPr>
              <a:stCxn id="1219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20" name="Google Shape;1220;p4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221" name="Google Shape;1221;p44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222" name="Google Shape;1222;p44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223" name="Google Shape;1223;p44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1224" name="Google Shape;1224;p4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225" name="Google Shape;1225;p44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4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227" name="Google Shape;1227;p44"/>
            <p:cNvCxnSpPr>
              <a:stCxn id="1225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28" name="Google Shape;1228;p4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229" name="Google Shape;1229;p44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230" name="Google Shape;1230;p44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231" name="Google Shape;1231;p44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1232" name="Google Shape;1232;p4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233" name="Google Shape;1233;p44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4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235" name="Google Shape;1235;p44"/>
            <p:cNvCxnSpPr>
              <a:stCxn id="1233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36" name="Google Shape;1236;p4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237" name="Google Shape;1237;p44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1238" name="Google Shape;1238;p44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239" name="Google Shape;1239;p44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240" name="Google Shape;1240;p44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1241" name="Google Shape;1241;p4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242" name="Google Shape;1242;p44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4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244" name="Google Shape;1244;p44"/>
            <p:cNvCxnSpPr>
              <a:stCxn id="1242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45" name="Google Shape;1245;p44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246" name="Google Shape;1246;p44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247" name="Google Shape;1247;p44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1248" name="Google Shape;1248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9" name="Google Shape;1249;p44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1250" name="Google Shape;1250;p44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1251" name="Google Shape;1251;p44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1252" name="Google Shape;1252;p44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1253" name="Google Shape;1253;p44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1254" name="Google Shape;1254;p44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255" name="Google Shape;1255;p44"/>
              <p:cNvCxnSpPr>
                <a:stCxn id="1256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257" name="Google Shape;1257;p44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1258" name="Google Shape;1258;p44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1256" name="Google Shape;1256;p44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9" name="Google Shape;1259;p44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1260" name="Google Shape;1260;p44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61" name="Google Shape;1261;p44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1262" name="Google Shape;1262;p44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263" name="Google Shape;1263;p44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264" name="Google Shape;1264;p44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65" name="Google Shape;1265;p44"/>
            <p:cNvCxnSpPr>
              <a:stCxn id="1266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67" name="Google Shape;1267;p44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1268" name="Google Shape;1268;p44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266" name="Google Shape;1266;p44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44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1270" name="Google Shape;1270;p44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1271" name="Google Shape;1271;p44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2" name="Google Shape;1272;p44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1273" name="Google Shape;1273;p44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1274" name="Google Shape;1274;p44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44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1276" name="Google Shape;1276;p44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Google Shape;1277;p44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1278" name="Google Shape;1278;p44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1279" name="Google Shape;1279;p44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80" name="Google Shape;1280;p44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1281" name="Google Shape;1281;p44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44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1283" name="Google Shape;1283;p44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1284" name="Google Shape;1284;p44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44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1286" name="Google Shape;1286;p44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87" name="Google Shape;1287;p44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{374B18CA-F68B-4B90-8B29-E62AB599AFAD}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288" name="Google Shape;1288;p44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1289" name="Google Shape;1289;p44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290" name="Google Shape;1290;p44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1" name="Google Shape;1291;p4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92" name="Google Shape;1292;p44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1293" name="Google Shape;1293;p4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4" name="Google Shape;1294;p4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95" name="Google Shape;1295;p44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1296" name="Google Shape;1296;p44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97" name="Google Shape;1297;p44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1298" name="Google Shape;1298;p44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99" name="Google Shape;1299;p44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300" name="Google Shape;1300;p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4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44"/>
          <p:cNvSpPr/>
          <p:nvPr/>
        </p:nvSpPr>
        <p:spPr>
          <a:xfrm>
            <a:off x="208150" y="3773353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3" name="Google Shape;1303;p44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4" name="Google Shape;1304;p44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44"/>
          <p:cNvSpPr/>
          <p:nvPr/>
        </p:nvSpPr>
        <p:spPr>
          <a:xfrm>
            <a:off x="5608725" y="3836825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p44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7" name="Google Shape;1307;p44"/>
          <p:cNvSpPr/>
          <p:nvPr/>
        </p:nvSpPr>
        <p:spPr>
          <a:xfrm>
            <a:off x="7082399" y="2980275"/>
            <a:ext cx="6477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8" name="Google Shape;1308;p44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44"/>
          <p:cNvSpPr/>
          <p:nvPr/>
        </p:nvSpPr>
        <p:spPr>
          <a:xfrm>
            <a:off x="2750975" y="1988100"/>
            <a:ext cx="267300" cy="659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10" name="Google Shape;1310;p44"/>
          <p:cNvGrpSpPr/>
          <p:nvPr/>
        </p:nvGrpSpPr>
        <p:grpSpPr>
          <a:xfrm>
            <a:off x="3810475" y="3407125"/>
            <a:ext cx="1851075" cy="702975"/>
            <a:chOff x="3810475" y="3407125"/>
            <a:chExt cx="1851075" cy="702975"/>
          </a:xfrm>
        </p:grpSpPr>
        <p:sp>
          <p:nvSpPr>
            <p:cNvPr id="1311" name="Google Shape;1311;p44"/>
            <p:cNvSpPr/>
            <p:nvPr/>
          </p:nvSpPr>
          <p:spPr>
            <a:xfrm>
              <a:off x="3810475" y="3802300"/>
              <a:ext cx="190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44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44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0.9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≥   </a:t>
              </a:r>
              <a:r>
                <a:rPr lang="en" sz="1800">
                  <a:solidFill>
                    <a:srgbClr val="FF0000"/>
                  </a:solidFill>
                </a:rPr>
                <a:t>0.7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1314" name="Google Shape;1314;p44"/>
          <p:cNvSpPr txBox="1"/>
          <p:nvPr/>
        </p:nvSpPr>
        <p:spPr>
          <a:xfrm>
            <a:off x="4600675" y="3117850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315" name="Google Shape;1315;p44"/>
          <p:cNvSpPr/>
          <p:nvPr/>
        </p:nvSpPr>
        <p:spPr>
          <a:xfrm>
            <a:off x="7244369" y="3751589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2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316" name="Google Shape;1316;p44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7" name="Google Shape;1317;p44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Google Shape;1318;p44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9" name="Google Shape;1319;p44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0" name="Google Shape;1320;p44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1" name="Google Shape;1321;p44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2" name="Google Shape;1322;p44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3" name="Google Shape;1323;p44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4" name="Google Shape;1324;p44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325" name="Google Shape;1325;p44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326" name="Google Shape;1326;p44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327" name="Google Shape;1327;p44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328" name="Google Shape;1328;p44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329" name="Google Shape;1329;p44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330" name="Google Shape;1330;p44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331" name="Google Shape;1331;p44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332" name="Google Shape;1332;p44"/>
          <p:cNvSpPr/>
          <p:nvPr/>
        </p:nvSpPr>
        <p:spPr>
          <a:xfrm>
            <a:off x="2417950" y="1820691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" name="Google Shape;1337;p45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4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1339" name="Google Shape;1339;p4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40" name="Google Shape;1340;p45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1" name="Google Shape;1341;p45"/>
          <p:cNvSpPr/>
          <p:nvPr/>
        </p:nvSpPr>
        <p:spPr>
          <a:xfrm>
            <a:off x="3434392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2" name="Google Shape;1342;p45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p45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4" name="Google Shape;1344;p45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1345" name="Google Shape;1345;p45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346" name="Google Shape;1346;p45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45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348" name="Google Shape;1348;p45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49" name="Google Shape;1349;p45"/>
            <p:cNvCxnSpPr>
              <a:stCxn id="134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50" name="Google Shape;1350;p45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351" name="Google Shape;1351;p45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352" name="Google Shape;1352;p45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353" name="Google Shape;1353;p45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354" name="Google Shape;1354;p45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1355" name="Google Shape;1355;p45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356" name="Google Shape;1356;p45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45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358" name="Google Shape;1358;p45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59" name="Google Shape;1359;p45"/>
            <p:cNvCxnSpPr>
              <a:stCxn id="135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60" name="Google Shape;1360;p45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361" name="Google Shape;1361;p45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362" name="Google Shape;1362;p45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363" name="Google Shape;1363;p45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364" name="Google Shape;1364;p45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1365" name="Google Shape;1365;p45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366" name="Google Shape;1366;p45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367" name="Google Shape;1367;p45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68" name="Google Shape;1368;p45"/>
            <p:cNvCxnSpPr>
              <a:stCxn id="1369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70" name="Google Shape;1370;p45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371" name="Google Shape;1371;p45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372" name="Google Shape;1372;p45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373" name="Google Shape;1373;p45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1374" name="Google Shape;1374;p45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375" name="Google Shape;1375;p45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45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377" name="Google Shape;1377;p45"/>
            <p:cNvCxnSpPr>
              <a:stCxn id="1375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78" name="Google Shape;1378;p45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379" name="Google Shape;1379;p45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380" name="Google Shape;1380;p45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381" name="Google Shape;1381;p45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1382" name="Google Shape;1382;p45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45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385" name="Google Shape;1385;p45"/>
            <p:cNvCxnSpPr>
              <a:stCxn id="1383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86" name="Google Shape;1386;p45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387" name="Google Shape;1387;p45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1388" name="Google Shape;1388;p45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389" name="Google Shape;1389;p45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390" name="Google Shape;1390;p45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1391" name="Google Shape;1391;p45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392" name="Google Shape;1392;p45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45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394" name="Google Shape;1394;p45"/>
            <p:cNvCxnSpPr>
              <a:stCxn id="1392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95" name="Google Shape;1395;p45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396" name="Google Shape;1396;p45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397" name="Google Shape;1397;p45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1398" name="Google Shape;1398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9" name="Google Shape;1399;p45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1400" name="Google Shape;1400;p45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1401" name="Google Shape;1401;p45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1402" name="Google Shape;1402;p45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1403" name="Google Shape;1403;p45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1404" name="Google Shape;1404;p45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405" name="Google Shape;1405;p45"/>
              <p:cNvCxnSpPr>
                <a:stCxn id="1406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407" name="Google Shape;1407;p45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1408" name="Google Shape;1408;p45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1406" name="Google Shape;1406;p45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9" name="Google Shape;1409;p45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1410" name="Google Shape;1410;p45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11" name="Google Shape;1411;p45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1412" name="Google Shape;1412;p45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413" name="Google Shape;1413;p45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415" name="Google Shape;1415;p45"/>
            <p:cNvCxnSpPr>
              <a:stCxn id="1416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417" name="Google Shape;1417;p45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1418" name="Google Shape;1418;p45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45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1420" name="Google Shape;1420;p45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1421" name="Google Shape;1421;p45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2" name="Google Shape;1422;p45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1423" name="Google Shape;1423;p45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1424" name="Google Shape;1424;p45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45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1426" name="Google Shape;1426;p45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7" name="Google Shape;1427;p45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1428" name="Google Shape;1428;p45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1429" name="Google Shape;1429;p45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30" name="Google Shape;1430;p45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1431" name="Google Shape;1431;p45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45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1433" name="Google Shape;1433;p45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1434" name="Google Shape;1434;p45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45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1436" name="Google Shape;1436;p45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37" name="Google Shape;1437;p45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{374B18CA-F68B-4B90-8B29-E62AB599AFAD}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2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438" name="Google Shape;1438;p45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1439" name="Google Shape;1439;p45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440" name="Google Shape;1440;p45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1" name="Google Shape;1441;p4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2" name="Google Shape;1442;p45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1443" name="Google Shape;1443;p4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4" name="Google Shape;1444;p4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5" name="Google Shape;1445;p45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1446" name="Google Shape;1446;p45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47" name="Google Shape;1447;p45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1448" name="Google Shape;1448;p45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49" name="Google Shape;1449;p45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450" name="Google Shape;1450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4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2" name="Google Shape;1452;p45"/>
          <p:cNvSpPr/>
          <p:nvPr/>
        </p:nvSpPr>
        <p:spPr>
          <a:xfrm>
            <a:off x="208150" y="3773353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3" name="Google Shape;1453;p45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4" name="Google Shape;1454;p45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5" name="Google Shape;1455;p45"/>
          <p:cNvSpPr/>
          <p:nvPr/>
        </p:nvSpPr>
        <p:spPr>
          <a:xfrm>
            <a:off x="5608725" y="3836825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6" name="Google Shape;1456;p45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7" name="Google Shape;1457;p45"/>
          <p:cNvSpPr/>
          <p:nvPr/>
        </p:nvSpPr>
        <p:spPr>
          <a:xfrm>
            <a:off x="7082399" y="2980275"/>
            <a:ext cx="6477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8" name="Google Shape;1458;p45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9" name="Google Shape;1459;p45"/>
          <p:cNvSpPr/>
          <p:nvPr/>
        </p:nvSpPr>
        <p:spPr>
          <a:xfrm>
            <a:off x="3853053" y="1988100"/>
            <a:ext cx="267300" cy="659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60" name="Google Shape;1460;p45"/>
          <p:cNvGrpSpPr/>
          <p:nvPr/>
        </p:nvGrpSpPr>
        <p:grpSpPr>
          <a:xfrm>
            <a:off x="3807375" y="3407125"/>
            <a:ext cx="1854175" cy="702975"/>
            <a:chOff x="3807375" y="3407125"/>
            <a:chExt cx="1854175" cy="702975"/>
          </a:xfrm>
        </p:grpSpPr>
        <p:sp>
          <p:nvSpPr>
            <p:cNvPr id="1461" name="Google Shape;1461;p45"/>
            <p:cNvSpPr/>
            <p:nvPr/>
          </p:nvSpPr>
          <p:spPr>
            <a:xfrm>
              <a:off x="3807375" y="3802300"/>
              <a:ext cx="193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45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0.8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≥   </a:t>
              </a:r>
              <a:r>
                <a:rPr lang="en" sz="1800">
                  <a:solidFill>
                    <a:srgbClr val="FF0000"/>
                  </a:solidFill>
                </a:rPr>
                <a:t>0.7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1464" name="Google Shape;1464;p45"/>
          <p:cNvSpPr txBox="1"/>
          <p:nvPr/>
        </p:nvSpPr>
        <p:spPr>
          <a:xfrm>
            <a:off x="4600675" y="3117850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465" name="Google Shape;1465;p45"/>
          <p:cNvSpPr/>
          <p:nvPr/>
        </p:nvSpPr>
        <p:spPr>
          <a:xfrm>
            <a:off x="7244369" y="3751589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3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466" name="Google Shape;1466;p45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7" name="Google Shape;1467;p45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8" name="Google Shape;1468;p45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9" name="Google Shape;1469;p45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0" name="Google Shape;1470;p45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1" name="Google Shape;1471;p45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2" name="Google Shape;1472;p45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3" name="Google Shape;1473;p45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4" name="Google Shape;1474;p45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475" name="Google Shape;1475;p45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476" name="Google Shape;1476;p45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477" name="Google Shape;1477;p45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478" name="Google Shape;1478;p45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479" name="Google Shape;1479;p45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480" name="Google Shape;1480;p45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481" name="Google Shape;1481;p45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482" name="Google Shape;1482;p45"/>
          <p:cNvSpPr/>
          <p:nvPr/>
        </p:nvSpPr>
        <p:spPr>
          <a:xfrm>
            <a:off x="3512972" y="1820691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7" name="Google Shape;1487;p46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8" name="Google Shape;1488;p4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1489" name="Google Shape;1489;p4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90" name="Google Shape;1490;p46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p46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46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3" name="Google Shape;1493;p46"/>
          <p:cNvSpPr/>
          <p:nvPr/>
        </p:nvSpPr>
        <p:spPr>
          <a:xfrm>
            <a:off x="4536469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94" name="Google Shape;1494;p46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1495" name="Google Shape;1495;p46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496" name="Google Shape;1496;p46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46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498" name="Google Shape;1498;p46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499" name="Google Shape;1499;p46"/>
            <p:cNvCxnSpPr>
              <a:stCxn id="149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500" name="Google Shape;1500;p46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501" name="Google Shape;1501;p46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502" name="Google Shape;1502;p46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503" name="Google Shape;1503;p46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504" name="Google Shape;1504;p46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1505" name="Google Shape;1505;p46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506" name="Google Shape;1506;p46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46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508" name="Google Shape;1508;p46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509" name="Google Shape;1509;p46"/>
            <p:cNvCxnSpPr>
              <a:stCxn id="150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510" name="Google Shape;1510;p46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511" name="Google Shape;1511;p46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512" name="Google Shape;1512;p46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513" name="Google Shape;1513;p46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514" name="Google Shape;1514;p46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1515" name="Google Shape;1515;p46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516" name="Google Shape;1516;p46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517" name="Google Shape;1517;p46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518" name="Google Shape;1518;p46"/>
            <p:cNvCxnSpPr>
              <a:stCxn id="1519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520" name="Google Shape;1520;p46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521" name="Google Shape;1521;p46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522" name="Google Shape;1522;p46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523" name="Google Shape;1523;p46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1524" name="Google Shape;1524;p46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525" name="Google Shape;1525;p46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46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527" name="Google Shape;1527;p46"/>
            <p:cNvCxnSpPr>
              <a:stCxn id="1525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528" name="Google Shape;1528;p46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529" name="Google Shape;1529;p46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530" name="Google Shape;1530;p46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531" name="Google Shape;1531;p46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1532" name="Google Shape;1532;p46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533" name="Google Shape;1533;p46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46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535" name="Google Shape;1535;p46"/>
            <p:cNvCxnSpPr>
              <a:stCxn id="1533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536" name="Google Shape;1536;p46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537" name="Google Shape;1537;p46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1538" name="Google Shape;1538;p46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539" name="Google Shape;1539;p46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540" name="Google Shape;1540;p46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1541" name="Google Shape;1541;p46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542" name="Google Shape;1542;p46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46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544" name="Google Shape;1544;p46"/>
            <p:cNvCxnSpPr>
              <a:stCxn id="1542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545" name="Google Shape;1545;p46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546" name="Google Shape;1546;p46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547" name="Google Shape;1547;p46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1548" name="Google Shape;1548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9" name="Google Shape;1549;p46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1550" name="Google Shape;1550;p46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1551" name="Google Shape;1551;p46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1552" name="Google Shape;1552;p46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1553" name="Google Shape;1553;p46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1554" name="Google Shape;1554;p46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555" name="Google Shape;1555;p46"/>
              <p:cNvCxnSpPr>
                <a:stCxn id="1556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557" name="Google Shape;1557;p46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1558" name="Google Shape;1558;p46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1556" name="Google Shape;1556;p46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9" name="Google Shape;1559;p46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1560" name="Google Shape;1560;p46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61" name="Google Shape;1561;p46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1562" name="Google Shape;1562;p46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563" name="Google Shape;1563;p46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564" name="Google Shape;1564;p46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565" name="Google Shape;1565;p46"/>
            <p:cNvCxnSpPr>
              <a:stCxn id="1566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567" name="Google Shape;1567;p46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1568" name="Google Shape;1568;p46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566" name="Google Shape;1566;p46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46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1570" name="Google Shape;1570;p46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1571" name="Google Shape;1571;p46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2" name="Google Shape;1572;p46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1573" name="Google Shape;1573;p46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1574" name="Google Shape;1574;p46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46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1576" name="Google Shape;1576;p46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7" name="Google Shape;1577;p46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1578" name="Google Shape;1578;p46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1579" name="Google Shape;1579;p46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80" name="Google Shape;1580;p46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1581" name="Google Shape;1581;p46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46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1583" name="Google Shape;1583;p46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1584" name="Google Shape;1584;p46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46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1586" name="Google Shape;1586;p46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87" name="Google Shape;1587;p46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{374B18CA-F68B-4B90-8B29-E62AB599AFAD}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3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588" name="Google Shape;1588;p46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1589" name="Google Shape;1589;p46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590" name="Google Shape;1590;p46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1" name="Google Shape;1591;p4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2" name="Google Shape;1592;p46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1593" name="Google Shape;1593;p4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4" name="Google Shape;1594;p4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5" name="Google Shape;1595;p46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1596" name="Google Shape;1596;p46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97" name="Google Shape;1597;p46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1598" name="Google Shape;1598;p46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99" name="Google Shape;1599;p46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600" name="Google Shape;1600;p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4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2" name="Google Shape;1602;p46"/>
          <p:cNvSpPr/>
          <p:nvPr/>
        </p:nvSpPr>
        <p:spPr>
          <a:xfrm>
            <a:off x="208150" y="3420575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3" name="Google Shape;1603;p46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4" name="Google Shape;1604;p46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5" name="Google Shape;1605;p46"/>
          <p:cNvSpPr/>
          <p:nvPr/>
        </p:nvSpPr>
        <p:spPr>
          <a:xfrm>
            <a:off x="5608725" y="3836825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6" name="Google Shape;1606;p46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7" name="Google Shape;1607;p46"/>
          <p:cNvSpPr/>
          <p:nvPr/>
        </p:nvSpPr>
        <p:spPr>
          <a:xfrm>
            <a:off x="6355689" y="2980275"/>
            <a:ext cx="6909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8" name="Google Shape;1608;p46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9" name="Google Shape;1609;p46"/>
          <p:cNvSpPr/>
          <p:nvPr/>
        </p:nvSpPr>
        <p:spPr>
          <a:xfrm>
            <a:off x="4684200" y="2066125"/>
            <a:ext cx="267300" cy="581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10" name="Google Shape;1610;p46"/>
          <p:cNvGrpSpPr/>
          <p:nvPr/>
        </p:nvGrpSpPr>
        <p:grpSpPr>
          <a:xfrm>
            <a:off x="3810475" y="3407125"/>
            <a:ext cx="1851075" cy="702975"/>
            <a:chOff x="3810475" y="3407125"/>
            <a:chExt cx="1851075" cy="702975"/>
          </a:xfrm>
        </p:grpSpPr>
        <p:sp>
          <p:nvSpPr>
            <p:cNvPr id="1611" name="Google Shape;1611;p46"/>
            <p:cNvSpPr/>
            <p:nvPr/>
          </p:nvSpPr>
          <p:spPr>
            <a:xfrm>
              <a:off x="3810475" y="3802300"/>
              <a:ext cx="190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46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46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0.7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≥   </a:t>
              </a:r>
              <a:r>
                <a:rPr lang="en" sz="1800">
                  <a:solidFill>
                    <a:srgbClr val="FF0000"/>
                  </a:solidFill>
                </a:rPr>
                <a:t>0.7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1614" name="Google Shape;1614;p46"/>
          <p:cNvSpPr txBox="1"/>
          <p:nvPr/>
        </p:nvSpPr>
        <p:spPr>
          <a:xfrm>
            <a:off x="4600675" y="3117850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615" name="Google Shape;1615;p46"/>
          <p:cNvSpPr/>
          <p:nvPr/>
        </p:nvSpPr>
        <p:spPr>
          <a:xfrm>
            <a:off x="6530347" y="3751589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616" name="Google Shape;1616;p46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7" name="Google Shape;1617;p46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8" name="Google Shape;1618;p46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9" name="Google Shape;1619;p46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0" name="Google Shape;1620;p46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1" name="Google Shape;1621;p46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2" name="Google Shape;1622;p46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3" name="Google Shape;1623;p46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4" name="Google Shape;1624;p46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625" name="Google Shape;1625;p46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626" name="Google Shape;1626;p46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627" name="Google Shape;1627;p46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628" name="Google Shape;1628;p46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629" name="Google Shape;1629;p46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630" name="Google Shape;1630;p46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631" name="Google Shape;1631;p46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632" name="Google Shape;1632;p46"/>
          <p:cNvSpPr/>
          <p:nvPr/>
        </p:nvSpPr>
        <p:spPr>
          <a:xfrm>
            <a:off x="4593883" y="1820691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p47"/>
          <p:cNvSpPr/>
          <p:nvPr/>
        </p:nvSpPr>
        <p:spPr>
          <a:xfrm>
            <a:off x="5645603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8" name="Google Shape;1638;p47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9" name="Google Shape;1639;p4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1640" name="Google Shape;1640;p4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41" name="Google Shape;1641;p47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2" name="Google Shape;1642;p47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3" name="Google Shape;1643;p47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4" name="Google Shape;1644;p47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1645" name="Google Shape;1645;p47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646" name="Google Shape;1646;p47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47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648" name="Google Shape;1648;p47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649" name="Google Shape;1649;p47"/>
            <p:cNvCxnSpPr>
              <a:stCxn id="164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650" name="Google Shape;1650;p47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651" name="Google Shape;1651;p47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652" name="Google Shape;1652;p47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653" name="Google Shape;1653;p47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654" name="Google Shape;1654;p47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1655" name="Google Shape;1655;p47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656" name="Google Shape;1656;p47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47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658" name="Google Shape;1658;p47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659" name="Google Shape;1659;p47"/>
            <p:cNvCxnSpPr>
              <a:stCxn id="165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660" name="Google Shape;1660;p47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661" name="Google Shape;1661;p47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662" name="Google Shape;1662;p47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663" name="Google Shape;1663;p47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664" name="Google Shape;1664;p47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1665" name="Google Shape;1665;p47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666" name="Google Shape;1666;p47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667" name="Google Shape;1667;p47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668" name="Google Shape;1668;p47"/>
            <p:cNvCxnSpPr>
              <a:stCxn id="1669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670" name="Google Shape;1670;p47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671" name="Google Shape;1671;p47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672" name="Google Shape;1672;p47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673" name="Google Shape;1673;p47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1674" name="Google Shape;1674;p47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675" name="Google Shape;1675;p47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47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677" name="Google Shape;1677;p47"/>
            <p:cNvCxnSpPr>
              <a:stCxn id="1675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678" name="Google Shape;1678;p47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679" name="Google Shape;1679;p47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680" name="Google Shape;1680;p47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681" name="Google Shape;1681;p47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1682" name="Google Shape;1682;p47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683" name="Google Shape;1683;p47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47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685" name="Google Shape;1685;p47"/>
            <p:cNvCxnSpPr>
              <a:stCxn id="1683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686" name="Google Shape;1686;p47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687" name="Google Shape;1687;p47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1688" name="Google Shape;1688;p47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689" name="Google Shape;1689;p47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690" name="Google Shape;1690;p47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1691" name="Google Shape;1691;p47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47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694" name="Google Shape;1694;p47"/>
            <p:cNvCxnSpPr>
              <a:stCxn id="1692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695" name="Google Shape;1695;p47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696" name="Google Shape;1696;p47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697" name="Google Shape;1697;p47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1698" name="Google Shape;1698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9" name="Google Shape;1699;p47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1700" name="Google Shape;1700;p47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1701" name="Google Shape;1701;p47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1702" name="Google Shape;1702;p47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1703" name="Google Shape;1703;p47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1704" name="Google Shape;1704;p47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705" name="Google Shape;1705;p47"/>
              <p:cNvCxnSpPr>
                <a:stCxn id="1706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707" name="Google Shape;1707;p47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1708" name="Google Shape;1708;p47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1706" name="Google Shape;1706;p47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9" name="Google Shape;1709;p47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1710" name="Google Shape;1710;p47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11" name="Google Shape;1711;p47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1712" name="Google Shape;1712;p47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713" name="Google Shape;1713;p47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715" name="Google Shape;1715;p47"/>
            <p:cNvCxnSpPr>
              <a:stCxn id="1716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717" name="Google Shape;1717;p47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1718" name="Google Shape;1718;p47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47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1720" name="Google Shape;1720;p47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1721" name="Google Shape;1721;p47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2" name="Google Shape;1722;p47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1723" name="Google Shape;1723;p47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1724" name="Google Shape;1724;p47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47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1726" name="Google Shape;1726;p47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7" name="Google Shape;1727;p47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1728" name="Google Shape;1728;p47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1729" name="Google Shape;1729;p47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30" name="Google Shape;1730;p47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1731" name="Google Shape;1731;p47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47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1733" name="Google Shape;1733;p47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1734" name="Google Shape;1734;p47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47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1736" name="Google Shape;1736;p47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37" name="Google Shape;1737;p47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{374B18CA-F68B-4B90-8B29-E62AB599AFAD}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3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738" name="Google Shape;1738;p47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1739" name="Google Shape;1739;p47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740" name="Google Shape;1740;p47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1" name="Google Shape;1741;p4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42" name="Google Shape;1742;p47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1743" name="Google Shape;1743;p4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4" name="Google Shape;1744;p4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45" name="Google Shape;1745;p47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1746" name="Google Shape;1746;p47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47" name="Google Shape;1747;p47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1748" name="Google Shape;1748;p47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49" name="Google Shape;1749;p47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750" name="Google Shape;1750;p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1" name="Google Shape;1751;p4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2" name="Google Shape;1752;p47"/>
          <p:cNvSpPr/>
          <p:nvPr/>
        </p:nvSpPr>
        <p:spPr>
          <a:xfrm>
            <a:off x="208150" y="3420575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3" name="Google Shape;1753;p47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4" name="Google Shape;1754;p47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5" name="Google Shape;1755;p47"/>
          <p:cNvSpPr/>
          <p:nvPr/>
        </p:nvSpPr>
        <p:spPr>
          <a:xfrm>
            <a:off x="5608725" y="3455825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6" name="Google Shape;1756;p47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7" name="Google Shape;1757;p47"/>
          <p:cNvSpPr/>
          <p:nvPr/>
        </p:nvSpPr>
        <p:spPr>
          <a:xfrm>
            <a:off x="6355689" y="2980275"/>
            <a:ext cx="6909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8" name="Google Shape;1758;p47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9" name="Google Shape;1759;p47"/>
          <p:cNvSpPr/>
          <p:nvPr/>
        </p:nvSpPr>
        <p:spPr>
          <a:xfrm>
            <a:off x="5791925" y="1994250"/>
            <a:ext cx="267300" cy="653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60" name="Google Shape;1760;p47"/>
          <p:cNvGrpSpPr/>
          <p:nvPr/>
        </p:nvGrpSpPr>
        <p:grpSpPr>
          <a:xfrm>
            <a:off x="3810475" y="3407125"/>
            <a:ext cx="1851075" cy="702975"/>
            <a:chOff x="3810475" y="3407125"/>
            <a:chExt cx="1851075" cy="702975"/>
          </a:xfrm>
        </p:grpSpPr>
        <p:sp>
          <p:nvSpPr>
            <p:cNvPr id="1761" name="Google Shape;1761;p47"/>
            <p:cNvSpPr/>
            <p:nvPr/>
          </p:nvSpPr>
          <p:spPr>
            <a:xfrm>
              <a:off x="3810475" y="3802300"/>
              <a:ext cx="190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47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0.9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≥   </a:t>
              </a:r>
              <a:r>
                <a:rPr lang="en" sz="1800">
                  <a:solidFill>
                    <a:srgbClr val="FF0000"/>
                  </a:solidFill>
                </a:rPr>
                <a:t>0.7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1764" name="Google Shape;1764;p47"/>
          <p:cNvSpPr txBox="1"/>
          <p:nvPr/>
        </p:nvSpPr>
        <p:spPr>
          <a:xfrm>
            <a:off x="4600675" y="3117850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765" name="Google Shape;1765;p47"/>
          <p:cNvSpPr/>
          <p:nvPr/>
        </p:nvSpPr>
        <p:spPr>
          <a:xfrm>
            <a:off x="6530347" y="3343778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766" name="Google Shape;1766;p47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7" name="Google Shape;1767;p47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8" name="Google Shape;1768;p47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9" name="Google Shape;1769;p47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0" name="Google Shape;1770;p47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1" name="Google Shape;1771;p47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2" name="Google Shape;1772;p47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3" name="Google Shape;1773;p47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4" name="Google Shape;1774;p47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775" name="Google Shape;1775;p47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776" name="Google Shape;1776;p47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777" name="Google Shape;1777;p47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778" name="Google Shape;1778;p47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779" name="Google Shape;1779;p47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780" name="Google Shape;1780;p47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781" name="Google Shape;1781;p47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782" name="Google Shape;1782;p47"/>
          <p:cNvSpPr/>
          <p:nvPr/>
        </p:nvSpPr>
        <p:spPr>
          <a:xfrm>
            <a:off x="5722772" y="1820691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48"/>
          <p:cNvSpPr/>
          <p:nvPr/>
        </p:nvSpPr>
        <p:spPr>
          <a:xfrm>
            <a:off x="6746269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8" name="Google Shape;1788;p48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9" name="Google Shape;1789;p4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1790" name="Google Shape;1790;p4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91" name="Google Shape;1791;p48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2" name="Google Shape;1792;p48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3" name="Google Shape;1793;p48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4" name="Google Shape;1794;p48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1795" name="Google Shape;1795;p4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796" name="Google Shape;1796;p48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4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798" name="Google Shape;1798;p48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799" name="Google Shape;1799;p48"/>
            <p:cNvCxnSpPr>
              <a:stCxn id="179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00" name="Google Shape;1800;p4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801" name="Google Shape;1801;p48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802" name="Google Shape;1802;p48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803" name="Google Shape;1803;p48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804" name="Google Shape;1804;p48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1805" name="Google Shape;1805;p4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806" name="Google Shape;1806;p48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4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808" name="Google Shape;1808;p48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809" name="Google Shape;1809;p48"/>
            <p:cNvCxnSpPr>
              <a:stCxn id="180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10" name="Google Shape;1810;p4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811" name="Google Shape;1811;p48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812" name="Google Shape;1812;p48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813" name="Google Shape;1813;p48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814" name="Google Shape;1814;p48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1815" name="Google Shape;1815;p4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816" name="Google Shape;1816;p4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817" name="Google Shape;1817;p48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818" name="Google Shape;1818;p48"/>
            <p:cNvCxnSpPr>
              <a:stCxn id="1819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20" name="Google Shape;1820;p4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821" name="Google Shape;1821;p48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822" name="Google Shape;1822;p48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823" name="Google Shape;1823;p48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1824" name="Google Shape;1824;p4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825" name="Google Shape;1825;p48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4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827" name="Google Shape;1827;p48"/>
            <p:cNvCxnSpPr>
              <a:stCxn id="1825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28" name="Google Shape;1828;p4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829" name="Google Shape;1829;p48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830" name="Google Shape;1830;p48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831" name="Google Shape;1831;p48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1832" name="Google Shape;1832;p4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833" name="Google Shape;1833;p48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4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835" name="Google Shape;1835;p48"/>
            <p:cNvCxnSpPr>
              <a:stCxn id="1833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36" name="Google Shape;1836;p4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837" name="Google Shape;1837;p48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1838" name="Google Shape;1838;p48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839" name="Google Shape;1839;p48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840" name="Google Shape;1840;p48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1841" name="Google Shape;1841;p4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842" name="Google Shape;1842;p48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4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844" name="Google Shape;1844;p48"/>
            <p:cNvCxnSpPr>
              <a:stCxn id="1842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45" name="Google Shape;1845;p48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846" name="Google Shape;1846;p48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847" name="Google Shape;1847;p48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1848" name="Google Shape;1848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9" name="Google Shape;1849;p48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1850" name="Google Shape;1850;p48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1851" name="Google Shape;1851;p48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1852" name="Google Shape;1852;p48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1853" name="Google Shape;1853;p48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1854" name="Google Shape;1854;p48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855" name="Google Shape;1855;p48"/>
              <p:cNvCxnSpPr>
                <a:stCxn id="1856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857" name="Google Shape;1857;p48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1858" name="Google Shape;1858;p48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1856" name="Google Shape;1856;p48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9" name="Google Shape;1859;p48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1860" name="Google Shape;1860;p48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61" name="Google Shape;1861;p48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1862" name="Google Shape;1862;p48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863" name="Google Shape;1863;p48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864" name="Google Shape;1864;p48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865" name="Google Shape;1865;p48"/>
            <p:cNvCxnSpPr>
              <a:stCxn id="1866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67" name="Google Shape;1867;p48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1868" name="Google Shape;1868;p48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866" name="Google Shape;1866;p48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48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1870" name="Google Shape;1870;p48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1871" name="Google Shape;1871;p48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2" name="Google Shape;1872;p48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1873" name="Google Shape;1873;p48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1874" name="Google Shape;1874;p48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48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1876" name="Google Shape;1876;p48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7" name="Google Shape;1877;p48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1878" name="Google Shape;1878;p48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1879" name="Google Shape;1879;p48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80" name="Google Shape;1880;p48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1881" name="Google Shape;1881;p48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48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1883" name="Google Shape;1883;p48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1884" name="Google Shape;1884;p48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48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1886" name="Google Shape;1886;p48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87" name="Google Shape;1887;p48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{374B18CA-F68B-4B90-8B29-E62AB599AFAD}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3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888" name="Google Shape;1888;p48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1889" name="Google Shape;1889;p48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890" name="Google Shape;1890;p48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1" name="Google Shape;1891;p4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92" name="Google Shape;1892;p48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1893" name="Google Shape;1893;p4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4" name="Google Shape;1894;p4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95" name="Google Shape;1895;p48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1896" name="Google Shape;1896;p48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97" name="Google Shape;1897;p48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1898" name="Google Shape;1898;p48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99" name="Google Shape;1899;p48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900" name="Google Shape;1900;p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1" name="Google Shape;1901;p4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2" name="Google Shape;1902;p48"/>
          <p:cNvSpPr/>
          <p:nvPr/>
        </p:nvSpPr>
        <p:spPr>
          <a:xfrm>
            <a:off x="208150" y="4106375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3" name="Google Shape;1903;p48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4" name="Google Shape;1904;p48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5" name="Google Shape;1905;p48"/>
          <p:cNvSpPr/>
          <p:nvPr/>
        </p:nvSpPr>
        <p:spPr>
          <a:xfrm>
            <a:off x="5608725" y="4260158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6" name="Google Shape;1906;p48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7" name="Google Shape;1907;p48"/>
          <p:cNvSpPr/>
          <p:nvPr/>
        </p:nvSpPr>
        <p:spPr>
          <a:xfrm>
            <a:off x="7764901" y="2980275"/>
            <a:ext cx="7296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8" name="Google Shape;1908;p48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9" name="Google Shape;1909;p48"/>
          <p:cNvSpPr/>
          <p:nvPr/>
        </p:nvSpPr>
        <p:spPr>
          <a:xfrm>
            <a:off x="7440103" y="1994250"/>
            <a:ext cx="267300" cy="653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10" name="Google Shape;1910;p48"/>
          <p:cNvGrpSpPr/>
          <p:nvPr/>
        </p:nvGrpSpPr>
        <p:grpSpPr>
          <a:xfrm>
            <a:off x="3807375" y="3407125"/>
            <a:ext cx="1854175" cy="702975"/>
            <a:chOff x="3807375" y="3407125"/>
            <a:chExt cx="1854175" cy="702975"/>
          </a:xfrm>
        </p:grpSpPr>
        <p:sp>
          <p:nvSpPr>
            <p:cNvPr id="1911" name="Google Shape;1911;p48"/>
            <p:cNvSpPr/>
            <p:nvPr/>
          </p:nvSpPr>
          <p:spPr>
            <a:xfrm>
              <a:off x="3807375" y="3802300"/>
              <a:ext cx="193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48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48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0.9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≥   </a:t>
              </a:r>
              <a:r>
                <a:rPr lang="en" sz="1800">
                  <a:solidFill>
                    <a:srgbClr val="FF0000"/>
                  </a:solidFill>
                </a:rPr>
                <a:t>0.9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1914" name="Google Shape;1914;p48"/>
          <p:cNvSpPr txBox="1"/>
          <p:nvPr/>
        </p:nvSpPr>
        <p:spPr>
          <a:xfrm>
            <a:off x="4600675" y="3117850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915" name="Google Shape;1915;p48"/>
          <p:cNvSpPr/>
          <p:nvPr/>
        </p:nvSpPr>
        <p:spPr>
          <a:xfrm>
            <a:off x="7978147" y="4181978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916" name="Google Shape;1916;p48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7" name="Google Shape;1917;p48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8" name="Google Shape;1918;p48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9" name="Google Shape;1919;p48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0" name="Google Shape;1920;p48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1" name="Google Shape;1921;p48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2" name="Google Shape;1922;p48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3" name="Google Shape;1923;p48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4" name="Google Shape;1924;p48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925" name="Google Shape;1925;p48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926" name="Google Shape;1926;p48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927" name="Google Shape;1927;p48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1928" name="Google Shape;1928;p48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929" name="Google Shape;1929;p48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1930" name="Google Shape;1930;p48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931" name="Google Shape;1931;p48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1932" name="Google Shape;1932;p48"/>
          <p:cNvSpPr/>
          <p:nvPr/>
        </p:nvSpPr>
        <p:spPr>
          <a:xfrm>
            <a:off x="6817794" y="1820691"/>
            <a:ext cx="10023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6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49"/>
          <p:cNvSpPr/>
          <p:nvPr/>
        </p:nvSpPr>
        <p:spPr>
          <a:xfrm>
            <a:off x="7861047" y="867825"/>
            <a:ext cx="1140300" cy="2025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8" name="Google Shape;1938;p49"/>
          <p:cNvPicPr preferRelativeResize="0"/>
          <p:nvPr/>
        </p:nvPicPr>
        <p:blipFill rotWithShape="1">
          <a:blip r:embed="rId3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9" name="Google Shape;1939;p4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</a:t>
            </a:r>
            <a:endParaRPr/>
          </a:p>
        </p:txBody>
      </p:sp>
      <p:sp>
        <p:nvSpPr>
          <p:cNvPr id="1940" name="Google Shape;1940;p4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41" name="Google Shape;1941;p49"/>
          <p:cNvPicPr preferRelativeResize="0"/>
          <p:nvPr/>
        </p:nvPicPr>
        <p:blipFill rotWithShape="1">
          <a:blip r:embed="rId4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49"/>
          <p:cNvPicPr preferRelativeResize="0"/>
          <p:nvPr/>
        </p:nvPicPr>
        <p:blipFill rotWithShape="1">
          <a:blip r:embed="rId5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3" name="Google Shape;1943;p49"/>
          <p:cNvPicPr preferRelativeResize="0"/>
          <p:nvPr/>
        </p:nvPicPr>
        <p:blipFill rotWithShape="1">
          <a:blip r:embed="rId6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4" name="Google Shape;1944;p49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1945" name="Google Shape;1945;p49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946" name="Google Shape;1946;p49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49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948" name="Google Shape;1948;p49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49" name="Google Shape;1949;p49"/>
            <p:cNvCxnSpPr>
              <a:stCxn id="194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950" name="Google Shape;1950;p49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951" name="Google Shape;1951;p49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952" name="Google Shape;1952;p49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953" name="Google Shape;1953;p49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954" name="Google Shape;1954;p49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1955" name="Google Shape;1955;p49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956" name="Google Shape;1956;p49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7" name="Google Shape;1957;p49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958" name="Google Shape;1958;p49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59" name="Google Shape;1959;p49"/>
            <p:cNvCxnSpPr>
              <a:stCxn id="195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960" name="Google Shape;1960;p49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961" name="Google Shape;1961;p49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962" name="Google Shape;1962;p49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963" name="Google Shape;1963;p49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964" name="Google Shape;1964;p49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1965" name="Google Shape;1965;p49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966" name="Google Shape;1966;p49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1967" name="Google Shape;1967;p49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68" name="Google Shape;1968;p49"/>
            <p:cNvCxnSpPr>
              <a:stCxn id="1969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970" name="Google Shape;1970;p49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971" name="Google Shape;1971;p49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1972" name="Google Shape;1972;p49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973" name="Google Shape;1973;p49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1974" name="Google Shape;1974;p49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975" name="Google Shape;1975;p49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49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977" name="Google Shape;1977;p49"/>
            <p:cNvCxnSpPr>
              <a:stCxn id="1975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978" name="Google Shape;1978;p49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979" name="Google Shape;1979;p49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980" name="Google Shape;1980;p49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1981" name="Google Shape;1981;p49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1982" name="Google Shape;1982;p49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983" name="Google Shape;1983;p49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49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985" name="Google Shape;1985;p49"/>
            <p:cNvCxnSpPr>
              <a:stCxn id="1983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986" name="Google Shape;1986;p49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987" name="Google Shape;1987;p49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1988" name="Google Shape;1988;p49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1989" name="Google Shape;1989;p49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1990" name="Google Shape;1990;p49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1991" name="Google Shape;1991;p49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1992" name="Google Shape;1992;p49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3" name="Google Shape;1993;p49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1994" name="Google Shape;1994;p49"/>
            <p:cNvCxnSpPr>
              <a:stCxn id="1992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995" name="Google Shape;1995;p49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1996" name="Google Shape;1996;p49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1997" name="Google Shape;1997;p49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1998" name="Google Shape;1998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9" name="Google Shape;1999;p49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2000" name="Google Shape;2000;p49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2001" name="Google Shape;2001;p49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2002" name="Google Shape;2002;p49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2003" name="Google Shape;2003;p49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2004" name="Google Shape;2004;p49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005" name="Google Shape;2005;p49"/>
              <p:cNvCxnSpPr>
                <a:stCxn id="2006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007" name="Google Shape;2007;p49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2008" name="Google Shape;2008;p49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2006" name="Google Shape;2006;p49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9" name="Google Shape;2009;p49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2010" name="Google Shape;2010;p49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11" name="Google Shape;2011;p49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2012" name="Google Shape;2012;p49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013" name="Google Shape;2013;p49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2014" name="Google Shape;2014;p49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015" name="Google Shape;2015;p49"/>
            <p:cNvCxnSpPr>
              <a:stCxn id="2016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017" name="Google Shape;2017;p49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2018" name="Google Shape;2018;p49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2016" name="Google Shape;2016;p49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p49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2020" name="Google Shape;2020;p49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2021" name="Google Shape;2021;p49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2" name="Google Shape;2022;p49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2023" name="Google Shape;2023;p49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2024" name="Google Shape;2024;p49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5" name="Google Shape;2025;p49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2026" name="Google Shape;2026;p49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7" name="Google Shape;2027;p49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2028" name="Google Shape;2028;p49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2029" name="Google Shape;2029;p49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30" name="Google Shape;2030;p49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2031" name="Google Shape;2031;p49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2" name="Google Shape;2032;p49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2033" name="Google Shape;2033;p49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2034" name="Google Shape;2034;p49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5" name="Google Shape;2035;p49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2036" name="Google Shape;2036;p49"/>
          <p:cNvPicPr preferRelativeResize="0"/>
          <p:nvPr/>
        </p:nvPicPr>
        <p:blipFill rotWithShape="1">
          <a:blip r:embed="rId7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37" name="Google Shape;2037;p49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{374B18CA-F68B-4B90-8B29-E62AB599AFAD}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3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038" name="Google Shape;2038;p49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2039" name="Google Shape;2039;p49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2040" name="Google Shape;2040;p49"/>
            <p:cNvPicPr preferRelativeResize="0"/>
            <p:nvPr/>
          </p:nvPicPr>
          <p:blipFill rotWithShape="1">
            <a:blip r:embed="rId8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1" name="Google Shape;2041;p4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42" name="Google Shape;2042;p49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2043" name="Google Shape;2043;p4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4" name="Google Shape;2044;p4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45" name="Google Shape;2045;p49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2046" name="Google Shape;2046;p49"/>
            <p:cNvPicPr preferRelativeResize="0"/>
            <p:nvPr/>
          </p:nvPicPr>
          <p:blipFill rotWithShape="1">
            <a:blip r:embed="rId8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47" name="Google Shape;2047;p49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2048" name="Google Shape;2048;p49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49" name="Google Shape;2049;p49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050" name="Google Shape;2050;p4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Google Shape;2051;p4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2" name="Google Shape;2052;p49"/>
          <p:cNvSpPr/>
          <p:nvPr/>
        </p:nvSpPr>
        <p:spPr>
          <a:xfrm>
            <a:off x="208150" y="4106375"/>
            <a:ext cx="10380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3" name="Google Shape;2053;p49"/>
          <p:cNvPicPr preferRelativeResize="0"/>
          <p:nvPr/>
        </p:nvPicPr>
        <p:blipFill rotWithShape="1">
          <a:blip r:embed="rId12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4" name="Google Shape;2054;p49"/>
          <p:cNvSpPr/>
          <p:nvPr/>
        </p:nvSpPr>
        <p:spPr>
          <a:xfrm>
            <a:off x="2406150" y="3894175"/>
            <a:ext cx="4044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5" name="Google Shape;2055;p49"/>
          <p:cNvSpPr/>
          <p:nvPr/>
        </p:nvSpPr>
        <p:spPr>
          <a:xfrm>
            <a:off x="5608725" y="4260158"/>
            <a:ext cx="690900" cy="23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6" name="Google Shape;2056;p49"/>
          <p:cNvSpPr/>
          <p:nvPr/>
        </p:nvSpPr>
        <p:spPr>
          <a:xfrm>
            <a:off x="7373050" y="4684900"/>
            <a:ext cx="3033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7" name="Google Shape;2057;p49"/>
          <p:cNvSpPr/>
          <p:nvPr/>
        </p:nvSpPr>
        <p:spPr>
          <a:xfrm>
            <a:off x="7764901" y="2980275"/>
            <a:ext cx="729600" cy="30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8" name="Google Shape;2058;p49"/>
          <p:cNvSpPr/>
          <p:nvPr/>
        </p:nvSpPr>
        <p:spPr>
          <a:xfrm>
            <a:off x="7704675" y="4684900"/>
            <a:ext cx="376200" cy="19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9" name="Google Shape;2059;p49"/>
          <p:cNvSpPr/>
          <p:nvPr/>
        </p:nvSpPr>
        <p:spPr>
          <a:xfrm>
            <a:off x="8549236" y="1994250"/>
            <a:ext cx="267300" cy="653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60" name="Google Shape;2060;p49"/>
          <p:cNvGrpSpPr/>
          <p:nvPr/>
        </p:nvGrpSpPr>
        <p:grpSpPr>
          <a:xfrm>
            <a:off x="3810475" y="3407125"/>
            <a:ext cx="1851075" cy="702975"/>
            <a:chOff x="3810475" y="3407125"/>
            <a:chExt cx="1851075" cy="702975"/>
          </a:xfrm>
        </p:grpSpPr>
        <p:sp>
          <p:nvSpPr>
            <p:cNvPr id="2061" name="Google Shape;2061;p49"/>
            <p:cNvSpPr/>
            <p:nvPr/>
          </p:nvSpPr>
          <p:spPr>
            <a:xfrm>
              <a:off x="3810475" y="3802300"/>
              <a:ext cx="1905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p49"/>
            <p:cNvSpPr/>
            <p:nvPr/>
          </p:nvSpPr>
          <p:spPr>
            <a:xfrm>
              <a:off x="5005125" y="3802300"/>
              <a:ext cx="267300" cy="3078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3" name="Google Shape;2063;p49"/>
            <p:cNvSpPr txBox="1"/>
            <p:nvPr/>
          </p:nvSpPr>
          <p:spPr>
            <a:xfrm>
              <a:off x="4127650" y="3407125"/>
              <a:ext cx="1533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0000"/>
                  </a:solidFill>
                </a:rPr>
                <a:t>0.5</a:t>
              </a:r>
              <a:r>
                <a:rPr lang="en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   ≱   </a:t>
              </a:r>
              <a:r>
                <a:rPr lang="en" sz="1800">
                  <a:solidFill>
                    <a:srgbClr val="FF0000"/>
                  </a:solidFill>
                </a:rPr>
                <a:t>0.9</a:t>
              </a:r>
              <a:endParaRPr sz="1800">
                <a:solidFill>
                  <a:srgbClr val="FF0000"/>
                </a:solidFill>
              </a:endParaRPr>
            </a:p>
          </p:txBody>
        </p:sp>
      </p:grpSp>
      <p:sp>
        <p:nvSpPr>
          <p:cNvPr id="2064" name="Google Shape;2064;p49"/>
          <p:cNvSpPr/>
          <p:nvPr/>
        </p:nvSpPr>
        <p:spPr>
          <a:xfrm>
            <a:off x="7978147" y="4181978"/>
            <a:ext cx="2673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1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2065" name="Google Shape;2065;p49"/>
          <p:cNvSpPr txBox="1"/>
          <p:nvPr/>
        </p:nvSpPr>
        <p:spPr>
          <a:xfrm>
            <a:off x="8437020" y="3375525"/>
            <a:ext cx="819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Out of distribution</a:t>
            </a:r>
            <a:endParaRPr sz="1000"/>
          </a:p>
        </p:txBody>
      </p:sp>
      <p:sp>
        <p:nvSpPr>
          <p:cNvPr id="2066" name="Google Shape;2066;p49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7" name="Google Shape;2067;p49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8" name="Google Shape;2068;p49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9" name="Google Shape;2069;p49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0" name="Google Shape;2070;p49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1" name="Google Shape;2071;p49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2" name="Google Shape;2072;p49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3" name="Google Shape;2073;p49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2074" name="Google Shape;2074;p49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075" name="Google Shape;2075;p49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076" name="Google Shape;2076;p49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077" name="Google Shape;2077;p49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078" name="Google Shape;2078;p49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2079" name="Google Shape;2079;p49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2080" name="Google Shape;2080;p49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1" name="Google Shape;2081;p49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2082" name="Google Shape;2082;p49"/>
          <p:cNvSpPr/>
          <p:nvPr/>
        </p:nvSpPr>
        <p:spPr>
          <a:xfrm>
            <a:off x="7908975" y="1820700"/>
            <a:ext cx="1023600" cy="16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83" name="Google Shape;2083;p49"/>
          <p:cNvCxnSpPr/>
          <p:nvPr/>
        </p:nvCxnSpPr>
        <p:spPr>
          <a:xfrm rot="10800000">
            <a:off x="8444025" y="1576675"/>
            <a:ext cx="410700" cy="1873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7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" name="Google Shape;208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2663" y="4541202"/>
            <a:ext cx="216701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9" name="Google Shape;2089;p50"/>
          <p:cNvPicPr preferRelativeResize="0"/>
          <p:nvPr/>
        </p:nvPicPr>
        <p:blipFill rotWithShape="1">
          <a:blip r:embed="rId4">
            <a:alphaModFix/>
          </a:blip>
          <a:srcRect b="43458" l="0" r="0" t="0"/>
          <a:stretch/>
        </p:blipFill>
        <p:spPr>
          <a:xfrm>
            <a:off x="4579500" y="956978"/>
            <a:ext cx="2146324" cy="10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0" name="Google Shape;2090;p5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confident learning work? (in 10 seconds)</a:t>
            </a:r>
            <a:endParaRPr/>
          </a:p>
        </p:txBody>
      </p:sp>
      <p:sp>
        <p:nvSpPr>
          <p:cNvPr id="2091" name="Google Shape;2091;p5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92" name="Google Shape;2092;p50"/>
          <p:cNvPicPr preferRelativeResize="0"/>
          <p:nvPr/>
        </p:nvPicPr>
        <p:blipFill rotWithShape="1">
          <a:blip r:embed="rId5">
            <a:alphaModFix/>
          </a:blip>
          <a:srcRect b="40635" l="0" r="0" t="0"/>
          <a:stretch/>
        </p:blipFill>
        <p:spPr>
          <a:xfrm>
            <a:off x="187650" y="964050"/>
            <a:ext cx="4334126" cy="10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3" name="Google Shape;2093;p50"/>
          <p:cNvPicPr preferRelativeResize="0"/>
          <p:nvPr/>
        </p:nvPicPr>
        <p:blipFill rotWithShape="1">
          <a:blip r:embed="rId6">
            <a:alphaModFix/>
          </a:blip>
          <a:srcRect b="0" l="1773" r="25260" t="0"/>
          <a:stretch/>
        </p:blipFill>
        <p:spPr>
          <a:xfrm>
            <a:off x="6821369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4" name="Google Shape;2094;p50"/>
          <p:cNvPicPr preferRelativeResize="0"/>
          <p:nvPr/>
        </p:nvPicPr>
        <p:blipFill rotWithShape="1">
          <a:blip r:embed="rId7">
            <a:alphaModFix/>
          </a:blip>
          <a:srcRect b="16557" l="12334" r="0" t="15861"/>
          <a:stretch/>
        </p:blipFill>
        <p:spPr>
          <a:xfrm>
            <a:off x="7919214" y="956975"/>
            <a:ext cx="1002300" cy="103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5" name="Google Shape;2095;p50"/>
          <p:cNvGrpSpPr/>
          <p:nvPr/>
        </p:nvGrpSpPr>
        <p:grpSpPr>
          <a:xfrm>
            <a:off x="238950" y="1987172"/>
            <a:ext cx="933597" cy="733753"/>
            <a:chOff x="1905175" y="3038172"/>
            <a:chExt cx="933597" cy="733753"/>
          </a:xfrm>
        </p:grpSpPr>
        <p:sp>
          <p:nvSpPr>
            <p:cNvPr id="2096" name="Google Shape;2096;p5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097" name="Google Shape;2097;p50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8" name="Google Shape;2098;p5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2099" name="Google Shape;2099;p50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00" name="Google Shape;2100;p50"/>
            <p:cNvCxnSpPr>
              <a:stCxn id="209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01" name="Google Shape;2101;p5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2102" name="Google Shape;2102;p50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2103" name="Google Shape;2103;p50"/>
            <p:cNvSpPr txBox="1"/>
            <p:nvPr/>
          </p:nvSpPr>
          <p:spPr>
            <a:xfrm>
              <a:off x="2182878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2104" name="Google Shape;2104;p50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2105" name="Google Shape;2105;p50"/>
          <p:cNvGrpSpPr/>
          <p:nvPr/>
        </p:nvGrpSpPr>
        <p:grpSpPr>
          <a:xfrm>
            <a:off x="1339617" y="1980117"/>
            <a:ext cx="933597" cy="740808"/>
            <a:chOff x="1905175" y="3031117"/>
            <a:chExt cx="933597" cy="740808"/>
          </a:xfrm>
        </p:grpSpPr>
        <p:sp>
          <p:nvSpPr>
            <p:cNvPr id="2106" name="Google Shape;2106;p5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107" name="Google Shape;2107;p50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8" name="Google Shape;2108;p5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2109" name="Google Shape;2109;p50"/>
            <p:cNvSpPr/>
            <p:nvPr/>
          </p:nvSpPr>
          <p:spPr>
            <a:xfrm>
              <a:off x="2280625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10" name="Google Shape;2110;p50"/>
            <p:cNvCxnSpPr>
              <a:stCxn id="2107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11" name="Google Shape;2111;p5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2112" name="Google Shape;2112;p50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2113" name="Google Shape;2113;p50"/>
            <p:cNvSpPr txBox="1"/>
            <p:nvPr/>
          </p:nvSpPr>
          <p:spPr>
            <a:xfrm>
              <a:off x="2182878" y="3031117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2114" name="Google Shape;2114;p50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2115" name="Google Shape;2115;p50"/>
          <p:cNvGrpSpPr/>
          <p:nvPr/>
        </p:nvGrpSpPr>
        <p:grpSpPr>
          <a:xfrm>
            <a:off x="4630328" y="1987172"/>
            <a:ext cx="933597" cy="733753"/>
            <a:chOff x="1905175" y="3038172"/>
            <a:chExt cx="933597" cy="733753"/>
          </a:xfrm>
        </p:grpSpPr>
        <p:sp>
          <p:nvSpPr>
            <p:cNvPr id="2116" name="Google Shape;2116;p5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117" name="Google Shape;2117;p5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2118" name="Google Shape;2118;p50"/>
            <p:cNvSpPr/>
            <p:nvPr/>
          </p:nvSpPr>
          <p:spPr>
            <a:xfrm>
              <a:off x="2016747" y="3253925"/>
              <a:ext cx="148200" cy="307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19" name="Google Shape;2119;p50"/>
            <p:cNvCxnSpPr>
              <a:stCxn id="2120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21" name="Google Shape;2121;p5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2122" name="Google Shape;2122;p50"/>
            <p:cNvSpPr txBox="1"/>
            <p:nvPr/>
          </p:nvSpPr>
          <p:spPr>
            <a:xfrm>
              <a:off x="1919000" y="30381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0.7</a:t>
              </a:r>
              <a:endParaRPr sz="900"/>
            </a:p>
          </p:txBody>
        </p:sp>
        <p:sp>
          <p:nvSpPr>
            <p:cNvPr id="2123" name="Google Shape;2123;p50"/>
            <p:cNvSpPr txBox="1"/>
            <p:nvPr/>
          </p:nvSpPr>
          <p:spPr>
            <a:xfrm>
              <a:off x="2455222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2124" name="Google Shape;2124;p50"/>
          <p:cNvGrpSpPr/>
          <p:nvPr/>
        </p:nvGrpSpPr>
        <p:grpSpPr>
          <a:xfrm>
            <a:off x="5739461" y="2139572"/>
            <a:ext cx="933597" cy="581353"/>
            <a:chOff x="1905175" y="3190572"/>
            <a:chExt cx="933597" cy="581353"/>
          </a:xfrm>
        </p:grpSpPr>
        <p:sp>
          <p:nvSpPr>
            <p:cNvPr id="2125" name="Google Shape;2125;p5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126" name="Google Shape;2126;p50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7" name="Google Shape;2127;p5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2128" name="Google Shape;2128;p50"/>
            <p:cNvCxnSpPr>
              <a:stCxn id="2126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29" name="Google Shape;2129;p5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2130" name="Google Shape;2130;p50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2131" name="Google Shape;2131;p50"/>
            <p:cNvSpPr txBox="1"/>
            <p:nvPr/>
          </p:nvSpPr>
          <p:spPr>
            <a:xfrm>
              <a:off x="2185700" y="32766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</p:grpSp>
      <p:grpSp>
        <p:nvGrpSpPr>
          <p:cNvPr id="2132" name="Google Shape;2132;p50"/>
          <p:cNvGrpSpPr/>
          <p:nvPr/>
        </p:nvGrpSpPr>
        <p:grpSpPr>
          <a:xfrm>
            <a:off x="6854239" y="2222828"/>
            <a:ext cx="933597" cy="498097"/>
            <a:chOff x="1905175" y="3273828"/>
            <a:chExt cx="933597" cy="498097"/>
          </a:xfrm>
        </p:grpSpPr>
        <p:sp>
          <p:nvSpPr>
            <p:cNvPr id="2133" name="Google Shape;2133;p5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134" name="Google Shape;2134;p50"/>
            <p:cNvSpPr/>
            <p:nvPr/>
          </p:nvSpPr>
          <p:spPr>
            <a:xfrm>
              <a:off x="2017911" y="3491350"/>
              <a:ext cx="148200" cy="705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5" name="Google Shape;2135;p5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2136" name="Google Shape;2136;p50"/>
            <p:cNvCxnSpPr>
              <a:stCxn id="2134" idx="2"/>
            </p:cNvCxnSpPr>
            <p:nvPr/>
          </p:nvCxnSpPr>
          <p:spPr>
            <a:xfrm>
              <a:off x="2092011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37" name="Google Shape;2137;p5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2138" name="Google Shape;2138;p50"/>
            <p:cNvSpPr txBox="1"/>
            <p:nvPr/>
          </p:nvSpPr>
          <p:spPr>
            <a:xfrm>
              <a:off x="1920411" y="3273828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0.1</a:t>
              </a:r>
              <a:endParaRPr sz="900"/>
            </a:p>
          </p:txBody>
        </p:sp>
        <p:sp>
          <p:nvSpPr>
            <p:cNvPr id="2139" name="Google Shape;2139;p50"/>
            <p:cNvSpPr txBox="1"/>
            <p:nvPr/>
          </p:nvSpPr>
          <p:spPr>
            <a:xfrm>
              <a:off x="2182878" y="33429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2140" name="Google Shape;2140;p50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grpSp>
        <p:nvGrpSpPr>
          <p:cNvPr id="2141" name="Google Shape;2141;p50"/>
          <p:cNvGrpSpPr/>
          <p:nvPr/>
        </p:nvGrpSpPr>
        <p:grpSpPr>
          <a:xfrm>
            <a:off x="7961961" y="2139572"/>
            <a:ext cx="933597" cy="581353"/>
            <a:chOff x="1905175" y="3190572"/>
            <a:chExt cx="933597" cy="581353"/>
          </a:xfrm>
        </p:grpSpPr>
        <p:sp>
          <p:nvSpPr>
            <p:cNvPr id="2142" name="Google Shape;2142;p5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143" name="Google Shape;2143;p50"/>
            <p:cNvSpPr/>
            <p:nvPr/>
          </p:nvSpPr>
          <p:spPr>
            <a:xfrm>
              <a:off x="2017900" y="3410650"/>
              <a:ext cx="148200" cy="151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4" name="Google Shape;2144;p5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cxnSp>
          <p:nvCxnSpPr>
            <p:cNvPr id="2145" name="Google Shape;2145;p50"/>
            <p:cNvCxnSpPr>
              <a:stCxn id="2143" idx="2"/>
            </p:cNvCxnSpPr>
            <p:nvPr/>
          </p:nvCxnSpPr>
          <p:spPr>
            <a:xfrm>
              <a:off x="2092000" y="3561850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46" name="Google Shape;2146;p50"/>
            <p:cNvSpPr txBox="1"/>
            <p:nvPr/>
          </p:nvSpPr>
          <p:spPr>
            <a:xfrm>
              <a:off x="1905175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sp>
          <p:nvSpPr>
            <p:cNvPr id="2147" name="Google Shape;2147;p50"/>
            <p:cNvSpPr txBox="1"/>
            <p:nvPr/>
          </p:nvSpPr>
          <p:spPr>
            <a:xfrm>
              <a:off x="1920411" y="3190572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0.3</a:t>
              </a:r>
              <a:endParaRPr sz="900"/>
            </a:p>
          </p:txBody>
        </p:sp>
        <p:sp>
          <p:nvSpPr>
            <p:cNvPr id="2148" name="Google Shape;2148;p50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</p:grpSp>
      <p:pic>
        <p:nvPicPr>
          <p:cNvPr id="2149" name="Google Shape;2149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0300" y="2632017"/>
            <a:ext cx="690900" cy="167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0" name="Google Shape;2150;p50"/>
          <p:cNvGrpSpPr/>
          <p:nvPr/>
        </p:nvGrpSpPr>
        <p:grpSpPr>
          <a:xfrm>
            <a:off x="2434639" y="1896861"/>
            <a:ext cx="933597" cy="824064"/>
            <a:chOff x="2434639" y="1896861"/>
            <a:chExt cx="933597" cy="824064"/>
          </a:xfrm>
        </p:grpSpPr>
        <p:sp>
          <p:nvSpPr>
            <p:cNvPr id="2151" name="Google Shape;2151;p50"/>
            <p:cNvSpPr txBox="1"/>
            <p:nvPr/>
          </p:nvSpPr>
          <p:spPr>
            <a:xfrm>
              <a:off x="2434639" y="2397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dog  </a:t>
              </a:r>
              <a:endParaRPr sz="900"/>
            </a:p>
          </p:txBody>
        </p:sp>
        <p:grpSp>
          <p:nvGrpSpPr>
            <p:cNvPr id="2152" name="Google Shape;2152;p50"/>
            <p:cNvGrpSpPr/>
            <p:nvPr/>
          </p:nvGrpSpPr>
          <p:grpSpPr>
            <a:xfrm>
              <a:off x="2449875" y="1896861"/>
              <a:ext cx="918361" cy="824064"/>
              <a:chOff x="1920411" y="2947861"/>
              <a:chExt cx="918361" cy="824064"/>
            </a:xfrm>
          </p:grpSpPr>
          <p:sp>
            <p:nvSpPr>
              <p:cNvPr id="2153" name="Google Shape;2153;p50"/>
              <p:cNvSpPr txBox="1"/>
              <p:nvPr/>
            </p:nvSpPr>
            <p:spPr>
              <a:xfrm>
                <a:off x="2434372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cow  </a:t>
                </a:r>
                <a:endParaRPr sz="900"/>
              </a:p>
            </p:txBody>
          </p:sp>
          <p:sp>
            <p:nvSpPr>
              <p:cNvPr id="2154" name="Google Shape;2154;p50"/>
              <p:cNvSpPr txBox="1"/>
              <p:nvPr/>
            </p:nvSpPr>
            <p:spPr>
              <a:xfrm>
                <a:off x="2187728" y="3448825"/>
                <a:ext cx="404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fox  </a:t>
                </a:r>
                <a:endParaRPr sz="900"/>
              </a:p>
            </p:txBody>
          </p:sp>
          <p:sp>
            <p:nvSpPr>
              <p:cNvPr id="2155" name="Google Shape;2155;p50"/>
              <p:cNvSpPr/>
              <p:nvPr/>
            </p:nvSpPr>
            <p:spPr>
              <a:xfrm>
                <a:off x="2280636" y="3168075"/>
                <a:ext cx="148200" cy="3936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156" name="Google Shape;2156;p50"/>
              <p:cNvCxnSpPr>
                <a:stCxn id="2157" idx="2"/>
              </p:cNvCxnSpPr>
              <p:nvPr/>
            </p:nvCxnSpPr>
            <p:spPr>
              <a:xfrm>
                <a:off x="2092011" y="3561975"/>
                <a:ext cx="596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158" name="Google Shape;2158;p50"/>
              <p:cNvSpPr txBox="1"/>
              <p:nvPr/>
            </p:nvSpPr>
            <p:spPr>
              <a:xfrm>
                <a:off x="2182878" y="2947861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0.9</a:t>
                </a:r>
                <a:endParaRPr sz="900"/>
              </a:p>
            </p:txBody>
          </p:sp>
          <p:sp>
            <p:nvSpPr>
              <p:cNvPr id="2159" name="Google Shape;2159;p50"/>
              <p:cNvSpPr txBox="1"/>
              <p:nvPr/>
            </p:nvSpPr>
            <p:spPr>
              <a:xfrm>
                <a:off x="2455222" y="3338739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0.0</a:t>
                </a:r>
                <a:endParaRPr sz="900"/>
              </a:p>
            </p:txBody>
          </p:sp>
          <p:sp>
            <p:nvSpPr>
              <p:cNvPr id="2157" name="Google Shape;2157;p50"/>
              <p:cNvSpPr/>
              <p:nvPr/>
            </p:nvSpPr>
            <p:spPr>
              <a:xfrm>
                <a:off x="2017911" y="3499275"/>
                <a:ext cx="148200" cy="627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0" name="Google Shape;2160;p50"/>
              <p:cNvSpPr txBox="1"/>
              <p:nvPr/>
            </p:nvSpPr>
            <p:spPr>
              <a:xfrm>
                <a:off x="1920411" y="3282294"/>
                <a:ext cx="371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/>
                  <a:t>0.1</a:t>
                </a:r>
                <a:endParaRPr sz="900"/>
              </a:p>
            </p:txBody>
          </p:sp>
        </p:grpSp>
      </p:grpSp>
      <p:sp>
        <p:nvSpPr>
          <p:cNvPr id="2161" name="Google Shape;2161;p50"/>
          <p:cNvSpPr/>
          <p:nvPr/>
        </p:nvSpPr>
        <p:spPr>
          <a:xfrm>
            <a:off x="52764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62" name="Google Shape;2162;p50"/>
          <p:cNvGrpSpPr/>
          <p:nvPr/>
        </p:nvGrpSpPr>
        <p:grpSpPr>
          <a:xfrm>
            <a:off x="3557597" y="1925083"/>
            <a:ext cx="918361" cy="795842"/>
            <a:chOff x="1920411" y="2976083"/>
            <a:chExt cx="918361" cy="795842"/>
          </a:xfrm>
        </p:grpSpPr>
        <p:sp>
          <p:nvSpPr>
            <p:cNvPr id="2163" name="Google Shape;2163;p50"/>
            <p:cNvSpPr txBox="1"/>
            <p:nvPr/>
          </p:nvSpPr>
          <p:spPr>
            <a:xfrm>
              <a:off x="2434372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cow  </a:t>
              </a:r>
              <a:endParaRPr sz="900"/>
            </a:p>
          </p:txBody>
        </p:sp>
        <p:sp>
          <p:nvSpPr>
            <p:cNvPr id="2164" name="Google Shape;2164;p50"/>
            <p:cNvSpPr txBox="1"/>
            <p:nvPr/>
          </p:nvSpPr>
          <p:spPr>
            <a:xfrm>
              <a:off x="2187728" y="3448825"/>
              <a:ext cx="404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fox  </a:t>
              </a:r>
              <a:endParaRPr sz="900"/>
            </a:p>
          </p:txBody>
        </p:sp>
        <p:sp>
          <p:nvSpPr>
            <p:cNvPr id="2165" name="Google Shape;2165;p50"/>
            <p:cNvSpPr/>
            <p:nvPr/>
          </p:nvSpPr>
          <p:spPr>
            <a:xfrm>
              <a:off x="2280614" y="3195900"/>
              <a:ext cx="148200" cy="365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66" name="Google Shape;2166;p50"/>
            <p:cNvCxnSpPr>
              <a:stCxn id="2167" idx="2"/>
            </p:cNvCxnSpPr>
            <p:nvPr/>
          </p:nvCxnSpPr>
          <p:spPr>
            <a:xfrm>
              <a:off x="2091989" y="3561925"/>
              <a:ext cx="596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68" name="Google Shape;2168;p50"/>
            <p:cNvSpPr txBox="1"/>
            <p:nvPr/>
          </p:nvSpPr>
          <p:spPr>
            <a:xfrm>
              <a:off x="2182878" y="2976083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0.8</a:t>
              </a:r>
              <a:endParaRPr sz="900"/>
            </a:p>
          </p:txBody>
        </p:sp>
        <p:sp>
          <p:nvSpPr>
            <p:cNvPr id="2169" name="Google Shape;2169;p50"/>
            <p:cNvSpPr txBox="1"/>
            <p:nvPr/>
          </p:nvSpPr>
          <p:spPr>
            <a:xfrm>
              <a:off x="2455222" y="3338739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0.0</a:t>
              </a:r>
              <a:endParaRPr sz="900"/>
            </a:p>
          </p:txBody>
        </p:sp>
        <p:sp>
          <p:nvSpPr>
            <p:cNvPr id="2167" name="Google Shape;2167;p50"/>
            <p:cNvSpPr/>
            <p:nvPr/>
          </p:nvSpPr>
          <p:spPr>
            <a:xfrm>
              <a:off x="2017889" y="3448825"/>
              <a:ext cx="148200" cy="113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0" name="Google Shape;2170;p50"/>
            <p:cNvSpPr txBox="1"/>
            <p:nvPr/>
          </p:nvSpPr>
          <p:spPr>
            <a:xfrm>
              <a:off x="1920411" y="3232906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0.2</a:t>
              </a:r>
              <a:endParaRPr sz="900"/>
            </a:p>
          </p:txBody>
        </p:sp>
      </p:grpSp>
      <p:sp>
        <p:nvSpPr>
          <p:cNvPr id="2171" name="Google Shape;2171;p50"/>
          <p:cNvSpPr txBox="1"/>
          <p:nvPr/>
        </p:nvSpPr>
        <p:spPr>
          <a:xfrm>
            <a:off x="3542361" y="2397825"/>
            <a:ext cx="404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dog  </a:t>
            </a:r>
            <a:endParaRPr sz="900"/>
          </a:p>
        </p:txBody>
      </p:sp>
      <p:sp>
        <p:nvSpPr>
          <p:cNvPr id="2172" name="Google Shape;2172;p50"/>
          <p:cNvSpPr/>
          <p:nvPr/>
        </p:nvSpPr>
        <p:spPr>
          <a:xfrm>
            <a:off x="5005497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3" name="Google Shape;2173;p50"/>
          <p:cNvSpPr txBox="1"/>
          <p:nvPr/>
        </p:nvSpPr>
        <p:spPr>
          <a:xfrm>
            <a:off x="4900975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grpSp>
        <p:nvGrpSpPr>
          <p:cNvPr id="2174" name="Google Shape;2174;p50"/>
          <p:cNvGrpSpPr/>
          <p:nvPr/>
        </p:nvGrpSpPr>
        <p:grpSpPr>
          <a:xfrm>
            <a:off x="5753286" y="1896861"/>
            <a:ext cx="371400" cy="613814"/>
            <a:chOff x="2182878" y="2947861"/>
            <a:chExt cx="371400" cy="613814"/>
          </a:xfrm>
        </p:grpSpPr>
        <p:sp>
          <p:nvSpPr>
            <p:cNvPr id="2175" name="Google Shape;2175;p50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6" name="Google Shape;2176;p50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sp>
        <p:nvSpPr>
          <p:cNvPr id="2177" name="Google Shape;2177;p50"/>
          <p:cNvSpPr/>
          <p:nvPr/>
        </p:nvSpPr>
        <p:spPr>
          <a:xfrm>
            <a:off x="6114675" y="2440550"/>
            <a:ext cx="148200" cy="7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8" name="Google Shape;2178;p50"/>
          <p:cNvSpPr txBox="1"/>
          <p:nvPr/>
        </p:nvSpPr>
        <p:spPr>
          <a:xfrm>
            <a:off x="6275397" y="2287739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0.0</a:t>
            </a:r>
            <a:endParaRPr sz="900"/>
          </a:p>
        </p:txBody>
      </p:sp>
      <p:sp>
        <p:nvSpPr>
          <p:cNvPr id="2179" name="Google Shape;2179;p50"/>
          <p:cNvSpPr txBox="1"/>
          <p:nvPr/>
        </p:nvSpPr>
        <p:spPr>
          <a:xfrm>
            <a:off x="8239664" y="2181906"/>
            <a:ext cx="371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0.2</a:t>
            </a:r>
            <a:endParaRPr sz="900"/>
          </a:p>
        </p:txBody>
      </p:sp>
      <p:sp>
        <p:nvSpPr>
          <p:cNvPr id="2180" name="Google Shape;2180;p50"/>
          <p:cNvSpPr/>
          <p:nvPr/>
        </p:nvSpPr>
        <p:spPr>
          <a:xfrm>
            <a:off x="8337131" y="2397825"/>
            <a:ext cx="148200" cy="1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81" name="Google Shape;2181;p50"/>
          <p:cNvGrpSpPr/>
          <p:nvPr/>
        </p:nvGrpSpPr>
        <p:grpSpPr>
          <a:xfrm>
            <a:off x="8510597" y="2047850"/>
            <a:ext cx="371400" cy="462975"/>
            <a:chOff x="2182878" y="3098850"/>
            <a:chExt cx="371400" cy="462975"/>
          </a:xfrm>
        </p:grpSpPr>
        <p:sp>
          <p:nvSpPr>
            <p:cNvPr id="2182" name="Google Shape;2182;p50"/>
            <p:cNvSpPr/>
            <p:nvPr/>
          </p:nvSpPr>
          <p:spPr>
            <a:xfrm>
              <a:off x="2280631" y="3315825"/>
              <a:ext cx="148200" cy="2460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3" name="Google Shape;2183;p50"/>
            <p:cNvSpPr txBox="1"/>
            <p:nvPr/>
          </p:nvSpPr>
          <p:spPr>
            <a:xfrm>
              <a:off x="2182878" y="3098850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0.5</a:t>
              </a:r>
              <a:endParaRPr sz="900"/>
            </a:p>
          </p:txBody>
        </p:sp>
      </p:grpSp>
      <p:grpSp>
        <p:nvGrpSpPr>
          <p:cNvPr id="2184" name="Google Shape;2184;p50"/>
          <p:cNvGrpSpPr/>
          <p:nvPr/>
        </p:nvGrpSpPr>
        <p:grpSpPr>
          <a:xfrm>
            <a:off x="7401464" y="1896861"/>
            <a:ext cx="371400" cy="613814"/>
            <a:chOff x="2182878" y="2947861"/>
            <a:chExt cx="371400" cy="613814"/>
          </a:xfrm>
        </p:grpSpPr>
        <p:sp>
          <p:nvSpPr>
            <p:cNvPr id="2185" name="Google Shape;2185;p50"/>
            <p:cNvSpPr/>
            <p:nvPr/>
          </p:nvSpPr>
          <p:spPr>
            <a:xfrm>
              <a:off x="2280636" y="3168075"/>
              <a:ext cx="148200" cy="393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6" name="Google Shape;2186;p50"/>
            <p:cNvSpPr txBox="1"/>
            <p:nvPr/>
          </p:nvSpPr>
          <p:spPr>
            <a:xfrm>
              <a:off x="2182878" y="2947861"/>
              <a:ext cx="371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0.9</a:t>
              </a:r>
              <a:endParaRPr sz="900"/>
            </a:p>
          </p:txBody>
        </p:sp>
      </p:grpSp>
      <p:pic>
        <p:nvPicPr>
          <p:cNvPr id="2187" name="Google Shape;2187;p50"/>
          <p:cNvPicPr preferRelativeResize="0"/>
          <p:nvPr/>
        </p:nvPicPr>
        <p:blipFill rotWithShape="1">
          <a:blip r:embed="rId8">
            <a:alphaModFix/>
          </a:blip>
          <a:srcRect b="0" l="19338" r="69097" t="0"/>
          <a:stretch/>
        </p:blipFill>
        <p:spPr>
          <a:xfrm>
            <a:off x="64603" y="1786263"/>
            <a:ext cx="113300" cy="237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88" name="Google Shape;2188;p50"/>
          <p:cNvGraphicFramePr/>
          <p:nvPr/>
        </p:nvGraphicFramePr>
        <p:xfrm>
          <a:off x="5608725" y="2921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{374B18CA-F68B-4B90-8B29-E62AB599AFAD}</a:tableStyleId>
              </a:tblPr>
              <a:tblGrid>
                <a:gridCol w="718725"/>
                <a:gridCol w="718725"/>
                <a:gridCol w="718725"/>
                <a:gridCol w="718725"/>
              </a:tblGrid>
              <a:tr h="39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7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  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12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  </a:t>
                      </a:r>
                      <a:r>
                        <a:rPr lang="en" sz="1800">
                          <a:solidFill>
                            <a:schemeClr val="dk1"/>
                          </a:solidFill>
                        </a:rPr>
                        <a:t>3</a:t>
                      </a:r>
                      <a:endParaRPr sz="18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9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0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     1</a:t>
                      </a:r>
                      <a:endParaRPr sz="2000"/>
                    </a:p>
                  </a:txBody>
                  <a:tcPr marT="34300" marB="34300" marR="68600" marL="68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pSp>
        <p:nvGrpSpPr>
          <p:cNvPr id="2189" name="Google Shape;2189;p50"/>
          <p:cNvGrpSpPr/>
          <p:nvPr/>
        </p:nvGrpSpPr>
        <p:grpSpPr>
          <a:xfrm>
            <a:off x="135588" y="2937450"/>
            <a:ext cx="1140325" cy="1513162"/>
            <a:chOff x="135588" y="2937450"/>
            <a:chExt cx="1140325" cy="1513162"/>
          </a:xfrm>
        </p:grpSpPr>
        <p:cxnSp>
          <p:nvCxnSpPr>
            <p:cNvPr id="2190" name="Google Shape;2190;p50"/>
            <p:cNvCxnSpPr/>
            <p:nvPr/>
          </p:nvCxnSpPr>
          <p:spPr>
            <a:xfrm>
              <a:off x="512225" y="3366900"/>
              <a:ext cx="5505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2191" name="Google Shape;2191;p50"/>
            <p:cNvPicPr preferRelativeResize="0"/>
            <p:nvPr/>
          </p:nvPicPr>
          <p:blipFill rotWithShape="1">
            <a:blip r:embed="rId9">
              <a:alphaModFix/>
            </a:blip>
            <a:srcRect b="9305" l="92492" r="2829" t="0"/>
            <a:stretch/>
          </p:blipFill>
          <p:spPr>
            <a:xfrm>
              <a:off x="653525" y="2937450"/>
              <a:ext cx="252001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2" name="Google Shape;2192;p5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35588" y="3402750"/>
              <a:ext cx="1140325" cy="10478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93" name="Google Shape;2193;p50"/>
          <p:cNvGrpSpPr/>
          <p:nvPr/>
        </p:nvGrpSpPr>
        <p:grpSpPr>
          <a:xfrm>
            <a:off x="5602964" y="2914638"/>
            <a:ext cx="2874899" cy="1626551"/>
            <a:chOff x="1749664" y="3284675"/>
            <a:chExt cx="2874899" cy="1626551"/>
          </a:xfrm>
        </p:grpSpPr>
        <p:pic>
          <p:nvPicPr>
            <p:cNvPr id="2194" name="Google Shape;2194;p5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749664" y="3284675"/>
              <a:ext cx="2874899" cy="39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5" name="Google Shape;2195;p5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755425" y="3291425"/>
              <a:ext cx="720526" cy="1619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96" name="Google Shape;2196;p50"/>
          <p:cNvGrpSpPr/>
          <p:nvPr/>
        </p:nvGrpSpPr>
        <p:grpSpPr>
          <a:xfrm>
            <a:off x="1531050" y="3117840"/>
            <a:ext cx="3893627" cy="1040260"/>
            <a:chOff x="1531050" y="3117840"/>
            <a:chExt cx="3893627" cy="1040260"/>
          </a:xfrm>
        </p:grpSpPr>
        <p:pic>
          <p:nvPicPr>
            <p:cNvPr id="2197" name="Google Shape;2197;p50"/>
            <p:cNvPicPr preferRelativeResize="0"/>
            <p:nvPr/>
          </p:nvPicPr>
          <p:blipFill rotWithShape="1">
            <a:blip r:embed="rId9">
              <a:alphaModFix/>
            </a:blip>
            <a:srcRect b="0" l="27714" r="0" t="0"/>
            <a:stretch/>
          </p:blipFill>
          <p:spPr>
            <a:xfrm>
              <a:off x="1531050" y="3724125"/>
              <a:ext cx="3893627" cy="43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98" name="Google Shape;2198;p50"/>
            <p:cNvGrpSpPr/>
            <p:nvPr/>
          </p:nvGrpSpPr>
          <p:grpSpPr>
            <a:xfrm>
              <a:off x="1661194" y="3117840"/>
              <a:ext cx="1447401" cy="498110"/>
              <a:chOff x="656878" y="1377350"/>
              <a:chExt cx="1954099" cy="672486"/>
            </a:xfrm>
          </p:grpSpPr>
          <p:pic>
            <p:nvPicPr>
              <p:cNvPr id="2199" name="Google Shape;2199;p50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73130" t="0"/>
              <a:stretch/>
            </p:blipFill>
            <p:spPr>
              <a:xfrm>
                <a:off x="656878" y="1463937"/>
                <a:ext cx="1954099" cy="585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00" name="Google Shape;2200;p50"/>
              <p:cNvSpPr/>
              <p:nvPr/>
            </p:nvSpPr>
            <p:spPr>
              <a:xfrm>
                <a:off x="1065400" y="1377350"/>
                <a:ext cx="987900" cy="393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201" name="Google Shape;2201;p5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600" y="4644675"/>
            <a:ext cx="193607" cy="2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2" name="Google Shape;2202;p50"/>
          <p:cNvPicPr preferRelativeResize="0"/>
          <p:nvPr/>
        </p:nvPicPr>
        <p:blipFill rotWithShape="1">
          <a:blip r:embed="rId3">
            <a:alphaModFix/>
          </a:blip>
          <a:srcRect b="0" l="46329" r="44879" t="0"/>
          <a:stretch/>
        </p:blipFill>
        <p:spPr>
          <a:xfrm>
            <a:off x="6909893" y="4541200"/>
            <a:ext cx="1905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3" name="Google Shape;2203;p50"/>
          <p:cNvSpPr/>
          <p:nvPr/>
        </p:nvSpPr>
        <p:spPr>
          <a:xfrm>
            <a:off x="13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4" name="Google Shape;2204;p50"/>
          <p:cNvSpPr/>
          <p:nvPr/>
        </p:nvSpPr>
        <p:spPr>
          <a:xfrm>
            <a:off x="2406161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5" name="Google Shape;2205;p50"/>
          <p:cNvSpPr/>
          <p:nvPr/>
        </p:nvSpPr>
        <p:spPr>
          <a:xfrm>
            <a:off x="3506936" y="1806213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6" name="Google Shape;2206;p50"/>
          <p:cNvSpPr/>
          <p:nvPr/>
        </p:nvSpPr>
        <p:spPr>
          <a:xfrm>
            <a:off x="4600667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7" name="Google Shape;2207;p50"/>
          <p:cNvSpPr/>
          <p:nvPr/>
        </p:nvSpPr>
        <p:spPr>
          <a:xfrm>
            <a:off x="5707144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8" name="Google Shape;2208;p50"/>
          <p:cNvSpPr/>
          <p:nvPr/>
        </p:nvSpPr>
        <p:spPr>
          <a:xfrm>
            <a:off x="6829774" y="1813275"/>
            <a:ext cx="9900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9" name="Google Shape;2209;p50"/>
          <p:cNvSpPr/>
          <p:nvPr/>
        </p:nvSpPr>
        <p:spPr>
          <a:xfrm>
            <a:off x="7923061" y="1820336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0" name="Google Shape;2210;p50"/>
          <p:cNvSpPr txBox="1"/>
          <p:nvPr/>
        </p:nvSpPr>
        <p:spPr>
          <a:xfrm>
            <a:off x="7834487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2211" name="Google Shape;2211;p50"/>
          <p:cNvSpPr txBox="1"/>
          <p:nvPr/>
        </p:nvSpPr>
        <p:spPr>
          <a:xfrm>
            <a:off x="1243083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212" name="Google Shape;2212;p50"/>
          <p:cNvSpPr txBox="1"/>
          <p:nvPr/>
        </p:nvSpPr>
        <p:spPr>
          <a:xfrm>
            <a:off x="2348095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213" name="Google Shape;2213;p50"/>
          <p:cNvSpPr txBox="1"/>
          <p:nvPr/>
        </p:nvSpPr>
        <p:spPr>
          <a:xfrm>
            <a:off x="3460480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214" name="Google Shape;2214;p50"/>
          <p:cNvSpPr txBox="1"/>
          <p:nvPr/>
        </p:nvSpPr>
        <p:spPr>
          <a:xfrm>
            <a:off x="4550072" y="1698712"/>
            <a:ext cx="114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fox</a:t>
            </a:r>
            <a:endParaRPr b="1" sz="1200"/>
          </a:p>
        </p:txBody>
      </p:sp>
      <p:sp>
        <p:nvSpPr>
          <p:cNvPr id="2215" name="Google Shape;2215;p50"/>
          <p:cNvSpPr txBox="1"/>
          <p:nvPr/>
        </p:nvSpPr>
        <p:spPr>
          <a:xfrm>
            <a:off x="5632282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sp>
        <p:nvSpPr>
          <p:cNvPr id="2216" name="Google Shape;2216;p50"/>
          <p:cNvSpPr txBox="1"/>
          <p:nvPr/>
        </p:nvSpPr>
        <p:spPr>
          <a:xfrm>
            <a:off x="6737310" y="17063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cow</a:t>
            </a:r>
            <a:endParaRPr b="1" sz="1200"/>
          </a:p>
        </p:txBody>
      </p:sp>
      <p:sp>
        <p:nvSpPr>
          <p:cNvPr id="2217" name="Google Shape;2217;p50"/>
          <p:cNvSpPr/>
          <p:nvPr/>
        </p:nvSpPr>
        <p:spPr>
          <a:xfrm>
            <a:off x="204600" y="1806225"/>
            <a:ext cx="1002300" cy="169200"/>
          </a:xfrm>
          <a:prstGeom prst="rect">
            <a:avLst/>
          </a:prstGeom>
          <a:solidFill>
            <a:srgbClr val="EEEEEE">
              <a:alpha val="793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8" name="Google Shape;2218;p50"/>
          <p:cNvSpPr txBox="1"/>
          <p:nvPr/>
        </p:nvSpPr>
        <p:spPr>
          <a:xfrm>
            <a:off x="130483" y="1698700"/>
            <a:ext cx="119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Noisy label: </a:t>
            </a:r>
            <a:r>
              <a:rPr b="1" lang="en" sz="1200"/>
              <a:t>dog</a:t>
            </a:r>
            <a:endParaRPr b="1" sz="1200"/>
          </a:p>
        </p:txBody>
      </p:sp>
      <p:pic>
        <p:nvPicPr>
          <p:cNvPr id="2219" name="Google Shape;2219;p5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55701" y="3358413"/>
            <a:ext cx="404400" cy="335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0" name="Google Shape;2220;p5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343950" y="3395930"/>
            <a:ext cx="371400" cy="260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1" name="Google Shape;2221;p5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416964" y="3770471"/>
            <a:ext cx="404400" cy="33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2" name="Google Shape;2222;p5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46171" y="3764827"/>
            <a:ext cx="190500" cy="34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3" name="Google Shape;2223;p5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239200" y="3773688"/>
            <a:ext cx="190500" cy="32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4" name="Google Shape;2224;p5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432225" y="3735321"/>
            <a:ext cx="113300" cy="39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5" name="Google Shape;2225;p5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819775" y="4202922"/>
            <a:ext cx="404400" cy="340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6" name="Google Shape;2226;p50"/>
          <p:cNvCxnSpPr/>
          <p:nvPr/>
        </p:nvCxnSpPr>
        <p:spPr>
          <a:xfrm>
            <a:off x="2906900" y="1524000"/>
            <a:ext cx="4437900" cy="2384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27" name="Google Shape;2227;p50"/>
          <p:cNvCxnSpPr/>
          <p:nvPr/>
        </p:nvCxnSpPr>
        <p:spPr>
          <a:xfrm>
            <a:off x="1753150" y="1523363"/>
            <a:ext cx="5394000" cy="2463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28" name="Google Shape;2228;p50"/>
          <p:cNvCxnSpPr/>
          <p:nvPr/>
        </p:nvCxnSpPr>
        <p:spPr>
          <a:xfrm>
            <a:off x="3803475" y="1327863"/>
            <a:ext cx="3689400" cy="2644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29" name="Google Shape;2229;p50"/>
          <p:cNvCxnSpPr/>
          <p:nvPr/>
        </p:nvCxnSpPr>
        <p:spPr>
          <a:xfrm>
            <a:off x="868875" y="1446825"/>
            <a:ext cx="6413400" cy="2049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30" name="Google Shape;2230;p50"/>
          <p:cNvCxnSpPr/>
          <p:nvPr/>
        </p:nvCxnSpPr>
        <p:spPr>
          <a:xfrm>
            <a:off x="6350000" y="1559275"/>
            <a:ext cx="218700" cy="1876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31" name="Google Shape;2231;p50"/>
          <p:cNvCxnSpPr/>
          <p:nvPr/>
        </p:nvCxnSpPr>
        <p:spPr>
          <a:xfrm>
            <a:off x="5122325" y="1488725"/>
            <a:ext cx="1378500" cy="2365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32" name="Google Shape;2232;p50"/>
          <p:cNvCxnSpPr/>
          <p:nvPr/>
        </p:nvCxnSpPr>
        <p:spPr>
          <a:xfrm>
            <a:off x="7584725" y="1601600"/>
            <a:ext cx="423300" cy="2667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33" name="Google Shape;2233;p50"/>
          <p:cNvSpPr txBox="1"/>
          <p:nvPr/>
        </p:nvSpPr>
        <p:spPr>
          <a:xfrm>
            <a:off x="4099275" y="4136125"/>
            <a:ext cx="1590900" cy="8313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Off diagonals are CL-guessed label errors</a:t>
            </a:r>
            <a:endParaRPr b="1">
              <a:solidFill>
                <a:srgbClr val="0000FF"/>
              </a:solidFill>
            </a:endParaRPr>
          </a:p>
        </p:txBody>
      </p:sp>
      <p:grpSp>
        <p:nvGrpSpPr>
          <p:cNvPr id="2234" name="Google Shape;2234;p50"/>
          <p:cNvGrpSpPr/>
          <p:nvPr/>
        </p:nvGrpSpPr>
        <p:grpSpPr>
          <a:xfrm>
            <a:off x="83150" y="809675"/>
            <a:ext cx="7047925" cy="3399600"/>
            <a:chOff x="83150" y="809675"/>
            <a:chExt cx="7047925" cy="3399600"/>
          </a:xfrm>
        </p:grpSpPr>
        <p:sp>
          <p:nvSpPr>
            <p:cNvPr id="2235" name="Google Shape;2235;p50"/>
            <p:cNvSpPr/>
            <p:nvPr/>
          </p:nvSpPr>
          <p:spPr>
            <a:xfrm>
              <a:off x="83150" y="809675"/>
              <a:ext cx="1277400" cy="1413300"/>
            </a:xfrm>
            <a:prstGeom prst="ellipse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6" name="Google Shape;2236;p50"/>
            <p:cNvSpPr/>
            <p:nvPr/>
          </p:nvSpPr>
          <p:spPr>
            <a:xfrm>
              <a:off x="6262875" y="3654575"/>
              <a:ext cx="868200" cy="554700"/>
            </a:xfrm>
            <a:prstGeom prst="ellipse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37" name="Google Shape;2237;p50"/>
          <p:cNvGrpSpPr/>
          <p:nvPr/>
        </p:nvGrpSpPr>
        <p:grpSpPr>
          <a:xfrm>
            <a:off x="4475950" y="809675"/>
            <a:ext cx="3320550" cy="2943950"/>
            <a:chOff x="4475950" y="809675"/>
            <a:chExt cx="3320550" cy="2943950"/>
          </a:xfrm>
        </p:grpSpPr>
        <p:sp>
          <p:nvSpPr>
            <p:cNvPr id="2238" name="Google Shape;2238;p50"/>
            <p:cNvSpPr/>
            <p:nvPr/>
          </p:nvSpPr>
          <p:spPr>
            <a:xfrm>
              <a:off x="6970900" y="3266725"/>
              <a:ext cx="825600" cy="486900"/>
            </a:xfrm>
            <a:prstGeom prst="ellipse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9" name="Google Shape;2239;p50"/>
            <p:cNvSpPr/>
            <p:nvPr/>
          </p:nvSpPr>
          <p:spPr>
            <a:xfrm>
              <a:off x="4475950" y="809675"/>
              <a:ext cx="1277400" cy="1413300"/>
            </a:xfrm>
            <a:prstGeom prst="ellipse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3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p5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looking through the entire dataset, we have:</a:t>
            </a:r>
            <a:endParaRPr/>
          </a:p>
        </p:txBody>
      </p:sp>
      <p:sp>
        <p:nvSpPr>
          <p:cNvPr id="2245" name="Google Shape;2245;p5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46" name="Google Shape;224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475" y="866950"/>
            <a:ext cx="7130277" cy="401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76" y="0"/>
            <a:ext cx="897264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/>
          <p:nvPr/>
        </p:nvSpPr>
        <p:spPr>
          <a:xfrm>
            <a:off x="848400" y="1501999"/>
            <a:ext cx="7193700" cy="1201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6"/>
          <p:cNvSpPr txBox="1"/>
          <p:nvPr/>
        </p:nvSpPr>
        <p:spPr>
          <a:xfrm>
            <a:off x="874875" y="1446525"/>
            <a:ext cx="277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More than one label</a:t>
            </a:r>
            <a:br>
              <a:rPr b="1" lang="en">
                <a:solidFill>
                  <a:srgbClr val="FF0000"/>
                </a:solidFill>
              </a:rPr>
            </a:br>
            <a:r>
              <a:rPr b="1" lang="en">
                <a:solidFill>
                  <a:srgbClr val="FF0000"/>
                </a:solidFill>
              </a:rPr>
              <a:t>for each data point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85675" y="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Examples from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https://labelerrors.com/</a:t>
            </a:r>
            <a:r>
              <a:rPr b="1" lang="en" sz="1000">
                <a:solidFill>
                  <a:schemeClr val="dk1"/>
                </a:solidFill>
              </a:rPr>
              <a:t> </a:t>
            </a:r>
            <a:endParaRPr b="1" sz="1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0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Google Shape;2251;p52"/>
          <p:cNvSpPr txBox="1"/>
          <p:nvPr>
            <p:ph type="title"/>
          </p:nvPr>
        </p:nvSpPr>
        <p:spPr>
          <a:xfrm>
            <a:off x="0" y="203175"/>
            <a:ext cx="9207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        we obtain the joint distribution of label noise</a:t>
            </a:r>
            <a:endParaRPr/>
          </a:p>
        </p:txBody>
      </p:sp>
      <p:sp>
        <p:nvSpPr>
          <p:cNvPr id="2252" name="Google Shape;2252;p5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53" name="Google Shape;225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000" y="312525"/>
            <a:ext cx="708471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4" name="Google Shape;2254;p52"/>
          <p:cNvCxnSpPr/>
          <p:nvPr/>
        </p:nvCxnSpPr>
        <p:spPr>
          <a:xfrm flipH="1" rot="10800000">
            <a:off x="585600" y="1481625"/>
            <a:ext cx="472800" cy="51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55" name="Google Shape;2255;p52"/>
          <p:cNvSpPr txBox="1"/>
          <p:nvPr/>
        </p:nvSpPr>
        <p:spPr>
          <a:xfrm>
            <a:off x="28200" y="1996725"/>
            <a:ext cx="103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Estimated</a:t>
            </a:r>
            <a:endParaRPr/>
          </a:p>
        </p:txBody>
      </p:sp>
      <p:grpSp>
        <p:nvGrpSpPr>
          <p:cNvPr id="2256" name="Google Shape;2256;p52"/>
          <p:cNvGrpSpPr/>
          <p:nvPr/>
        </p:nvGrpSpPr>
        <p:grpSpPr>
          <a:xfrm>
            <a:off x="942250" y="869400"/>
            <a:ext cx="7111402" cy="4012629"/>
            <a:chOff x="942250" y="869400"/>
            <a:chExt cx="7111402" cy="4012629"/>
          </a:xfrm>
        </p:grpSpPr>
        <p:grpSp>
          <p:nvGrpSpPr>
            <p:cNvPr id="2257" name="Google Shape;2257;p52"/>
            <p:cNvGrpSpPr/>
            <p:nvPr/>
          </p:nvGrpSpPr>
          <p:grpSpPr>
            <a:xfrm>
              <a:off x="942250" y="869400"/>
              <a:ext cx="7111402" cy="4012629"/>
              <a:chOff x="942250" y="869400"/>
              <a:chExt cx="7111402" cy="4012629"/>
            </a:xfrm>
          </p:grpSpPr>
          <p:pic>
            <p:nvPicPr>
              <p:cNvPr id="2258" name="Google Shape;2258;p5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942250" y="869400"/>
                <a:ext cx="7111402" cy="401262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259" name="Google Shape;2259;p52"/>
              <p:cNvGrpSpPr/>
              <p:nvPr/>
            </p:nvGrpSpPr>
            <p:grpSpPr>
              <a:xfrm>
                <a:off x="1199456" y="986156"/>
                <a:ext cx="296325" cy="113100"/>
                <a:chOff x="1192400" y="966400"/>
                <a:chExt cx="296325" cy="113100"/>
              </a:xfrm>
            </p:grpSpPr>
            <p:cxnSp>
              <p:nvCxnSpPr>
                <p:cNvPr id="2260" name="Google Shape;2260;p52"/>
                <p:cNvCxnSpPr/>
                <p:nvPr/>
              </p:nvCxnSpPr>
              <p:spPr>
                <a:xfrm flipH="1" rot="10800000">
                  <a:off x="1192400" y="966700"/>
                  <a:ext cx="162300" cy="11280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261" name="Google Shape;2261;p52"/>
                <p:cNvCxnSpPr/>
                <p:nvPr/>
              </p:nvCxnSpPr>
              <p:spPr>
                <a:xfrm rot="10800000">
                  <a:off x="1333325" y="966400"/>
                  <a:ext cx="155400" cy="113100"/>
                </a:xfrm>
                <a:prstGeom prst="straightConnector1">
                  <a:avLst/>
                </a:prstGeom>
                <a:noFill/>
                <a:ln cap="flat" cmpd="sng" w="3810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sp>
          <p:nvSpPr>
            <p:cNvPr id="2262" name="Google Shape;2262;p52"/>
            <p:cNvSpPr/>
            <p:nvPr/>
          </p:nvSpPr>
          <p:spPr>
            <a:xfrm>
              <a:off x="961175" y="878800"/>
              <a:ext cx="17721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63" name="Google Shape;2263;p5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61175" y="1271287"/>
              <a:ext cx="1772100" cy="5871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7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Google Shape;2268;p53"/>
          <p:cNvSpPr txBox="1"/>
          <p:nvPr>
            <p:ph type="title"/>
          </p:nvPr>
        </p:nvSpPr>
        <p:spPr>
          <a:xfrm>
            <a:off x="237650" y="203175"/>
            <a:ext cx="88518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do this in 1 import and 1 line of code</a:t>
            </a:r>
            <a:endParaRPr sz="1800"/>
          </a:p>
        </p:txBody>
      </p:sp>
      <p:sp>
        <p:nvSpPr>
          <p:cNvPr id="2269" name="Google Shape;2269;p5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0" name="Google Shape;2270;p53"/>
          <p:cNvSpPr txBox="1"/>
          <p:nvPr/>
        </p:nvSpPr>
        <p:spPr>
          <a:xfrm>
            <a:off x="806825" y="1568850"/>
            <a:ext cx="7620000" cy="30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3"/>
              </a:rPr>
              <a:t>https://github.com/cleanlab/cleanlab</a:t>
            </a:r>
            <a:r>
              <a:rPr lang="en" sz="1300"/>
              <a:t> </a:t>
            </a:r>
            <a:endParaRPr sz="1300"/>
          </a:p>
        </p:txBody>
      </p:sp>
      <p:pic>
        <p:nvPicPr>
          <p:cNvPr id="2271" name="Google Shape;227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200" y="914014"/>
            <a:ext cx="7064776" cy="33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2" name="Google Shape;2272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1988" y="1651425"/>
            <a:ext cx="3657500" cy="2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3" name="Google Shape;2273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2000" y="2162400"/>
            <a:ext cx="5995100" cy="49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7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Google Shape;2278;p5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Ranking label errors</a:t>
            </a:r>
            <a:endParaRPr/>
          </a:p>
        </p:txBody>
      </p:sp>
      <p:sp>
        <p:nvSpPr>
          <p:cNvPr id="2279" name="Google Shape;2279;p5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</a:t>
            </a:r>
            <a:r>
              <a:rPr lang="en"/>
              <a:t>elf-confidence (chalk board)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Normalized margin (chalk board)</a:t>
            </a:r>
            <a:endParaRPr/>
          </a:p>
        </p:txBody>
      </p:sp>
      <p:sp>
        <p:nvSpPr>
          <p:cNvPr id="2280" name="Google Shape;2280;p5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4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Google Shape;2285;p5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6" name="Google Shape;2286;p5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87" name="Google Shape;2287;p5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88" name="Google Shape;2288;p55"/>
          <p:cNvSpPr/>
          <p:nvPr/>
        </p:nvSpPr>
        <p:spPr>
          <a:xfrm>
            <a:off x="2797500" y="1216225"/>
            <a:ext cx="3549000" cy="304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9" name="Google Shape;2289;p55"/>
          <p:cNvSpPr txBox="1"/>
          <p:nvPr/>
        </p:nvSpPr>
        <p:spPr>
          <a:xfrm>
            <a:off x="2916900" y="1320875"/>
            <a:ext cx="31614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Organization for this part of the talk: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What is confident learning?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Situate confident learning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Noise + related work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How does CL work? (methods)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Comparison with other methods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Why does CL work? (theory)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Intuitions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Principles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Label errors on ML benchmarks</a:t>
            </a:r>
            <a:endParaRPr/>
          </a:p>
        </p:txBody>
      </p:sp>
      <p:sp>
        <p:nvSpPr>
          <p:cNvPr id="2290" name="Google Shape;2290;p55"/>
          <p:cNvSpPr txBox="1"/>
          <p:nvPr/>
        </p:nvSpPr>
        <p:spPr>
          <a:xfrm>
            <a:off x="2799628" y="2328097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291" name="Google Shape;2291;p55"/>
          <p:cNvSpPr txBox="1"/>
          <p:nvPr/>
        </p:nvSpPr>
        <p:spPr>
          <a:xfrm>
            <a:off x="2799628" y="19193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292" name="Google Shape;2292;p55"/>
          <p:cNvSpPr txBox="1"/>
          <p:nvPr/>
        </p:nvSpPr>
        <p:spPr>
          <a:xfrm>
            <a:off x="2799628" y="16907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293" name="Google Shape;2293;p55"/>
          <p:cNvSpPr/>
          <p:nvPr/>
        </p:nvSpPr>
        <p:spPr>
          <a:xfrm>
            <a:off x="2914025" y="2692000"/>
            <a:ext cx="3173100" cy="222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7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p56"/>
          <p:cNvSpPr txBox="1"/>
          <p:nvPr>
            <p:ph type="title"/>
          </p:nvPr>
        </p:nvSpPr>
        <p:spPr>
          <a:xfrm>
            <a:off x="40775" y="203175"/>
            <a:ext cx="91440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Compare Accuracy: Learning with 40% label noise in CIFAR-10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299" name="Google Shape;2299;p5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00" name="Google Shape;2300;p56"/>
          <p:cNvPicPr preferRelativeResize="0"/>
          <p:nvPr/>
        </p:nvPicPr>
        <p:blipFill rotWithShape="1">
          <a:blip r:embed="rId3">
            <a:alphaModFix/>
          </a:blip>
          <a:srcRect b="0" l="0" r="21092" t="8466"/>
          <a:stretch/>
        </p:blipFill>
        <p:spPr>
          <a:xfrm>
            <a:off x="958300" y="1193375"/>
            <a:ext cx="6788700" cy="3618176"/>
          </a:xfrm>
          <a:prstGeom prst="rect">
            <a:avLst/>
          </a:prstGeom>
          <a:noFill/>
          <a:ln>
            <a:noFill/>
          </a:ln>
        </p:spPr>
      </p:pic>
      <p:sp>
        <p:nvSpPr>
          <p:cNvPr id="2301" name="Google Shape;2301;p56"/>
          <p:cNvSpPr txBox="1"/>
          <p:nvPr/>
        </p:nvSpPr>
        <p:spPr>
          <a:xfrm>
            <a:off x="6218250" y="1053545"/>
            <a:ext cx="963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2" name="Google Shape;2302;p56"/>
          <p:cNvSpPr/>
          <p:nvPr/>
        </p:nvSpPr>
        <p:spPr>
          <a:xfrm>
            <a:off x="3866800" y="947775"/>
            <a:ext cx="1809300" cy="377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3" name="Google Shape;2303;p56"/>
          <p:cNvSpPr/>
          <p:nvPr/>
        </p:nvSpPr>
        <p:spPr>
          <a:xfrm>
            <a:off x="6271725" y="1551850"/>
            <a:ext cx="879300" cy="317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4" name="Google Shape;2304;p56"/>
          <p:cNvSpPr/>
          <p:nvPr/>
        </p:nvSpPr>
        <p:spPr>
          <a:xfrm>
            <a:off x="963700" y="1502550"/>
            <a:ext cx="6764400" cy="1768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5" name="Google Shape;2305;p56"/>
          <p:cNvSpPr/>
          <p:nvPr/>
        </p:nvSpPr>
        <p:spPr>
          <a:xfrm>
            <a:off x="963700" y="3319850"/>
            <a:ext cx="6764400" cy="1416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6" name="Google Shape;2306;p56"/>
          <p:cNvSpPr/>
          <p:nvPr/>
        </p:nvSpPr>
        <p:spPr>
          <a:xfrm>
            <a:off x="1005050" y="1853100"/>
            <a:ext cx="2808000" cy="8883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Confident learning methods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7" name="Google Shape;2307;p56"/>
          <p:cNvSpPr/>
          <p:nvPr/>
        </p:nvSpPr>
        <p:spPr>
          <a:xfrm>
            <a:off x="5706050" y="1551850"/>
            <a:ext cx="1965300" cy="2361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308" name="Google Shape;2308;p56"/>
          <p:cNvSpPr/>
          <p:nvPr/>
        </p:nvSpPr>
        <p:spPr>
          <a:xfrm>
            <a:off x="5728800" y="1828800"/>
            <a:ext cx="1942500" cy="888300"/>
          </a:xfrm>
          <a:prstGeom prst="rect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9" name="Google Shape;2309;p56"/>
          <p:cNvSpPr txBox="1"/>
          <p:nvPr/>
        </p:nvSpPr>
        <p:spPr>
          <a:xfrm>
            <a:off x="3866800" y="3396550"/>
            <a:ext cx="1301400" cy="120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Model-centric</a:t>
            </a:r>
            <a:endParaRPr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Train with errors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r>
              <a:rPr i="1" lang="en"/>
              <a:t>adjust the loss</a:t>
            </a:r>
            <a:r>
              <a:rPr lang="en"/>
              <a:t>”</a:t>
            </a:r>
            <a:endParaRPr/>
          </a:p>
        </p:txBody>
      </p:sp>
      <p:sp>
        <p:nvSpPr>
          <p:cNvPr id="2310" name="Google Shape;2310;p56"/>
          <p:cNvSpPr/>
          <p:nvPr/>
        </p:nvSpPr>
        <p:spPr>
          <a:xfrm>
            <a:off x="1005050" y="1551850"/>
            <a:ext cx="2808000" cy="256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Baseline (remove prediction != label)</a:t>
            </a:r>
            <a:endParaRPr sz="1200"/>
          </a:p>
        </p:txBody>
      </p:sp>
      <p:sp>
        <p:nvSpPr>
          <p:cNvPr id="2311" name="Google Shape;2311;p56"/>
          <p:cNvSpPr txBox="1"/>
          <p:nvPr/>
        </p:nvSpPr>
        <p:spPr>
          <a:xfrm>
            <a:off x="3866800" y="1551850"/>
            <a:ext cx="1301400" cy="1416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Data-centric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Train with errors removed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“</a:t>
            </a:r>
            <a:r>
              <a:rPr i="1" lang="en">
                <a:solidFill>
                  <a:schemeClr val="dk1"/>
                </a:solidFill>
              </a:rPr>
              <a:t>Change the dataset”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312" name="Google Shape;2312;p56"/>
          <p:cNvGrpSpPr/>
          <p:nvPr/>
        </p:nvGrpSpPr>
        <p:grpSpPr>
          <a:xfrm>
            <a:off x="4340625" y="856750"/>
            <a:ext cx="4741500" cy="369300"/>
            <a:chOff x="4340625" y="856750"/>
            <a:chExt cx="4741500" cy="369300"/>
          </a:xfrm>
        </p:grpSpPr>
        <p:sp>
          <p:nvSpPr>
            <p:cNvPr id="2313" name="Google Shape;2313;p56"/>
            <p:cNvSpPr txBox="1"/>
            <p:nvPr/>
          </p:nvSpPr>
          <p:spPr>
            <a:xfrm>
              <a:off x="4340625" y="856750"/>
              <a:ext cx="474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4572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        Fraction of zeros in the off-diagonals of  </a:t>
              </a:r>
              <a:endParaRPr sz="1200"/>
            </a:p>
          </p:txBody>
        </p:sp>
        <p:pic>
          <p:nvPicPr>
            <p:cNvPr id="2314" name="Google Shape;2314;p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36272" y="953650"/>
              <a:ext cx="467235" cy="175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5" name="Google Shape;2315;p56"/>
          <p:cNvSpPr/>
          <p:nvPr/>
        </p:nvSpPr>
        <p:spPr>
          <a:xfrm>
            <a:off x="896950" y="1149225"/>
            <a:ext cx="911100" cy="31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6" name="Google Shape;2316;p56"/>
          <p:cNvSpPr txBox="1"/>
          <p:nvPr/>
        </p:nvSpPr>
        <p:spPr>
          <a:xfrm>
            <a:off x="6406450" y="11492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← More realistic</a:t>
            </a:r>
            <a:br>
              <a:rPr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     (e.g. ImageNet)</a:t>
            </a:r>
            <a:endParaRPr/>
          </a:p>
        </p:txBody>
      </p:sp>
      <p:grpSp>
        <p:nvGrpSpPr>
          <p:cNvPr id="2317" name="Google Shape;2317;p56"/>
          <p:cNvGrpSpPr/>
          <p:nvPr/>
        </p:nvGrpSpPr>
        <p:grpSpPr>
          <a:xfrm>
            <a:off x="6218250" y="3436050"/>
            <a:ext cx="971225" cy="338700"/>
            <a:chOff x="6218250" y="3436050"/>
            <a:chExt cx="971225" cy="338700"/>
          </a:xfrm>
        </p:grpSpPr>
        <p:cxnSp>
          <p:nvCxnSpPr>
            <p:cNvPr id="2318" name="Google Shape;2318;p56"/>
            <p:cNvCxnSpPr/>
            <p:nvPr/>
          </p:nvCxnSpPr>
          <p:spPr>
            <a:xfrm>
              <a:off x="6258275" y="3436050"/>
              <a:ext cx="931200" cy="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319" name="Google Shape;2319;p56"/>
            <p:cNvSpPr txBox="1"/>
            <p:nvPr/>
          </p:nvSpPr>
          <p:spPr>
            <a:xfrm>
              <a:off x="6218250" y="3436050"/>
              <a:ext cx="963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0000"/>
                  </a:solidFill>
                </a:rPr>
                <a:t>Perf drop-off</a:t>
              </a:r>
              <a:endParaRPr sz="1000">
                <a:solidFill>
                  <a:srgbClr val="FF0000"/>
                </a:solidFill>
              </a:endParaRPr>
            </a:p>
          </p:txBody>
        </p:sp>
      </p:grpSp>
      <p:grpSp>
        <p:nvGrpSpPr>
          <p:cNvPr id="2320" name="Google Shape;2320;p56"/>
          <p:cNvGrpSpPr/>
          <p:nvPr/>
        </p:nvGrpSpPr>
        <p:grpSpPr>
          <a:xfrm>
            <a:off x="6218250" y="2369250"/>
            <a:ext cx="971225" cy="338700"/>
            <a:chOff x="6218250" y="3436050"/>
            <a:chExt cx="971225" cy="338700"/>
          </a:xfrm>
        </p:grpSpPr>
        <p:cxnSp>
          <p:nvCxnSpPr>
            <p:cNvPr id="2321" name="Google Shape;2321;p56"/>
            <p:cNvCxnSpPr/>
            <p:nvPr/>
          </p:nvCxnSpPr>
          <p:spPr>
            <a:xfrm>
              <a:off x="6258275" y="3436050"/>
              <a:ext cx="931200" cy="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322" name="Google Shape;2322;p56"/>
            <p:cNvSpPr txBox="1"/>
            <p:nvPr/>
          </p:nvSpPr>
          <p:spPr>
            <a:xfrm>
              <a:off x="6218250" y="3436050"/>
              <a:ext cx="963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0000"/>
                  </a:solidFill>
                </a:rPr>
                <a:t>Same perf</a:t>
              </a:r>
              <a:endParaRPr sz="100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6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p5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8" name="Google Shape;2328;p5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29" name="Google Shape;2329;p5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30" name="Google Shape;2330;p57"/>
          <p:cNvSpPr/>
          <p:nvPr/>
        </p:nvSpPr>
        <p:spPr>
          <a:xfrm>
            <a:off x="2797500" y="1216225"/>
            <a:ext cx="3549000" cy="304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1" name="Google Shape;2331;p57"/>
          <p:cNvSpPr txBox="1"/>
          <p:nvPr/>
        </p:nvSpPr>
        <p:spPr>
          <a:xfrm>
            <a:off x="2916900" y="1320875"/>
            <a:ext cx="31614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Organization for this part of the talk: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What is confident learning?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Situate confident learning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Noise + related work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How does CL work? (methods)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Comparison with other methods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Why does CL work? (theory)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Intuitions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Principles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Label errors on ML benchmarks</a:t>
            </a:r>
            <a:endParaRPr/>
          </a:p>
        </p:txBody>
      </p:sp>
      <p:sp>
        <p:nvSpPr>
          <p:cNvPr id="2332" name="Google Shape;2332;p57"/>
          <p:cNvSpPr txBox="1"/>
          <p:nvPr/>
        </p:nvSpPr>
        <p:spPr>
          <a:xfrm>
            <a:off x="2799628" y="2328097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333" name="Google Shape;2333;p57"/>
          <p:cNvSpPr txBox="1"/>
          <p:nvPr/>
        </p:nvSpPr>
        <p:spPr>
          <a:xfrm>
            <a:off x="2799628" y="19193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334" name="Google Shape;2334;p57"/>
          <p:cNvSpPr txBox="1"/>
          <p:nvPr/>
        </p:nvSpPr>
        <p:spPr>
          <a:xfrm>
            <a:off x="2799628" y="1690745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335" name="Google Shape;2335;p57"/>
          <p:cNvSpPr/>
          <p:nvPr/>
        </p:nvSpPr>
        <p:spPr>
          <a:xfrm>
            <a:off x="2914025" y="2920600"/>
            <a:ext cx="3173100" cy="612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6" name="Google Shape;2336;p57"/>
          <p:cNvSpPr txBox="1"/>
          <p:nvPr/>
        </p:nvSpPr>
        <p:spPr>
          <a:xfrm>
            <a:off x="2799628" y="2556697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✓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0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p5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Theory of Confident Learning</a:t>
            </a:r>
            <a:endParaRPr/>
          </a:p>
        </p:txBody>
      </p:sp>
      <p:sp>
        <p:nvSpPr>
          <p:cNvPr id="2342" name="Google Shape;2342;p58"/>
          <p:cNvSpPr txBox="1"/>
          <p:nvPr>
            <p:ph idx="1" type="body"/>
          </p:nvPr>
        </p:nvSpPr>
        <p:spPr>
          <a:xfrm>
            <a:off x="164425" y="9347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To understand CL performance, we studied conditions where CL exactly finds label errors, culminating in the following Theorem:</a:t>
            </a:r>
            <a:endParaRPr/>
          </a:p>
        </p:txBody>
      </p:sp>
      <p:sp>
        <p:nvSpPr>
          <p:cNvPr id="2343" name="Google Shape;2343;p5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44" name="Google Shape;2344;p58"/>
          <p:cNvSpPr txBox="1"/>
          <p:nvPr/>
        </p:nvSpPr>
        <p:spPr>
          <a:xfrm>
            <a:off x="237650" y="1996725"/>
            <a:ext cx="8906100" cy="15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222222"/>
                </a:solidFill>
              </a:rPr>
              <a:t>As long as examples in class </a:t>
            </a:r>
            <a:r>
              <a:rPr b="1" i="1" lang="en" sz="1800">
                <a:solidFill>
                  <a:srgbClr val="222222"/>
                </a:solidFill>
              </a:rPr>
              <a:t>i</a:t>
            </a:r>
            <a:r>
              <a:rPr i="1" lang="en" sz="1800">
                <a:solidFill>
                  <a:srgbClr val="222222"/>
                </a:solidFill>
              </a:rPr>
              <a:t> are labeled </a:t>
            </a:r>
            <a:r>
              <a:rPr b="1" i="1" lang="en" sz="1800">
                <a:solidFill>
                  <a:srgbClr val="222222"/>
                </a:solidFill>
              </a:rPr>
              <a:t>i</a:t>
            </a:r>
            <a:r>
              <a:rPr i="1" lang="en" sz="1800">
                <a:solidFill>
                  <a:srgbClr val="222222"/>
                </a:solidFill>
              </a:rPr>
              <a:t> more than any other class, then...</a:t>
            </a:r>
            <a:endParaRPr i="1" sz="18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222222"/>
                </a:solidFill>
              </a:rPr>
              <a:t>We prove realistic sufficient conditions (allowing significant error in all model outputs)</a:t>
            </a:r>
            <a:endParaRPr i="1" sz="18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Such that CL still exactly finds label errors.</a:t>
            </a:r>
            <a:endParaRPr/>
          </a:p>
        </p:txBody>
      </p:sp>
      <p:pic>
        <p:nvPicPr>
          <p:cNvPr id="2345" name="Google Shape;2345;p58"/>
          <p:cNvPicPr preferRelativeResize="0"/>
          <p:nvPr/>
        </p:nvPicPr>
        <p:blipFill rotWithShape="1">
          <a:blip r:embed="rId3">
            <a:alphaModFix/>
          </a:blip>
          <a:srcRect b="0" l="0" r="45913" t="0"/>
          <a:stretch/>
        </p:blipFill>
        <p:spPr>
          <a:xfrm>
            <a:off x="4783894" y="2963375"/>
            <a:ext cx="2615248" cy="4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9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59"/>
          <p:cNvSpPr txBox="1"/>
          <p:nvPr>
            <p:ph type="title"/>
          </p:nvPr>
        </p:nvSpPr>
        <p:spPr>
          <a:xfrm>
            <a:off x="237650" y="203175"/>
            <a:ext cx="89064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Intuition: CL theory builds on three principles</a:t>
            </a:r>
            <a:endParaRPr/>
          </a:p>
        </p:txBody>
      </p:sp>
      <p:sp>
        <p:nvSpPr>
          <p:cNvPr id="2351" name="Google Shape;2351;p59"/>
          <p:cNvSpPr txBox="1"/>
          <p:nvPr>
            <p:ph idx="1" type="body"/>
          </p:nvPr>
        </p:nvSpPr>
        <p:spPr>
          <a:xfrm>
            <a:off x="164425" y="934775"/>
            <a:ext cx="88314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 </a:t>
            </a:r>
            <a:r>
              <a:rPr b="1" lang="en" sz="2200"/>
              <a:t>Prune</a:t>
            </a:r>
            <a:r>
              <a:rPr lang="en" sz="2200"/>
              <a:t> Principle </a:t>
            </a:r>
            <a:endParaRPr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remove errors, then train</a:t>
            </a:r>
            <a:endParaRPr sz="22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Char char="○"/>
            </a:pPr>
            <a:r>
              <a:rPr lang="en" sz="1600">
                <a:solidFill>
                  <a:srgbClr val="1C4587"/>
                </a:solidFill>
              </a:rPr>
              <a:t>Chen et al. (2019), Patrini et al. (2017), Van Rooyen et al. (2015)</a:t>
            </a:r>
            <a:endParaRPr sz="1600">
              <a:solidFill>
                <a:srgbClr val="1C4587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 </a:t>
            </a:r>
            <a:r>
              <a:rPr b="1" lang="en" sz="2200"/>
              <a:t>Count</a:t>
            </a:r>
            <a:r>
              <a:rPr lang="en" sz="2200"/>
              <a:t> Principle</a:t>
            </a:r>
            <a:endParaRPr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use ratios of counts, not noisy model outputs</a:t>
            </a:r>
            <a:endParaRPr sz="22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Char char="○"/>
            </a:pPr>
            <a:r>
              <a:rPr lang="en" sz="1600">
                <a:solidFill>
                  <a:srgbClr val="1C4587"/>
                </a:solidFill>
              </a:rPr>
              <a:t> Page et al. (1997), Jiang et al. (2018)</a:t>
            </a:r>
            <a:endParaRPr sz="1600">
              <a:solidFill>
                <a:srgbClr val="1C4587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 </a:t>
            </a:r>
            <a:r>
              <a:rPr b="1" lang="en" sz="2200"/>
              <a:t>Rank</a:t>
            </a:r>
            <a:r>
              <a:rPr lang="en" sz="2200"/>
              <a:t> Principle</a:t>
            </a:r>
            <a:endParaRPr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use rank of model outputs, not the noisy values</a:t>
            </a:r>
            <a:endParaRPr sz="22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Char char="○"/>
            </a:pPr>
            <a:r>
              <a:rPr lang="en" sz="1600">
                <a:solidFill>
                  <a:srgbClr val="1C4587"/>
                </a:solidFill>
              </a:rPr>
              <a:t>Natarajan et al. (2017), Forman (2005, 2008), Lipton et al. (2018)</a:t>
            </a:r>
            <a:endParaRPr sz="1600">
              <a:solidFill>
                <a:srgbClr val="1C4587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52" name="Google Shape;2352;p5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6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6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Idea: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Pruning</a:t>
            </a:r>
            <a:r>
              <a:rPr lang="en"/>
              <a:t> enables robustness to stochastic/imperfect predicted probabilities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Prior work</a:t>
            </a:r>
            <a:br>
              <a:rPr lang="en"/>
            </a:br>
            <a:r>
              <a:rPr lang="en"/>
              <a:t>modifies the loss:</a:t>
            </a:r>
            <a:br>
              <a:rPr lang="en"/>
            </a:br>
            <a:r>
              <a:rPr lang="en" sz="1000"/>
              <a:t>(e.g.</a:t>
            </a:r>
            <a:r>
              <a:rPr lang="en" sz="900"/>
              <a:t> importance reweighting)</a:t>
            </a:r>
            <a:br>
              <a:rPr lang="en" sz="900"/>
            </a:br>
            <a:r>
              <a:rPr lang="en" sz="900">
                <a:solidFill>
                  <a:srgbClr val="073763"/>
                </a:solidFill>
              </a:rPr>
              <a:t>(Liu &amp; Tao, 2015; Patrini et al., 2017;</a:t>
            </a:r>
            <a:br>
              <a:rPr lang="en" sz="900">
                <a:solidFill>
                  <a:srgbClr val="073763"/>
                </a:solidFill>
              </a:rPr>
            </a:br>
            <a:r>
              <a:rPr lang="en" sz="900">
                <a:solidFill>
                  <a:srgbClr val="073763"/>
                </a:solidFill>
              </a:rPr>
              <a:t>Reed et al., 2015; Shu et al., 2019;</a:t>
            </a:r>
            <a:br>
              <a:rPr lang="en" sz="900">
                <a:solidFill>
                  <a:srgbClr val="073763"/>
                </a:solidFill>
              </a:rPr>
            </a:br>
            <a:r>
              <a:rPr lang="en" sz="900">
                <a:solidFill>
                  <a:srgbClr val="073763"/>
                </a:solidFill>
              </a:rPr>
              <a:t>Goldberger &amp; Ben-Reuven, 2017)</a:t>
            </a:r>
            <a:br>
              <a:rPr lang="en" sz="900">
                <a:solidFill>
                  <a:srgbClr val="073763"/>
                </a:solidFill>
              </a:rPr>
            </a:br>
            <a:endParaRPr sz="9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</a:t>
            </a:r>
            <a:endParaRPr/>
          </a:p>
        </p:txBody>
      </p:sp>
      <p:sp>
        <p:nvSpPr>
          <p:cNvPr id="2358" name="Google Shape;2358;p60"/>
          <p:cNvSpPr/>
          <p:nvPr/>
        </p:nvSpPr>
        <p:spPr>
          <a:xfrm>
            <a:off x="143403" y="2269375"/>
            <a:ext cx="2498700" cy="134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9" name="Google Shape;2359;p60"/>
          <p:cNvSpPr txBox="1"/>
          <p:nvPr>
            <p:ph type="title"/>
          </p:nvPr>
        </p:nvSpPr>
        <p:spPr>
          <a:xfrm>
            <a:off x="296125" y="203175"/>
            <a:ext cx="8892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CL Robustness Intuition 1: Prune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0" name="Google Shape;2360;p6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61" name="Google Shape;236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2203" y="1514425"/>
            <a:ext cx="1094076" cy="30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2" name="Google Shape;2362;p60"/>
          <p:cNvPicPr preferRelativeResize="0"/>
          <p:nvPr/>
        </p:nvPicPr>
        <p:blipFill rotWithShape="1">
          <a:blip r:embed="rId4">
            <a:alphaModFix/>
          </a:blip>
          <a:srcRect b="0" l="1503" r="1493" t="0"/>
          <a:stretch/>
        </p:blipFill>
        <p:spPr>
          <a:xfrm>
            <a:off x="2697025" y="2503650"/>
            <a:ext cx="3629299" cy="1723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3" name="Google Shape;2363;p60"/>
          <p:cNvSpPr txBox="1"/>
          <p:nvPr/>
        </p:nvSpPr>
        <p:spPr>
          <a:xfrm>
            <a:off x="209075" y="37808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SGD weights update:</a:t>
            </a:r>
            <a:endParaRPr/>
          </a:p>
        </p:txBody>
      </p:sp>
      <p:grpSp>
        <p:nvGrpSpPr>
          <p:cNvPr id="2364" name="Google Shape;2364;p60"/>
          <p:cNvGrpSpPr/>
          <p:nvPr/>
        </p:nvGrpSpPr>
        <p:grpSpPr>
          <a:xfrm>
            <a:off x="3806625" y="1940625"/>
            <a:ext cx="5381950" cy="1081925"/>
            <a:chOff x="3806625" y="1940625"/>
            <a:chExt cx="5381950" cy="1081925"/>
          </a:xfrm>
        </p:grpSpPr>
        <p:sp>
          <p:nvSpPr>
            <p:cNvPr id="2365" name="Google Shape;2365;p60"/>
            <p:cNvSpPr txBox="1"/>
            <p:nvPr/>
          </p:nvSpPr>
          <p:spPr>
            <a:xfrm>
              <a:off x="4607275" y="1940625"/>
              <a:ext cx="4581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solidFill>
                    <a:srgbClr val="FF0000"/>
                  </a:solidFill>
                </a:rPr>
                <a:t>Pred probs are stochastic/erroneous for real-world models!!</a:t>
              </a:r>
              <a:endParaRPr b="1" sz="1200">
                <a:solidFill>
                  <a:srgbClr val="FF0000"/>
                </a:solidFill>
              </a:endParaRPr>
            </a:p>
          </p:txBody>
        </p:sp>
        <p:cxnSp>
          <p:nvCxnSpPr>
            <p:cNvPr id="2366" name="Google Shape;2366;p60"/>
            <p:cNvCxnSpPr/>
            <p:nvPr/>
          </p:nvCxnSpPr>
          <p:spPr>
            <a:xfrm flipH="1">
              <a:off x="4810925" y="2183449"/>
              <a:ext cx="89100" cy="2349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367" name="Google Shape;2367;p60"/>
            <p:cNvSpPr/>
            <p:nvPr/>
          </p:nvSpPr>
          <p:spPr>
            <a:xfrm>
              <a:off x="3806625" y="2410250"/>
              <a:ext cx="1708800" cy="612300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368" name="Google Shape;2368;p60"/>
          <p:cNvCxnSpPr/>
          <p:nvPr/>
        </p:nvCxnSpPr>
        <p:spPr>
          <a:xfrm rot="10800000">
            <a:off x="3150575" y="2956200"/>
            <a:ext cx="89100" cy="97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369" name="Google Shape;2369;p60"/>
          <p:cNvGrpSpPr/>
          <p:nvPr/>
        </p:nvGrpSpPr>
        <p:grpSpPr>
          <a:xfrm>
            <a:off x="3215375" y="3021000"/>
            <a:ext cx="4519825" cy="415800"/>
            <a:chOff x="3215375" y="3021000"/>
            <a:chExt cx="4519825" cy="415800"/>
          </a:xfrm>
        </p:grpSpPr>
        <p:sp>
          <p:nvSpPr>
            <p:cNvPr id="2370" name="Google Shape;2370;p60"/>
            <p:cNvSpPr/>
            <p:nvPr/>
          </p:nvSpPr>
          <p:spPr>
            <a:xfrm>
              <a:off x="3215375" y="3021000"/>
              <a:ext cx="944469" cy="170247"/>
            </a:xfrm>
            <a:custGeom>
              <a:rect b="b" l="l" r="r" t="t"/>
              <a:pathLst>
                <a:path extrusionOk="0" h="9402" w="52159">
                  <a:moveTo>
                    <a:pt x="52159" y="0"/>
                  </a:moveTo>
                  <a:cubicBezTo>
                    <a:pt x="46220" y="1566"/>
                    <a:pt x="25216" y="9341"/>
                    <a:pt x="16523" y="9395"/>
                  </a:cubicBezTo>
                  <a:cubicBezTo>
                    <a:pt x="7830" y="9449"/>
                    <a:pt x="2754" y="1836"/>
                    <a:pt x="0" y="324"/>
                  </a:cubicBezTo>
                </a:path>
              </a:pathLst>
            </a:cu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371" name="Google Shape;2371;p60"/>
            <p:cNvSpPr txBox="1"/>
            <p:nvPr/>
          </p:nvSpPr>
          <p:spPr>
            <a:xfrm>
              <a:off x="3862200" y="3067500"/>
              <a:ext cx="3873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solidFill>
                    <a:srgbClr val="FF0000"/>
                  </a:solidFill>
                </a:rPr>
                <a:t>Error propagation</a:t>
              </a:r>
              <a:endParaRPr b="1" sz="1200">
                <a:solidFill>
                  <a:srgbClr val="FF0000"/>
                </a:solidFill>
              </a:endParaRPr>
            </a:p>
          </p:txBody>
        </p:sp>
      </p:grpSp>
      <p:sp>
        <p:nvSpPr>
          <p:cNvPr id="2372" name="Google Shape;2372;p60"/>
          <p:cNvSpPr/>
          <p:nvPr/>
        </p:nvSpPr>
        <p:spPr>
          <a:xfrm>
            <a:off x="2663175" y="2408700"/>
            <a:ext cx="835800" cy="612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3" name="Google Shape;2373;p60"/>
          <p:cNvSpPr/>
          <p:nvPr/>
        </p:nvSpPr>
        <p:spPr>
          <a:xfrm>
            <a:off x="5304975" y="3670675"/>
            <a:ext cx="785700" cy="612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4" name="Google Shape;2374;p60"/>
          <p:cNvSpPr/>
          <p:nvPr/>
        </p:nvSpPr>
        <p:spPr>
          <a:xfrm>
            <a:off x="6835725" y="2269375"/>
            <a:ext cx="2308200" cy="264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75" name="Google Shape;2375;p60"/>
          <p:cNvGrpSpPr/>
          <p:nvPr/>
        </p:nvGrpSpPr>
        <p:grpSpPr>
          <a:xfrm>
            <a:off x="2663175" y="3615475"/>
            <a:ext cx="5483400" cy="1229513"/>
            <a:chOff x="2663175" y="3615475"/>
            <a:chExt cx="5483400" cy="1229513"/>
          </a:xfrm>
        </p:grpSpPr>
        <p:grpSp>
          <p:nvGrpSpPr>
            <p:cNvPr id="2376" name="Google Shape;2376;p60"/>
            <p:cNvGrpSpPr/>
            <p:nvPr/>
          </p:nvGrpSpPr>
          <p:grpSpPr>
            <a:xfrm>
              <a:off x="3320675" y="4195375"/>
              <a:ext cx="4825900" cy="649612"/>
              <a:chOff x="2680700" y="2863388"/>
              <a:chExt cx="4825900" cy="649612"/>
            </a:xfrm>
          </p:grpSpPr>
          <p:sp>
            <p:nvSpPr>
              <p:cNvPr id="2377" name="Google Shape;2377;p60"/>
              <p:cNvSpPr/>
              <p:nvPr/>
            </p:nvSpPr>
            <p:spPr>
              <a:xfrm>
                <a:off x="2680700" y="2863388"/>
                <a:ext cx="2243489" cy="327871"/>
              </a:xfrm>
              <a:custGeom>
                <a:rect b="b" l="l" r="r" t="t"/>
                <a:pathLst>
                  <a:path extrusionOk="0" h="9402" w="52159">
                    <a:moveTo>
                      <a:pt x="52159" y="0"/>
                    </a:moveTo>
                    <a:cubicBezTo>
                      <a:pt x="46220" y="1566"/>
                      <a:pt x="25216" y="9341"/>
                      <a:pt x="16523" y="9395"/>
                    </a:cubicBezTo>
                    <a:cubicBezTo>
                      <a:pt x="7830" y="9449"/>
                      <a:pt x="2754" y="1836"/>
                      <a:pt x="0" y="324"/>
                    </a:cubicBezTo>
                  </a:path>
                </a:pathLst>
              </a:cu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2378" name="Google Shape;2378;p60"/>
              <p:cNvSpPr txBox="1"/>
              <p:nvPr/>
            </p:nvSpPr>
            <p:spPr>
              <a:xfrm>
                <a:off x="3633600" y="3143700"/>
                <a:ext cx="38730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200">
                    <a:solidFill>
                      <a:srgbClr val="FF0000"/>
                    </a:solidFill>
                  </a:rPr>
                  <a:t>Error propagation</a:t>
                </a:r>
                <a:endParaRPr b="1" sz="120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379" name="Google Shape;2379;p60"/>
            <p:cNvCxnSpPr/>
            <p:nvPr/>
          </p:nvCxnSpPr>
          <p:spPr>
            <a:xfrm rot="10800000">
              <a:off x="3142475" y="4081675"/>
              <a:ext cx="218700" cy="1461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380" name="Google Shape;2380;p60"/>
            <p:cNvSpPr/>
            <p:nvPr/>
          </p:nvSpPr>
          <p:spPr>
            <a:xfrm>
              <a:off x="2663175" y="3615475"/>
              <a:ext cx="884400" cy="612300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81" name="Google Shape;2381;p60"/>
          <p:cNvSpPr/>
          <p:nvPr/>
        </p:nvSpPr>
        <p:spPr>
          <a:xfrm>
            <a:off x="6876225" y="2324475"/>
            <a:ext cx="2219100" cy="256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685800" rotWithShape="0" algn="bl" dir="5400000" dist="190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2" name="Google Shape;2382;p60"/>
          <p:cNvSpPr/>
          <p:nvPr/>
        </p:nvSpPr>
        <p:spPr>
          <a:xfrm>
            <a:off x="2591750" y="3498850"/>
            <a:ext cx="3879600" cy="134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83" name="Google Shape;2383;p60"/>
          <p:cNvCxnSpPr/>
          <p:nvPr/>
        </p:nvCxnSpPr>
        <p:spPr>
          <a:xfrm rot="10800000">
            <a:off x="5070225" y="2939925"/>
            <a:ext cx="1903200" cy="874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84" name="Google Shape;2384;p60"/>
          <p:cNvSpPr/>
          <p:nvPr/>
        </p:nvSpPr>
        <p:spPr>
          <a:xfrm>
            <a:off x="3806625" y="2468625"/>
            <a:ext cx="18708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85" name="Google Shape;2385;p60"/>
          <p:cNvCxnSpPr/>
          <p:nvPr/>
        </p:nvCxnSpPr>
        <p:spPr>
          <a:xfrm flipH="1">
            <a:off x="3231500" y="3045300"/>
            <a:ext cx="899100" cy="672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86" name="Google Shape;2386;p60"/>
          <p:cNvSpPr txBox="1"/>
          <p:nvPr/>
        </p:nvSpPr>
        <p:spPr>
          <a:xfrm>
            <a:off x="6871575" y="2290608"/>
            <a:ext cx="2219100" cy="26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Takeaway</a:t>
            </a:r>
            <a:br>
              <a:rPr lang="en" u="sng">
                <a:solidFill>
                  <a:schemeClr val="dk1"/>
                </a:solidFill>
              </a:rPr>
            </a:br>
            <a:endParaRPr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CL methods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      ↓</a:t>
            </a:r>
            <a:b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</a:b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Prune Label Errors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      ↓</a:t>
            </a:r>
            <a:b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</a:b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Avoid loss reweighting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      ↓</a:t>
            </a:r>
            <a:b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</a:b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Avoid this form of error propagation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87" name="Google Shape;2387;p60"/>
          <p:cNvSpPr/>
          <p:nvPr/>
        </p:nvSpPr>
        <p:spPr>
          <a:xfrm>
            <a:off x="6908575" y="3311275"/>
            <a:ext cx="1676700" cy="304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8" name="Google Shape;2388;p60"/>
          <p:cNvSpPr/>
          <p:nvPr/>
        </p:nvSpPr>
        <p:spPr>
          <a:xfrm>
            <a:off x="4551750" y="330675"/>
            <a:ext cx="1173600" cy="415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9" name="Google Shape;2389;p60"/>
          <p:cNvSpPr/>
          <p:nvPr/>
        </p:nvSpPr>
        <p:spPr>
          <a:xfrm>
            <a:off x="2745650" y="2468625"/>
            <a:ext cx="10611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3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3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61"/>
          <p:cNvSpPr txBox="1"/>
          <p:nvPr>
            <p:ph idx="1" type="body"/>
          </p:nvPr>
        </p:nvSpPr>
        <p:spPr>
          <a:xfrm>
            <a:off x="164425" y="934775"/>
            <a:ext cx="88014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idea: </a:t>
            </a:r>
            <a:r>
              <a:rPr b="1" lang="en"/>
              <a:t>Counting </a:t>
            </a:r>
            <a:r>
              <a:rPr lang="en"/>
              <a:t>and</a:t>
            </a:r>
            <a:r>
              <a:rPr b="1" lang="en"/>
              <a:t> Ranking</a:t>
            </a:r>
            <a:r>
              <a:rPr lang="en"/>
              <a:t> enable robustness to erroneous probabilities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But this time: Let’s look at noise transition estimation                   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Other methods: </a:t>
            </a:r>
            <a:br>
              <a:rPr lang="en"/>
            </a:br>
            <a:r>
              <a:rPr lang="en" sz="1000">
                <a:solidFill>
                  <a:srgbClr val="073763"/>
                </a:solidFill>
              </a:rPr>
              <a:t>(Elkan &amp; Noto, 2008;</a:t>
            </a:r>
            <a:br>
              <a:rPr lang="en" sz="1000">
                <a:solidFill>
                  <a:srgbClr val="073763"/>
                </a:solidFill>
              </a:rPr>
            </a:br>
            <a:r>
              <a:rPr lang="en" sz="1000">
                <a:solidFill>
                  <a:srgbClr val="073763"/>
                </a:solidFill>
              </a:rPr>
              <a:t>Sukhbaatar et al., 2015)</a:t>
            </a:r>
            <a:endParaRPr sz="1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Confident Learning: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95" name="Google Shape;2395;p6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CL Robustness Intuition 2: Count &amp; Rank</a:t>
            </a:r>
            <a:endParaRPr sz="2400"/>
          </a:p>
        </p:txBody>
      </p:sp>
      <p:sp>
        <p:nvSpPr>
          <p:cNvPr id="2396" name="Google Shape;2396;p6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97" name="Google Shape;239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6428" y="1310075"/>
            <a:ext cx="1094076" cy="30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8" name="Google Shape;2398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6248" y="2117800"/>
            <a:ext cx="4733777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9" name="Google Shape;2399;p61"/>
          <p:cNvSpPr/>
          <p:nvPr/>
        </p:nvSpPr>
        <p:spPr>
          <a:xfrm>
            <a:off x="6640875" y="338250"/>
            <a:ext cx="2404800" cy="2386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50" rotWithShape="0" algn="bl" dir="5400000" dist="38100">
              <a:srgbClr val="000000">
                <a:alpha val="9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  <p:pic>
        <p:nvPicPr>
          <p:cNvPr id="2400" name="Google Shape;2400;p61"/>
          <p:cNvPicPr preferRelativeResize="0"/>
          <p:nvPr/>
        </p:nvPicPr>
        <p:blipFill rotWithShape="1">
          <a:blip r:embed="rId5">
            <a:alphaModFix/>
          </a:blip>
          <a:srcRect b="0" l="79" r="69" t="0"/>
          <a:stretch/>
        </p:blipFill>
        <p:spPr>
          <a:xfrm>
            <a:off x="2481075" y="2988275"/>
            <a:ext cx="6437927" cy="1856726"/>
          </a:xfrm>
          <a:prstGeom prst="rect">
            <a:avLst/>
          </a:prstGeom>
          <a:noFill/>
          <a:ln>
            <a:noFill/>
          </a:ln>
        </p:spPr>
      </p:pic>
      <p:sp>
        <p:nvSpPr>
          <p:cNvPr id="2401" name="Google Shape;2401;p61"/>
          <p:cNvSpPr txBox="1"/>
          <p:nvPr/>
        </p:nvSpPr>
        <p:spPr>
          <a:xfrm>
            <a:off x="6640875" y="338250"/>
            <a:ext cx="24048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Takeaway</a:t>
            </a:r>
            <a:br>
              <a:rPr lang="en" u="sng">
                <a:solidFill>
                  <a:schemeClr val="dk1"/>
                </a:solidFill>
              </a:rPr>
            </a:br>
            <a:endParaRPr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CL methods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      ↓</a:t>
            </a:r>
            <a:b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</a:b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Robust statistics to estimate with counts based on rank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      ↓</a:t>
            </a:r>
            <a:b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</a:b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Robust to imperfect probabilities from model</a:t>
            </a:r>
            <a:endParaRPr/>
          </a:p>
        </p:txBody>
      </p:sp>
      <p:sp>
        <p:nvSpPr>
          <p:cNvPr id="2402" name="Google Shape;2402;p61"/>
          <p:cNvSpPr txBox="1"/>
          <p:nvPr/>
        </p:nvSpPr>
        <p:spPr>
          <a:xfrm>
            <a:off x="935575" y="3719978"/>
            <a:ext cx="32949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Enables CL to disambiguate aleatoric (label noise) from epistemic (model noise)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403" name="Google Shape;2403;p61"/>
          <p:cNvSpPr/>
          <p:nvPr/>
        </p:nvSpPr>
        <p:spPr>
          <a:xfrm>
            <a:off x="4524300" y="4020050"/>
            <a:ext cx="3752700" cy="888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404" name="Google Shape;2404;p61"/>
          <p:cNvSpPr txBox="1"/>
          <p:nvPr/>
        </p:nvSpPr>
        <p:spPr>
          <a:xfrm>
            <a:off x="4064000" y="3732000"/>
            <a:ext cx="517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Robust statistic w/ counts + rank (1 step removed erroneous probs)</a:t>
            </a:r>
            <a:endParaRPr/>
          </a:p>
        </p:txBody>
      </p:sp>
      <p:sp>
        <p:nvSpPr>
          <p:cNvPr id="2405" name="Google Shape;2405;p61"/>
          <p:cNvSpPr txBox="1"/>
          <p:nvPr/>
        </p:nvSpPr>
        <p:spPr>
          <a:xfrm>
            <a:off x="8326975" y="4073575"/>
            <a:ext cx="8466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e.g.</a:t>
            </a:r>
            <a:br>
              <a:rPr b="1" lang="en" sz="1200">
                <a:solidFill>
                  <a:srgbClr val="FF0000"/>
                </a:solidFill>
              </a:rPr>
            </a:br>
            <a:r>
              <a:rPr b="1" lang="en" sz="1200">
                <a:solidFill>
                  <a:srgbClr val="FF0000"/>
                </a:solidFill>
              </a:rPr>
              <a:t>Median</a:t>
            </a:r>
            <a:br>
              <a:rPr b="1" lang="en" sz="1200">
                <a:solidFill>
                  <a:srgbClr val="FF0000"/>
                </a:solidFill>
              </a:rPr>
            </a:br>
            <a:r>
              <a:rPr b="1" lang="en" sz="1200">
                <a:solidFill>
                  <a:srgbClr val="FF0000"/>
                </a:solidFill>
              </a:rPr>
              <a:t>of Means</a:t>
            </a:r>
            <a:endParaRPr/>
          </a:p>
        </p:txBody>
      </p:sp>
      <p:cxnSp>
        <p:nvCxnSpPr>
          <p:cNvPr id="2406" name="Google Shape;2406;p61"/>
          <p:cNvCxnSpPr>
            <a:stCxn id="2404" idx="1"/>
          </p:cNvCxnSpPr>
          <p:nvPr/>
        </p:nvCxnSpPr>
        <p:spPr>
          <a:xfrm rot="10800000">
            <a:off x="3781700" y="3916650"/>
            <a:ext cx="2823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07" name="Google Shape;2407;p61"/>
          <p:cNvCxnSpPr/>
          <p:nvPr/>
        </p:nvCxnSpPr>
        <p:spPr>
          <a:xfrm>
            <a:off x="3969388" y="4073575"/>
            <a:ext cx="3086100" cy="152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08" name="Google Shape;2408;p61"/>
          <p:cNvCxnSpPr/>
          <p:nvPr/>
        </p:nvCxnSpPr>
        <p:spPr>
          <a:xfrm>
            <a:off x="1309500" y="4242400"/>
            <a:ext cx="1287000" cy="202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09" name="Google Shape;2409;p61"/>
          <p:cNvSpPr/>
          <p:nvPr/>
        </p:nvSpPr>
        <p:spPr>
          <a:xfrm>
            <a:off x="3969400" y="305625"/>
            <a:ext cx="874800" cy="369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10" name="Google Shape;2410;p61"/>
          <p:cNvGrpSpPr/>
          <p:nvPr/>
        </p:nvGrpSpPr>
        <p:grpSpPr>
          <a:xfrm>
            <a:off x="6640875" y="3089600"/>
            <a:ext cx="1054525" cy="551925"/>
            <a:chOff x="6640875" y="3089600"/>
            <a:chExt cx="1054525" cy="551925"/>
          </a:xfrm>
        </p:grpSpPr>
        <p:sp>
          <p:nvSpPr>
            <p:cNvPr id="2411" name="Google Shape;2411;p61"/>
            <p:cNvSpPr/>
            <p:nvPr/>
          </p:nvSpPr>
          <p:spPr>
            <a:xfrm>
              <a:off x="6640875" y="3089600"/>
              <a:ext cx="639900" cy="2025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2" name="Google Shape;2412;p61"/>
            <p:cNvSpPr/>
            <p:nvPr/>
          </p:nvSpPr>
          <p:spPr>
            <a:xfrm>
              <a:off x="7055500" y="3439025"/>
              <a:ext cx="639900" cy="2025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13" name="Google Shape;2413;p61"/>
          <p:cNvSpPr/>
          <p:nvPr/>
        </p:nvSpPr>
        <p:spPr>
          <a:xfrm>
            <a:off x="98775" y="2878675"/>
            <a:ext cx="8988900" cy="84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14" name="Google Shape;2414;p61"/>
          <p:cNvGrpSpPr/>
          <p:nvPr/>
        </p:nvGrpSpPr>
        <p:grpSpPr>
          <a:xfrm>
            <a:off x="5134525" y="305625"/>
            <a:ext cx="1760775" cy="4139300"/>
            <a:chOff x="5134525" y="305625"/>
            <a:chExt cx="1760775" cy="4139300"/>
          </a:xfrm>
        </p:grpSpPr>
        <p:sp>
          <p:nvSpPr>
            <p:cNvPr id="2415" name="Google Shape;2415;p61"/>
            <p:cNvSpPr/>
            <p:nvPr/>
          </p:nvSpPr>
          <p:spPr>
            <a:xfrm>
              <a:off x="5134525" y="305625"/>
              <a:ext cx="792300" cy="3693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6" name="Google Shape;2416;p61"/>
            <p:cNvSpPr/>
            <p:nvPr/>
          </p:nvSpPr>
          <p:spPr>
            <a:xfrm>
              <a:off x="6255400" y="4191125"/>
              <a:ext cx="639900" cy="2538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17" name="Google Shape;2417;p61"/>
          <p:cNvSpPr/>
          <p:nvPr/>
        </p:nvSpPr>
        <p:spPr>
          <a:xfrm>
            <a:off x="98775" y="3797600"/>
            <a:ext cx="8988900" cy="113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76" y="0"/>
            <a:ext cx="897264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/>
          <p:nvPr/>
        </p:nvSpPr>
        <p:spPr>
          <a:xfrm>
            <a:off x="848400" y="318150"/>
            <a:ext cx="7193700" cy="1201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 txBox="1"/>
          <p:nvPr/>
        </p:nvSpPr>
        <p:spPr>
          <a:xfrm>
            <a:off x="164425" y="0"/>
            <a:ext cx="277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One correct label</a:t>
            </a:r>
            <a:endParaRPr b="1">
              <a:solidFill>
                <a:srgbClr val="FF0000"/>
              </a:solidFill>
            </a:endParaRPr>
          </a:p>
        </p:txBody>
      </p:sp>
      <p:grpSp>
        <p:nvGrpSpPr>
          <p:cNvPr id="104" name="Google Shape;104;p17"/>
          <p:cNvGrpSpPr/>
          <p:nvPr/>
        </p:nvGrpSpPr>
        <p:grpSpPr>
          <a:xfrm>
            <a:off x="0" y="381225"/>
            <a:ext cx="2028300" cy="1699850"/>
            <a:chOff x="0" y="381225"/>
            <a:chExt cx="2028300" cy="1699850"/>
          </a:xfrm>
        </p:grpSpPr>
        <p:cxnSp>
          <p:nvCxnSpPr>
            <p:cNvPr id="105" name="Google Shape;105;p17"/>
            <p:cNvCxnSpPr/>
            <p:nvPr/>
          </p:nvCxnSpPr>
          <p:spPr>
            <a:xfrm flipH="1" rot="10800000">
              <a:off x="602875" y="381225"/>
              <a:ext cx="134400" cy="11988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06" name="Google Shape;106;p17"/>
            <p:cNvSpPr txBox="1"/>
            <p:nvPr/>
          </p:nvSpPr>
          <p:spPr>
            <a:xfrm>
              <a:off x="0" y="1680875"/>
              <a:ext cx="2028300" cy="40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1"/>
                  </a:solidFill>
                </a:rPr>
                <a:t>Focus of this lecture.</a:t>
              </a:r>
              <a:endParaRPr b="1">
                <a:solidFill>
                  <a:schemeClr val="dk1"/>
                </a:solidFill>
              </a:endParaRPr>
            </a:p>
          </p:txBody>
        </p:sp>
      </p:grpSp>
      <p:sp>
        <p:nvSpPr>
          <p:cNvPr id="107" name="Google Shape;107;p17"/>
          <p:cNvSpPr txBox="1"/>
          <p:nvPr/>
        </p:nvSpPr>
        <p:spPr>
          <a:xfrm>
            <a:off x="50125" y="46509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Examples from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https://labelerrors.com/</a:t>
            </a:r>
            <a:r>
              <a:rPr b="1" lang="en" sz="1000">
                <a:solidFill>
                  <a:schemeClr val="dk1"/>
                </a:solidFill>
              </a:rPr>
              <a:t> </a:t>
            </a:r>
            <a:endParaRPr b="1" sz="1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Google Shape;2422;p62"/>
          <p:cNvSpPr txBox="1"/>
          <p:nvPr>
            <p:ph type="title"/>
          </p:nvPr>
        </p:nvSpPr>
        <p:spPr>
          <a:xfrm>
            <a:off x="237650" y="203175"/>
            <a:ext cx="89064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What do</a:t>
            </a:r>
            <a:r>
              <a:rPr lang="en" sz="2400"/>
              <a:t> </a:t>
            </a:r>
            <a:r>
              <a:rPr lang="en" sz="2600">
                <a:solidFill>
                  <a:schemeClr val="dk1"/>
                </a:solidFill>
              </a:rPr>
              <a:t>“ideal”</a:t>
            </a:r>
            <a:r>
              <a:rPr lang="en" sz="1800">
                <a:solidFill>
                  <a:schemeClr val="dk1"/>
                </a:solidFill>
              </a:rPr>
              <a:t> </a:t>
            </a:r>
            <a:r>
              <a:rPr lang="en" sz="2600"/>
              <a:t>(non-erroneous) predicted probs look like?</a:t>
            </a:r>
            <a:endParaRPr sz="2600"/>
          </a:p>
        </p:txBody>
      </p:sp>
      <p:sp>
        <p:nvSpPr>
          <p:cNvPr id="2423" name="Google Shape;2423;p6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24" name="Google Shape;242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87" y="1555100"/>
            <a:ext cx="8029226" cy="145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5" name="Google Shape;2425;p62"/>
          <p:cNvSpPr/>
          <p:nvPr/>
        </p:nvSpPr>
        <p:spPr>
          <a:xfrm>
            <a:off x="441675" y="1598800"/>
            <a:ext cx="1914900" cy="98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6" name="Google Shape;2426;p62"/>
          <p:cNvSpPr/>
          <p:nvPr/>
        </p:nvSpPr>
        <p:spPr>
          <a:xfrm>
            <a:off x="635000" y="2250725"/>
            <a:ext cx="4579200" cy="98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7" name="Google Shape;2427;p62"/>
          <p:cNvSpPr/>
          <p:nvPr/>
        </p:nvSpPr>
        <p:spPr>
          <a:xfrm>
            <a:off x="5602100" y="1687700"/>
            <a:ext cx="2935200" cy="52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8" name="Google Shape;2428;p62"/>
          <p:cNvSpPr/>
          <p:nvPr/>
        </p:nvSpPr>
        <p:spPr>
          <a:xfrm>
            <a:off x="4957225" y="1748375"/>
            <a:ext cx="214500" cy="61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9" name="Google Shape;2429;p62"/>
          <p:cNvSpPr/>
          <p:nvPr/>
        </p:nvSpPr>
        <p:spPr>
          <a:xfrm>
            <a:off x="5171725" y="1786600"/>
            <a:ext cx="343800" cy="61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0" name="Google Shape;2430;p62"/>
          <p:cNvSpPr/>
          <p:nvPr/>
        </p:nvSpPr>
        <p:spPr>
          <a:xfrm>
            <a:off x="5705125" y="2223300"/>
            <a:ext cx="2935200" cy="61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1" name="Google Shape;2431;p62"/>
          <p:cNvSpPr/>
          <p:nvPr/>
        </p:nvSpPr>
        <p:spPr>
          <a:xfrm>
            <a:off x="1897950" y="3293575"/>
            <a:ext cx="4741200" cy="147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50" rotWithShape="0" algn="bl" dir="5400000" dist="38100">
              <a:srgbClr val="000000">
                <a:alpha val="9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  <p:sp>
        <p:nvSpPr>
          <p:cNvPr id="2432" name="Google Shape;2432;p62"/>
          <p:cNvSpPr txBox="1"/>
          <p:nvPr/>
        </p:nvSpPr>
        <p:spPr>
          <a:xfrm>
            <a:off x="2081400" y="3293575"/>
            <a:ext cx="4741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Equipped with this understanding of ideal probabilities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And the prune, count, and rank principles of CL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can see the intuition for our theorem (exact error finding with noisy probs)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6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Google Shape;2437;p6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Theorem Intuition</a:t>
            </a:r>
            <a:endParaRPr/>
          </a:p>
        </p:txBody>
      </p:sp>
      <p:sp>
        <p:nvSpPr>
          <p:cNvPr id="2438" name="Google Shape;2438;p63"/>
          <p:cNvSpPr txBox="1"/>
          <p:nvPr>
            <p:ph idx="1" type="body"/>
          </p:nvPr>
        </p:nvSpPr>
        <p:spPr>
          <a:xfrm>
            <a:off x="164425" y="2342450"/>
            <a:ext cx="8520600" cy="16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model can be up to (0.9 - 0.6) / 0.9 = 33% wrong in its estimate of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And      will be correctly counted. </a:t>
            </a:r>
            <a:endParaRPr/>
          </a:p>
        </p:txBody>
      </p:sp>
      <p:sp>
        <p:nvSpPr>
          <p:cNvPr id="2439" name="Google Shape;2439;p6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440" name="Google Shape;2440;p63"/>
          <p:cNvGrpSpPr/>
          <p:nvPr/>
        </p:nvGrpSpPr>
        <p:grpSpPr>
          <a:xfrm>
            <a:off x="833275" y="1356200"/>
            <a:ext cx="7272576" cy="672500"/>
            <a:chOff x="656875" y="1377350"/>
            <a:chExt cx="7272576" cy="672500"/>
          </a:xfrm>
        </p:grpSpPr>
        <p:pic>
          <p:nvPicPr>
            <p:cNvPr id="2441" name="Google Shape;2441;p6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6875" y="1463925"/>
              <a:ext cx="7272576" cy="585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2" name="Google Shape;2442;p63"/>
            <p:cNvSpPr/>
            <p:nvPr/>
          </p:nvSpPr>
          <p:spPr>
            <a:xfrm>
              <a:off x="1065400" y="1377350"/>
              <a:ext cx="987900" cy="393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443" name="Google Shape;2443;p63"/>
          <p:cNvPicPr preferRelativeResize="0"/>
          <p:nvPr/>
        </p:nvPicPr>
        <p:blipFill rotWithShape="1">
          <a:blip r:embed="rId4">
            <a:alphaModFix/>
          </a:blip>
          <a:srcRect b="0" l="62658" r="0" t="0"/>
          <a:stretch/>
        </p:blipFill>
        <p:spPr>
          <a:xfrm>
            <a:off x="7485950" y="1563050"/>
            <a:ext cx="402825" cy="465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4" name="Google Shape;2444;p63"/>
          <p:cNvGrpSpPr/>
          <p:nvPr/>
        </p:nvGrpSpPr>
        <p:grpSpPr>
          <a:xfrm>
            <a:off x="4854200" y="1105675"/>
            <a:ext cx="3000000" cy="461700"/>
            <a:chOff x="4854200" y="1105675"/>
            <a:chExt cx="3000000" cy="461700"/>
          </a:xfrm>
        </p:grpSpPr>
        <p:sp>
          <p:nvSpPr>
            <p:cNvPr id="2445" name="Google Shape;2445;p63"/>
            <p:cNvSpPr txBox="1"/>
            <p:nvPr/>
          </p:nvSpPr>
          <p:spPr>
            <a:xfrm>
              <a:off x="4854200" y="1105675"/>
              <a:ext cx="300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800">
                  <a:solidFill>
                    <a:srgbClr val="222222"/>
                  </a:solidFill>
                </a:rPr>
                <a:t>Let “ideal”      = 0.9. </a:t>
              </a:r>
              <a:endParaRPr/>
            </a:p>
          </p:txBody>
        </p:sp>
        <p:pic>
          <p:nvPicPr>
            <p:cNvPr id="2446" name="Google Shape;2446;p6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18425" y="1176637"/>
              <a:ext cx="210250" cy="319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47" name="Google Shape;2447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1225" y="2411861"/>
            <a:ext cx="210250" cy="31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8" name="Google Shape;2448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500" y="3001850"/>
            <a:ext cx="239175" cy="2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9" name="Google Shape;2449;p63"/>
          <p:cNvSpPr/>
          <p:nvPr/>
        </p:nvSpPr>
        <p:spPr>
          <a:xfrm>
            <a:off x="1897950" y="3293575"/>
            <a:ext cx="4741200" cy="147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50" rotWithShape="0" algn="bl" dir="5400000" dist="38100">
              <a:srgbClr val="000000">
                <a:alpha val="9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  <p:sp>
        <p:nvSpPr>
          <p:cNvPr id="2450" name="Google Shape;2450;p63"/>
          <p:cNvSpPr txBox="1"/>
          <p:nvPr/>
        </p:nvSpPr>
        <p:spPr>
          <a:xfrm>
            <a:off x="1975575" y="3401275"/>
            <a:ext cx="4572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Does this result still hold for systematic miscalibration (common in neural networks)?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3763"/>
                </a:solidFill>
              </a:rPr>
              <a:t>Guo, Pleiss, Sun, &amp; Weinberger (2017) “On Calibration of Modern Neural Networks.” ICML</a:t>
            </a:r>
            <a:endParaRPr sz="1200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4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p6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Final Intuition: Robustness to miscalibration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6" name="Google Shape;2456;p64"/>
          <p:cNvSpPr txBox="1"/>
          <p:nvPr>
            <p:ph idx="1" type="body"/>
          </p:nvPr>
        </p:nvSpPr>
        <p:spPr>
          <a:xfrm>
            <a:off x="93076" y="2132775"/>
            <a:ext cx="8994600" cy="4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But neural networks have been shown (Guo et al., 2017) to be over-confident for some classes:</a:t>
            </a:r>
            <a:endParaRPr sz="1600"/>
          </a:p>
        </p:txBody>
      </p:sp>
      <p:sp>
        <p:nvSpPr>
          <p:cNvPr id="2457" name="Google Shape;2457;p6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58" name="Google Shape;2458;p64"/>
          <p:cNvPicPr preferRelativeResize="0"/>
          <p:nvPr/>
        </p:nvPicPr>
        <p:blipFill rotWithShape="1">
          <a:blip r:embed="rId3">
            <a:alphaModFix/>
          </a:blip>
          <a:srcRect b="56150" l="24585" r="26332" t="22731"/>
          <a:stretch/>
        </p:blipFill>
        <p:spPr>
          <a:xfrm>
            <a:off x="2484388" y="889100"/>
            <a:ext cx="3737973" cy="129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9" name="Google Shape;2459;p64"/>
          <p:cNvPicPr preferRelativeResize="0"/>
          <p:nvPr/>
        </p:nvPicPr>
        <p:blipFill rotWithShape="1">
          <a:blip r:embed="rId3">
            <a:alphaModFix/>
          </a:blip>
          <a:srcRect b="34663" l="27474" r="29928" t="49685"/>
          <a:stretch/>
        </p:blipFill>
        <p:spPr>
          <a:xfrm>
            <a:off x="2949938" y="2611275"/>
            <a:ext cx="3244123" cy="95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0" name="Google Shape;2460;p64"/>
          <p:cNvPicPr preferRelativeResize="0"/>
          <p:nvPr/>
        </p:nvPicPr>
        <p:blipFill rotWithShape="1">
          <a:blip r:embed="rId3">
            <a:alphaModFix/>
          </a:blip>
          <a:srcRect b="13307" l="19388" r="22353" t="71040"/>
          <a:stretch/>
        </p:blipFill>
        <p:spPr>
          <a:xfrm>
            <a:off x="2429725" y="3712375"/>
            <a:ext cx="4436950" cy="957274"/>
          </a:xfrm>
          <a:prstGeom prst="rect">
            <a:avLst/>
          </a:prstGeom>
          <a:noFill/>
          <a:ln>
            <a:noFill/>
          </a:ln>
        </p:spPr>
      </p:pic>
      <p:sp>
        <p:nvSpPr>
          <p:cNvPr id="2461" name="Google Shape;2461;p64"/>
          <p:cNvSpPr txBox="1"/>
          <p:nvPr>
            <p:ph idx="1" type="body"/>
          </p:nvPr>
        </p:nvSpPr>
        <p:spPr>
          <a:xfrm>
            <a:off x="93063" y="3442338"/>
            <a:ext cx="8520600" cy="4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What happens to              ? </a:t>
            </a:r>
            <a:endParaRPr sz="1600"/>
          </a:p>
        </p:txBody>
      </p:sp>
      <p:pic>
        <p:nvPicPr>
          <p:cNvPr id="2462" name="Google Shape;246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0212" y="3475325"/>
            <a:ext cx="759775" cy="31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3" name="Google Shape;2463;p64"/>
          <p:cNvSpPr txBox="1"/>
          <p:nvPr/>
        </p:nvSpPr>
        <p:spPr>
          <a:xfrm>
            <a:off x="4337725" y="4269450"/>
            <a:ext cx="353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→ is unchanged - still exactly finds errors</a:t>
            </a:r>
            <a:endParaRPr>
              <a:solidFill>
                <a:srgbClr val="FF0000"/>
              </a:solidFill>
            </a:endParaRPr>
          </a:p>
        </p:txBody>
      </p:sp>
      <p:grpSp>
        <p:nvGrpSpPr>
          <p:cNvPr id="2464" name="Google Shape;2464;p64"/>
          <p:cNvGrpSpPr/>
          <p:nvPr/>
        </p:nvGrpSpPr>
        <p:grpSpPr>
          <a:xfrm>
            <a:off x="814850" y="1101625"/>
            <a:ext cx="2135100" cy="896000"/>
            <a:chOff x="814850" y="1101625"/>
            <a:chExt cx="2135100" cy="896000"/>
          </a:xfrm>
        </p:grpSpPr>
        <p:sp>
          <p:nvSpPr>
            <p:cNvPr id="2465" name="Google Shape;2465;p64"/>
            <p:cNvSpPr txBox="1"/>
            <p:nvPr/>
          </p:nvSpPr>
          <p:spPr>
            <a:xfrm>
              <a:off x="814850" y="1166325"/>
              <a:ext cx="21351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Exactly finds label errors for “ideal” probabilities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(Ch. 2, Thm 1, in thesis) </a:t>
              </a:r>
              <a:endParaRPr/>
            </a:p>
          </p:txBody>
        </p:sp>
        <p:cxnSp>
          <p:nvCxnSpPr>
            <p:cNvPr id="2466" name="Google Shape;2466;p64"/>
            <p:cNvCxnSpPr/>
            <p:nvPr/>
          </p:nvCxnSpPr>
          <p:spPr>
            <a:xfrm flipH="1">
              <a:off x="2081775" y="1101625"/>
              <a:ext cx="402600" cy="1671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2467" name="Google Shape;2467;p64"/>
          <p:cNvSpPr/>
          <p:nvPr/>
        </p:nvSpPr>
        <p:spPr>
          <a:xfrm>
            <a:off x="4642550" y="2706525"/>
            <a:ext cx="1551600" cy="313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8" name="Google Shape;2468;p64"/>
          <p:cNvSpPr/>
          <p:nvPr/>
        </p:nvSpPr>
        <p:spPr>
          <a:xfrm>
            <a:off x="4550850" y="1606500"/>
            <a:ext cx="1107600" cy="293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69" name="Google Shape;2469;p64"/>
          <p:cNvCxnSpPr>
            <a:stCxn id="2468" idx="2"/>
            <a:endCxn id="2467" idx="0"/>
          </p:cNvCxnSpPr>
          <p:nvPr/>
        </p:nvCxnSpPr>
        <p:spPr>
          <a:xfrm>
            <a:off x="5104650" y="1899600"/>
            <a:ext cx="313800" cy="807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70" name="Google Shape;2470;p64"/>
          <p:cNvSpPr/>
          <p:nvPr/>
        </p:nvSpPr>
        <p:spPr>
          <a:xfrm>
            <a:off x="3496725" y="3209450"/>
            <a:ext cx="531900" cy="293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1" name="Google Shape;2471;p64"/>
          <p:cNvSpPr/>
          <p:nvPr/>
        </p:nvSpPr>
        <p:spPr>
          <a:xfrm>
            <a:off x="6194050" y="3772450"/>
            <a:ext cx="531900" cy="293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72" name="Google Shape;2472;p64"/>
          <p:cNvCxnSpPr>
            <a:stCxn id="2470" idx="3"/>
            <a:endCxn id="2471" idx="0"/>
          </p:cNvCxnSpPr>
          <p:nvPr/>
        </p:nvCxnSpPr>
        <p:spPr>
          <a:xfrm>
            <a:off x="4028625" y="3356000"/>
            <a:ext cx="2431500" cy="416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473" name="Google Shape;2473;p64"/>
          <p:cNvGrpSpPr/>
          <p:nvPr/>
        </p:nvGrpSpPr>
        <p:grpSpPr>
          <a:xfrm>
            <a:off x="5805375" y="3725325"/>
            <a:ext cx="946800" cy="352800"/>
            <a:chOff x="5805375" y="3725325"/>
            <a:chExt cx="946800" cy="352800"/>
          </a:xfrm>
        </p:grpSpPr>
        <p:cxnSp>
          <p:nvCxnSpPr>
            <p:cNvPr id="2474" name="Google Shape;2474;p64"/>
            <p:cNvCxnSpPr/>
            <p:nvPr/>
          </p:nvCxnSpPr>
          <p:spPr>
            <a:xfrm flipH="1">
              <a:off x="6491175" y="3725325"/>
              <a:ext cx="261000" cy="3528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75" name="Google Shape;2475;p64"/>
            <p:cNvCxnSpPr/>
            <p:nvPr/>
          </p:nvCxnSpPr>
          <p:spPr>
            <a:xfrm flipH="1">
              <a:off x="5805375" y="3725325"/>
              <a:ext cx="261000" cy="3528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476" name="Google Shape;2476;p64"/>
          <p:cNvSpPr/>
          <p:nvPr/>
        </p:nvSpPr>
        <p:spPr>
          <a:xfrm>
            <a:off x="3541900" y="870625"/>
            <a:ext cx="2702100" cy="313200"/>
          </a:xfrm>
          <a:prstGeom prst="rect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7" name="Google Shape;2477;p64"/>
          <p:cNvSpPr/>
          <p:nvPr/>
        </p:nvSpPr>
        <p:spPr>
          <a:xfrm>
            <a:off x="3440300" y="4065550"/>
            <a:ext cx="2702100" cy="313200"/>
          </a:xfrm>
          <a:prstGeom prst="rect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8" name="Google Shape;2478;p64"/>
          <p:cNvSpPr/>
          <p:nvPr/>
        </p:nvSpPr>
        <p:spPr>
          <a:xfrm>
            <a:off x="3282225" y="4044490"/>
            <a:ext cx="2898600" cy="65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4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2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3" name="Google Shape;2483;p65"/>
          <p:cNvSpPr txBox="1"/>
          <p:nvPr>
            <p:ph type="title"/>
          </p:nvPr>
        </p:nvSpPr>
        <p:spPr>
          <a:xfrm>
            <a:off x="237650" y="203175"/>
            <a:ext cx="87723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Enough intuition, let’s see some results</a:t>
            </a:r>
            <a:endParaRPr/>
          </a:p>
        </p:txBody>
      </p:sp>
      <p:sp>
        <p:nvSpPr>
          <p:cNvPr id="2484" name="Google Shape;2484;p6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First we’ll look at examples for dataset curation in ImageNet.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Then we’ll look at CL with various distributions/models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Then we’ll look at failure modes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Finally, we’re ready for part 3: “label errors”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485" name="Google Shape;2485;p6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86" name="Google Shape;2486;p65"/>
          <p:cNvSpPr/>
          <p:nvPr/>
        </p:nvSpPr>
        <p:spPr>
          <a:xfrm>
            <a:off x="5323000" y="1930725"/>
            <a:ext cx="3549000" cy="280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87" name="Google Shape;2487;p65"/>
          <p:cNvGrpSpPr/>
          <p:nvPr/>
        </p:nvGrpSpPr>
        <p:grpSpPr>
          <a:xfrm>
            <a:off x="5325128" y="2035375"/>
            <a:ext cx="3287497" cy="2555100"/>
            <a:chOff x="5325128" y="2035375"/>
            <a:chExt cx="3287497" cy="2555100"/>
          </a:xfrm>
        </p:grpSpPr>
        <p:sp>
          <p:nvSpPr>
            <p:cNvPr id="2488" name="Google Shape;2488;p65"/>
            <p:cNvSpPr txBox="1"/>
            <p:nvPr/>
          </p:nvSpPr>
          <p:spPr>
            <a:xfrm>
              <a:off x="5442400" y="2035375"/>
              <a:ext cx="3161400" cy="255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Organization for this part of the talk: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What is confident learning?</a:t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Situate confident learning</a:t>
              </a:r>
              <a:endParaRPr/>
            </a:p>
            <a:p>
              <a:pPr indent="-317500" lvl="1" marL="9144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lphaLcPeriod"/>
              </a:pPr>
              <a:r>
                <a:rPr lang="en"/>
                <a:t>Noise + related work</a:t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How does CL work? (methods)</a:t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Comparison with other methods</a:t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Why does CL work? (theory)</a:t>
              </a:r>
              <a:endParaRPr/>
            </a:p>
            <a:p>
              <a:pPr indent="-317500" lvl="1" marL="9144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lphaLcPeriod"/>
              </a:pPr>
              <a:r>
                <a:rPr lang="en"/>
                <a:t>Intuitions</a:t>
              </a:r>
              <a:endParaRPr/>
            </a:p>
            <a:p>
              <a:pPr indent="-317500" lvl="1" marL="9144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lphaLcPeriod"/>
              </a:pPr>
              <a:r>
                <a:rPr lang="en"/>
                <a:t>Principles</a:t>
              </a:r>
              <a:endParaRPr/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AutoNum type="arabicPeriod"/>
              </a:pPr>
              <a:r>
                <a:rPr lang="en"/>
                <a:t>Label errors on ML benchmarks</a:t>
              </a:r>
              <a:endParaRPr/>
            </a:p>
          </p:txBody>
        </p:sp>
        <p:sp>
          <p:nvSpPr>
            <p:cNvPr id="2489" name="Google Shape;2489;p65"/>
            <p:cNvSpPr txBox="1"/>
            <p:nvPr/>
          </p:nvSpPr>
          <p:spPr>
            <a:xfrm>
              <a:off x="5325128" y="2966397"/>
              <a:ext cx="237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✓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2490" name="Google Shape;2490;p65"/>
            <p:cNvSpPr txBox="1"/>
            <p:nvPr/>
          </p:nvSpPr>
          <p:spPr>
            <a:xfrm>
              <a:off x="5325128" y="2557645"/>
              <a:ext cx="237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✓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2491" name="Google Shape;2491;p65"/>
            <p:cNvSpPr txBox="1"/>
            <p:nvPr/>
          </p:nvSpPr>
          <p:spPr>
            <a:xfrm>
              <a:off x="5325128" y="2329045"/>
              <a:ext cx="237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✓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2492" name="Google Shape;2492;p65"/>
            <p:cNvSpPr/>
            <p:nvPr/>
          </p:nvSpPr>
          <p:spPr>
            <a:xfrm>
              <a:off x="5439525" y="4252697"/>
              <a:ext cx="3173100" cy="222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3" name="Google Shape;2493;p65"/>
            <p:cNvSpPr txBox="1"/>
            <p:nvPr/>
          </p:nvSpPr>
          <p:spPr>
            <a:xfrm>
              <a:off x="5325128" y="3194997"/>
              <a:ext cx="237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✓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2494" name="Google Shape;2494;p65"/>
            <p:cNvSpPr txBox="1"/>
            <p:nvPr/>
          </p:nvSpPr>
          <p:spPr>
            <a:xfrm>
              <a:off x="5325128" y="3423597"/>
              <a:ext cx="237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✓</a:t>
              </a:r>
              <a:endParaRPr sz="20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8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p6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 is model-agnostic</a:t>
            </a:r>
            <a:endParaRPr/>
          </a:p>
        </p:txBody>
      </p:sp>
      <p:sp>
        <p:nvSpPr>
          <p:cNvPr id="2500" name="Google Shape;2500;p6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01" name="Google Shape;2501;p6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02" name="Google Shape;250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475" y="815476"/>
            <a:ext cx="8774124" cy="393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3" name="Google Shape;2503;p66"/>
          <p:cNvSpPr/>
          <p:nvPr/>
        </p:nvSpPr>
        <p:spPr>
          <a:xfrm>
            <a:off x="1444800" y="996225"/>
            <a:ext cx="7530000" cy="3666600"/>
          </a:xfrm>
          <a:prstGeom prst="rect">
            <a:avLst/>
          </a:prstGeom>
          <a:solidFill>
            <a:srgbClr val="FFFFFF">
              <a:alpha val="9274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9 different types of models x 4 types of distributions</a:t>
            </a:r>
            <a:endParaRPr sz="18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each of case, CL increases accuracy</a:t>
            </a:r>
            <a:endParaRPr sz="1800"/>
          </a:p>
          <a:p>
            <a:pPr indent="-342900" lvl="0" marL="18288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compared with learning with the</a:t>
            </a:r>
            <a:br>
              <a:rPr lang="en" sz="1800"/>
            </a:br>
            <a:r>
              <a:rPr lang="en" sz="1800"/>
              <a:t>given noisy (class-conditional) labels.</a:t>
            </a:r>
            <a:endParaRPr sz="1800"/>
          </a:p>
        </p:txBody>
      </p:sp>
      <p:sp>
        <p:nvSpPr>
          <p:cNvPr id="2504" name="Google Shape;2504;p66"/>
          <p:cNvSpPr/>
          <p:nvPr/>
        </p:nvSpPr>
        <p:spPr>
          <a:xfrm>
            <a:off x="444500" y="867825"/>
            <a:ext cx="952500" cy="10020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5" name="Google Shape;2505;p66"/>
          <p:cNvSpPr/>
          <p:nvPr/>
        </p:nvSpPr>
        <p:spPr>
          <a:xfrm>
            <a:off x="444500" y="1869825"/>
            <a:ext cx="952500" cy="9171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6" name="Google Shape;2506;p66"/>
          <p:cNvSpPr/>
          <p:nvPr/>
        </p:nvSpPr>
        <p:spPr>
          <a:xfrm>
            <a:off x="444500" y="2816550"/>
            <a:ext cx="952500" cy="9171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7" name="Google Shape;2507;p66"/>
          <p:cNvSpPr/>
          <p:nvPr/>
        </p:nvSpPr>
        <p:spPr>
          <a:xfrm>
            <a:off x="444500" y="3763275"/>
            <a:ext cx="952500" cy="9171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8" name="Google Shape;2508;p66"/>
          <p:cNvSpPr/>
          <p:nvPr/>
        </p:nvSpPr>
        <p:spPr>
          <a:xfrm>
            <a:off x="1544763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9" name="Google Shape;2509;p66"/>
          <p:cNvSpPr/>
          <p:nvPr/>
        </p:nvSpPr>
        <p:spPr>
          <a:xfrm>
            <a:off x="2409788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0" name="Google Shape;2510;p66"/>
          <p:cNvSpPr/>
          <p:nvPr/>
        </p:nvSpPr>
        <p:spPr>
          <a:xfrm>
            <a:off x="3274813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1" name="Google Shape;2511;p66"/>
          <p:cNvSpPr/>
          <p:nvPr/>
        </p:nvSpPr>
        <p:spPr>
          <a:xfrm>
            <a:off x="4097488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2" name="Google Shape;2512;p66"/>
          <p:cNvSpPr/>
          <p:nvPr/>
        </p:nvSpPr>
        <p:spPr>
          <a:xfrm>
            <a:off x="4920163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3" name="Google Shape;2513;p66"/>
          <p:cNvSpPr/>
          <p:nvPr/>
        </p:nvSpPr>
        <p:spPr>
          <a:xfrm>
            <a:off x="5785188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4" name="Google Shape;2514;p66"/>
          <p:cNvSpPr/>
          <p:nvPr/>
        </p:nvSpPr>
        <p:spPr>
          <a:xfrm>
            <a:off x="6650213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5" name="Google Shape;2515;p66"/>
          <p:cNvSpPr/>
          <p:nvPr/>
        </p:nvSpPr>
        <p:spPr>
          <a:xfrm>
            <a:off x="7515238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6" name="Google Shape;2516;p66"/>
          <p:cNvSpPr/>
          <p:nvPr/>
        </p:nvSpPr>
        <p:spPr>
          <a:xfrm>
            <a:off x="8296000" y="867825"/>
            <a:ext cx="633000" cy="128400"/>
          </a:xfrm>
          <a:prstGeom prst="roundRect">
            <a:avLst>
              <a:gd fmla="val 740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7" name="Google Shape;2517;p66"/>
          <p:cNvSpPr/>
          <p:nvPr/>
        </p:nvSpPr>
        <p:spPr>
          <a:xfrm>
            <a:off x="2326725" y="2685525"/>
            <a:ext cx="4178400" cy="288000"/>
          </a:xfrm>
          <a:prstGeom prst="roundRect">
            <a:avLst>
              <a:gd fmla="val 0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2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2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52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p6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Failure Modes (when does CL fail?)</a:t>
            </a:r>
            <a:endParaRPr/>
          </a:p>
        </p:txBody>
      </p:sp>
      <p:sp>
        <p:nvSpPr>
          <p:cNvPr id="2523" name="Google Shape;2523;p6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24" name="Google Shape;2524;p67"/>
          <p:cNvSpPr txBox="1"/>
          <p:nvPr>
            <p:ph idx="1" type="body"/>
          </p:nvPr>
        </p:nvSpPr>
        <p:spPr>
          <a:xfrm>
            <a:off x="164425" y="934775"/>
            <a:ext cx="8520600" cy="24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the error in                exceeds the threshold margins.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When might this happen?</a:t>
            </a:r>
            <a:endParaRPr/>
          </a:p>
        </p:txBody>
      </p:sp>
      <p:pic>
        <p:nvPicPr>
          <p:cNvPr id="2525" name="Google Shape;252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7350" y="1071275"/>
            <a:ext cx="861250" cy="208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26" name="Google Shape;2526;p67"/>
          <p:cNvGrpSpPr/>
          <p:nvPr/>
        </p:nvGrpSpPr>
        <p:grpSpPr>
          <a:xfrm>
            <a:off x="304350" y="2003150"/>
            <a:ext cx="2781051" cy="2200276"/>
            <a:chOff x="304350" y="2003150"/>
            <a:chExt cx="2781051" cy="2200276"/>
          </a:xfrm>
        </p:grpSpPr>
        <p:pic>
          <p:nvPicPr>
            <p:cNvPr id="2527" name="Google Shape;2527;p6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4350" y="2003150"/>
              <a:ext cx="1278800" cy="2200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8" name="Google Shape;2528;p6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83150" y="2018345"/>
              <a:ext cx="1502251" cy="2167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29" name="Google Shape;2529;p67"/>
          <p:cNvSpPr txBox="1"/>
          <p:nvPr/>
        </p:nvSpPr>
        <p:spPr>
          <a:xfrm>
            <a:off x="479100" y="42034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(really) hard examples</a:t>
            </a:r>
            <a:endParaRPr/>
          </a:p>
        </p:txBody>
      </p:sp>
      <p:grpSp>
        <p:nvGrpSpPr>
          <p:cNvPr id="2530" name="Google Shape;2530;p67"/>
          <p:cNvGrpSpPr/>
          <p:nvPr/>
        </p:nvGrpSpPr>
        <p:grpSpPr>
          <a:xfrm>
            <a:off x="3653400" y="2003150"/>
            <a:ext cx="2142000" cy="2144150"/>
            <a:chOff x="3653400" y="2003150"/>
            <a:chExt cx="2142000" cy="2144150"/>
          </a:xfrm>
        </p:grpSpPr>
        <p:pic>
          <p:nvPicPr>
            <p:cNvPr id="2531" name="Google Shape;2531;p6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42862" y="2003150"/>
              <a:ext cx="1668526" cy="1674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2" name="Google Shape;2532;p67"/>
            <p:cNvSpPr txBox="1"/>
            <p:nvPr/>
          </p:nvSpPr>
          <p:spPr>
            <a:xfrm>
              <a:off x="3653400" y="3631600"/>
              <a:ext cx="2142000" cy="5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rgbClr val="222222"/>
                  </a:solidFill>
                </a:rPr>
                <a:t>Acc. of CL-based methods for 70% noise for various settings.</a:t>
              </a:r>
              <a:endParaRPr sz="1000">
                <a:solidFill>
                  <a:srgbClr val="222222"/>
                </a:solidFill>
              </a:endParaRPr>
            </a:p>
          </p:txBody>
        </p:sp>
      </p:grpSp>
      <p:sp>
        <p:nvSpPr>
          <p:cNvPr id="2533" name="Google Shape;2533;p67"/>
          <p:cNvSpPr txBox="1"/>
          <p:nvPr/>
        </p:nvSpPr>
        <p:spPr>
          <a:xfrm>
            <a:off x="3410950" y="4203425"/>
            <a:ext cx="260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too much (70+%) noise</a:t>
            </a:r>
            <a:endParaRPr/>
          </a:p>
        </p:txBody>
      </p:sp>
      <p:sp>
        <p:nvSpPr>
          <p:cNvPr id="2534" name="Google Shape;2534;p67"/>
          <p:cNvSpPr txBox="1"/>
          <p:nvPr/>
        </p:nvSpPr>
        <p:spPr>
          <a:xfrm>
            <a:off x="6701000" y="4203425"/>
            <a:ext cx="221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22222"/>
                </a:solidFill>
              </a:rPr>
              <a:t>inappropriate model</a:t>
            </a:r>
            <a:endParaRPr/>
          </a:p>
        </p:txBody>
      </p:sp>
      <p:grpSp>
        <p:nvGrpSpPr>
          <p:cNvPr id="2535" name="Google Shape;2535;p67"/>
          <p:cNvGrpSpPr/>
          <p:nvPr/>
        </p:nvGrpSpPr>
        <p:grpSpPr>
          <a:xfrm>
            <a:off x="6654700" y="2018350"/>
            <a:ext cx="2030326" cy="2084299"/>
            <a:chOff x="6654700" y="2018350"/>
            <a:chExt cx="2030326" cy="2084299"/>
          </a:xfrm>
        </p:grpSpPr>
        <p:pic>
          <p:nvPicPr>
            <p:cNvPr id="2536" name="Google Shape;2536;p6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654700" y="2018350"/>
              <a:ext cx="2030326" cy="2084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7" name="Google Shape;2537;p67"/>
            <p:cNvSpPr/>
            <p:nvPr/>
          </p:nvSpPr>
          <p:spPr>
            <a:xfrm>
              <a:off x="6935600" y="3654400"/>
              <a:ext cx="266700" cy="1290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1" name="Shape 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2" name="Google Shape;2542;p68"/>
          <p:cNvGrpSpPr/>
          <p:nvPr/>
        </p:nvGrpSpPr>
        <p:grpSpPr>
          <a:xfrm>
            <a:off x="1683551" y="1269837"/>
            <a:ext cx="1618225" cy="2620203"/>
            <a:chOff x="1583150" y="2018345"/>
            <a:chExt cx="1502251" cy="2432420"/>
          </a:xfrm>
        </p:grpSpPr>
        <p:sp>
          <p:nvSpPr>
            <p:cNvPr id="2543" name="Google Shape;2543;p68"/>
            <p:cNvSpPr txBox="1"/>
            <p:nvPr/>
          </p:nvSpPr>
          <p:spPr>
            <a:xfrm>
              <a:off x="2086453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(b) </a:t>
              </a:r>
              <a:endParaRPr sz="1200"/>
            </a:p>
          </p:txBody>
        </p:sp>
        <p:pic>
          <p:nvPicPr>
            <p:cNvPr id="2544" name="Google Shape;2544;p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83150" y="2018345"/>
              <a:ext cx="1502251" cy="21678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45" name="Google Shape;2545;p68"/>
          <p:cNvGrpSpPr/>
          <p:nvPr/>
        </p:nvGrpSpPr>
        <p:grpSpPr>
          <a:xfrm>
            <a:off x="306027" y="1253469"/>
            <a:ext cx="1377523" cy="2636571"/>
            <a:chOff x="304350" y="2003150"/>
            <a:chExt cx="1278800" cy="2447615"/>
          </a:xfrm>
        </p:grpSpPr>
        <p:sp>
          <p:nvSpPr>
            <p:cNvPr id="2546" name="Google Shape;2546;p68"/>
            <p:cNvSpPr txBox="1"/>
            <p:nvPr/>
          </p:nvSpPr>
          <p:spPr>
            <a:xfrm>
              <a:off x="646250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(a) </a:t>
              </a:r>
              <a:endParaRPr sz="1200"/>
            </a:p>
          </p:txBody>
        </p:sp>
        <p:pic>
          <p:nvPicPr>
            <p:cNvPr id="2547" name="Google Shape;2547;p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4350" y="2003150"/>
              <a:ext cx="1278800" cy="22002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48" name="Google Shape;2548;p68"/>
          <p:cNvGrpSpPr/>
          <p:nvPr/>
        </p:nvGrpSpPr>
        <p:grpSpPr>
          <a:xfrm>
            <a:off x="4800213" y="1272773"/>
            <a:ext cx="1378115" cy="2617267"/>
            <a:chOff x="4476449" y="2021070"/>
            <a:chExt cx="1279349" cy="2429694"/>
          </a:xfrm>
        </p:grpSpPr>
        <p:pic>
          <p:nvPicPr>
            <p:cNvPr id="2549" name="Google Shape;2549;p6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76449" y="2021070"/>
              <a:ext cx="1279349" cy="21812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0" name="Google Shape;2550;p68"/>
            <p:cNvSpPr txBox="1"/>
            <p:nvPr/>
          </p:nvSpPr>
          <p:spPr>
            <a:xfrm>
              <a:off x="4936242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(d) </a:t>
              </a:r>
              <a:endParaRPr sz="1200"/>
            </a:p>
          </p:txBody>
        </p:sp>
      </p:grpSp>
      <p:grpSp>
        <p:nvGrpSpPr>
          <p:cNvPr id="2551" name="Google Shape;2551;p68"/>
          <p:cNvGrpSpPr/>
          <p:nvPr/>
        </p:nvGrpSpPr>
        <p:grpSpPr>
          <a:xfrm>
            <a:off x="6237040" y="1272778"/>
            <a:ext cx="1378116" cy="2617262"/>
            <a:chOff x="5810303" y="2021075"/>
            <a:chExt cx="1279350" cy="2429690"/>
          </a:xfrm>
        </p:grpSpPr>
        <p:pic>
          <p:nvPicPr>
            <p:cNvPr id="2552" name="Google Shape;2552;p6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810303" y="2021075"/>
              <a:ext cx="1279350" cy="21744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3" name="Google Shape;2553;p68"/>
            <p:cNvSpPr txBox="1"/>
            <p:nvPr/>
          </p:nvSpPr>
          <p:spPr>
            <a:xfrm>
              <a:off x="6300470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(e) </a:t>
              </a:r>
              <a:endParaRPr sz="1200"/>
            </a:p>
          </p:txBody>
        </p:sp>
      </p:grpSp>
      <p:grpSp>
        <p:nvGrpSpPr>
          <p:cNvPr id="2554" name="Google Shape;2554;p68"/>
          <p:cNvGrpSpPr/>
          <p:nvPr/>
        </p:nvGrpSpPr>
        <p:grpSpPr>
          <a:xfrm>
            <a:off x="7689617" y="1272778"/>
            <a:ext cx="1148349" cy="2617262"/>
            <a:chOff x="7158778" y="2021075"/>
            <a:chExt cx="1066050" cy="2429690"/>
          </a:xfrm>
        </p:grpSpPr>
        <p:pic>
          <p:nvPicPr>
            <p:cNvPr id="2555" name="Google Shape;2555;p6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158778" y="2021075"/>
              <a:ext cx="1066050" cy="2155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6" name="Google Shape;2556;p68"/>
            <p:cNvSpPr txBox="1"/>
            <p:nvPr/>
          </p:nvSpPr>
          <p:spPr>
            <a:xfrm>
              <a:off x="7520345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(f) </a:t>
              </a:r>
              <a:endParaRPr sz="1200"/>
            </a:p>
          </p:txBody>
        </p:sp>
      </p:grpSp>
      <p:grpSp>
        <p:nvGrpSpPr>
          <p:cNvPr id="2557" name="Google Shape;2557;p68"/>
          <p:cNvGrpSpPr/>
          <p:nvPr/>
        </p:nvGrpSpPr>
        <p:grpSpPr>
          <a:xfrm>
            <a:off x="3347421" y="1272778"/>
            <a:ext cx="1378116" cy="2617262"/>
            <a:chOff x="3127775" y="2021075"/>
            <a:chExt cx="1279350" cy="2429690"/>
          </a:xfrm>
        </p:grpSpPr>
        <p:sp>
          <p:nvSpPr>
            <p:cNvPr id="2558" name="Google Shape;2558;p68"/>
            <p:cNvSpPr txBox="1"/>
            <p:nvPr/>
          </p:nvSpPr>
          <p:spPr>
            <a:xfrm>
              <a:off x="3534253" y="4107865"/>
              <a:ext cx="371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(c) </a:t>
              </a:r>
              <a:endParaRPr sz="1200"/>
            </a:p>
          </p:txBody>
        </p:sp>
        <p:pic>
          <p:nvPicPr>
            <p:cNvPr id="2559" name="Google Shape;2559;p6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127775" y="2021075"/>
              <a:ext cx="1279350" cy="2178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60" name="Google Shape;2560;p6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 examples. Often there is no good ‘true’ label.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4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p6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3.4% of labels in popular ML test sets are erroneous</a:t>
            </a:r>
            <a:endParaRPr/>
          </a:p>
        </p:txBody>
      </p:sp>
      <p:sp>
        <p:nvSpPr>
          <p:cNvPr id="2566" name="Google Shape;2566;p6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67" name="Google Shape;2567;p69"/>
          <p:cNvPicPr preferRelativeResize="0"/>
          <p:nvPr/>
        </p:nvPicPr>
        <p:blipFill rotWithShape="1">
          <a:blip r:embed="rId3">
            <a:alphaModFix/>
          </a:blip>
          <a:srcRect b="9066" l="34730" r="0" t="0"/>
          <a:stretch/>
        </p:blipFill>
        <p:spPr>
          <a:xfrm>
            <a:off x="1727950" y="1232600"/>
            <a:ext cx="5968251" cy="25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8" name="Google Shape;2568;p69"/>
          <p:cNvPicPr preferRelativeResize="0"/>
          <p:nvPr/>
        </p:nvPicPr>
        <p:blipFill rotWithShape="1">
          <a:blip r:embed="rId3">
            <a:alphaModFix/>
          </a:blip>
          <a:srcRect b="10682" l="0" r="87453" t="0"/>
          <a:stretch/>
        </p:blipFill>
        <p:spPr>
          <a:xfrm>
            <a:off x="1676400" y="1232600"/>
            <a:ext cx="1147223" cy="252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9" name="Google Shape;2569;p69"/>
          <p:cNvSpPr/>
          <p:nvPr/>
        </p:nvSpPr>
        <p:spPr>
          <a:xfrm>
            <a:off x="6941950" y="1444975"/>
            <a:ext cx="690900" cy="2316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0" name="Google Shape;2570;p69"/>
          <p:cNvSpPr txBox="1"/>
          <p:nvPr/>
        </p:nvSpPr>
        <p:spPr>
          <a:xfrm>
            <a:off x="833900" y="3455800"/>
            <a:ext cx="1147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</a:rPr>
              <a:t>Audio  → </a:t>
            </a:r>
            <a:endParaRPr sz="1300">
              <a:solidFill>
                <a:srgbClr val="FF0000"/>
              </a:solidFill>
            </a:endParaRPr>
          </a:p>
        </p:txBody>
      </p:sp>
      <p:sp>
        <p:nvSpPr>
          <p:cNvPr id="2571" name="Google Shape;2571;p69"/>
          <p:cNvSpPr txBox="1"/>
          <p:nvPr/>
        </p:nvSpPr>
        <p:spPr>
          <a:xfrm>
            <a:off x="833875" y="3066400"/>
            <a:ext cx="119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</a:rPr>
              <a:t>Text     → </a:t>
            </a:r>
            <a:endParaRPr sz="1300">
              <a:solidFill>
                <a:srgbClr val="FF0000"/>
              </a:solidFill>
            </a:endParaRPr>
          </a:p>
        </p:txBody>
      </p:sp>
      <p:sp>
        <p:nvSpPr>
          <p:cNvPr id="2572" name="Google Shape;2572;p69"/>
          <p:cNvSpPr txBox="1"/>
          <p:nvPr/>
        </p:nvSpPr>
        <p:spPr>
          <a:xfrm>
            <a:off x="833950" y="2137825"/>
            <a:ext cx="119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</a:rPr>
              <a:t>Images → </a:t>
            </a:r>
            <a:endParaRPr sz="1300">
              <a:solidFill>
                <a:srgbClr val="FF0000"/>
              </a:solidFill>
            </a:endParaRPr>
          </a:p>
        </p:txBody>
      </p:sp>
      <p:cxnSp>
        <p:nvCxnSpPr>
          <p:cNvPr id="2573" name="Google Shape;2573;p69"/>
          <p:cNvCxnSpPr>
            <a:endCxn id="2572" idx="0"/>
          </p:cNvCxnSpPr>
          <p:nvPr/>
        </p:nvCxnSpPr>
        <p:spPr>
          <a:xfrm flipH="1">
            <a:off x="1429600" y="1868425"/>
            <a:ext cx="353100" cy="2694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74" name="Google Shape;2574;p69"/>
          <p:cNvCxnSpPr>
            <a:endCxn id="2572" idx="2"/>
          </p:cNvCxnSpPr>
          <p:nvPr/>
        </p:nvCxnSpPr>
        <p:spPr>
          <a:xfrm rot="10800000">
            <a:off x="1429600" y="2522725"/>
            <a:ext cx="360300" cy="3462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75" name="Google Shape;2575;p69"/>
          <p:cNvCxnSpPr>
            <a:endCxn id="2571" idx="0"/>
          </p:cNvCxnSpPr>
          <p:nvPr/>
        </p:nvCxnSpPr>
        <p:spPr>
          <a:xfrm flipH="1">
            <a:off x="1429525" y="3025300"/>
            <a:ext cx="360300" cy="411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76" name="Google Shape;2576;p69"/>
          <p:cNvCxnSpPr>
            <a:stCxn id="2571" idx="2"/>
          </p:cNvCxnSpPr>
          <p:nvPr/>
        </p:nvCxnSpPr>
        <p:spPr>
          <a:xfrm flipH="1" rot="-5400000">
            <a:off x="1581925" y="3298900"/>
            <a:ext cx="48300" cy="3531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77" name="Google Shape;2577;p69"/>
          <p:cNvSpPr/>
          <p:nvPr/>
        </p:nvSpPr>
        <p:spPr>
          <a:xfrm>
            <a:off x="2862550" y="1490575"/>
            <a:ext cx="989400" cy="2316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78" name="Google Shape;2578;p69"/>
          <p:cNvGrpSpPr/>
          <p:nvPr/>
        </p:nvGrpSpPr>
        <p:grpSpPr>
          <a:xfrm>
            <a:off x="1897950" y="3994975"/>
            <a:ext cx="4741200" cy="776100"/>
            <a:chOff x="1897950" y="3994975"/>
            <a:chExt cx="4741200" cy="776100"/>
          </a:xfrm>
        </p:grpSpPr>
        <p:sp>
          <p:nvSpPr>
            <p:cNvPr id="2579" name="Google Shape;2579;p69"/>
            <p:cNvSpPr/>
            <p:nvPr/>
          </p:nvSpPr>
          <p:spPr>
            <a:xfrm>
              <a:off x="1897950" y="3994975"/>
              <a:ext cx="4741200" cy="776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50" rotWithShape="0" algn="bl" dir="5400000" dist="38100">
                <a:srgbClr val="000000">
                  <a:alpha val="9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  <p:sp>
          <p:nvSpPr>
            <p:cNvPr id="2580" name="Google Shape;2580;p69"/>
            <p:cNvSpPr txBox="1"/>
            <p:nvPr/>
          </p:nvSpPr>
          <p:spPr>
            <a:xfrm>
              <a:off x="1940300" y="4044475"/>
              <a:ext cx="45720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There are pervasive label errors in test sets, but what are the implications for ML?</a:t>
              </a:r>
              <a:endParaRPr sz="1200">
                <a:solidFill>
                  <a:srgbClr val="073763"/>
                </a:solidFill>
              </a:endParaRPr>
            </a:p>
          </p:txBody>
        </p:sp>
      </p:grpSp>
      <p:sp>
        <p:nvSpPr>
          <p:cNvPr id="2581" name="Google Shape;2581;p69"/>
          <p:cNvSpPr txBox="1"/>
          <p:nvPr/>
        </p:nvSpPr>
        <p:spPr>
          <a:xfrm>
            <a:off x="925600" y="871075"/>
            <a:ext cx="8420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4"/>
              </a:rPr>
              <a:t>https://labelerrors.com/</a:t>
            </a:r>
            <a:r>
              <a:rPr lang="en" sz="1600">
                <a:solidFill>
                  <a:schemeClr val="dk1"/>
                </a:solidFill>
              </a:rPr>
              <a:t> </a:t>
            </a:r>
            <a:endParaRPr sz="1200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5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p7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7" name="Google Shape;2587;p7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88" name="Google Shape;2588;p70"/>
          <p:cNvSpPr txBox="1"/>
          <p:nvPr/>
        </p:nvSpPr>
        <p:spPr>
          <a:xfrm>
            <a:off x="585600" y="1369350"/>
            <a:ext cx="7972800" cy="25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Are practitioners unknowingly benchmarking ML using erroneous test sets?</a:t>
            </a:r>
            <a:endParaRPr sz="1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To answer this, let’s consider how ML traditionally creates test sets...</a:t>
            </a:r>
            <a:endParaRPr sz="1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and why it can lead to problems for real-world deployed AI models.</a:t>
            </a:r>
            <a:endParaRPr sz="1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2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7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traditional view</a:t>
            </a:r>
            <a:endParaRPr/>
          </a:p>
        </p:txBody>
      </p:sp>
      <p:sp>
        <p:nvSpPr>
          <p:cNvPr id="2594" name="Google Shape;2594;p7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95" name="Google Shape;2595;p71"/>
          <p:cNvSpPr/>
          <p:nvPr/>
        </p:nvSpPr>
        <p:spPr>
          <a:xfrm>
            <a:off x="1501375" y="32869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6" name="Google Shape;2596;p71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7" name="Google Shape;2597;p71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8" name="Google Shape;2598;p71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9" name="Google Shape;2599;p71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0" name="Google Shape;2600;p71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1" name="Google Shape;2601;p71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2" name="Google Shape;2602;p71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3" name="Google Shape;2603;p71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4" name="Google Shape;2604;p71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5" name="Google Shape;2605;p71"/>
          <p:cNvSpPr/>
          <p:nvPr/>
        </p:nvSpPr>
        <p:spPr>
          <a:xfrm>
            <a:off x="2308050" y="15869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6" name="Google Shape;2606;p71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7" name="Google Shape;2607;p7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Data Set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this lecture, you will learn</a:t>
            </a:r>
            <a:endParaRPr/>
          </a:p>
        </p:txBody>
      </p:sp>
      <p:sp>
        <p:nvSpPr>
          <p:cNvPr id="113" name="Google Shape;113;p1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about label issues (kinds, why they matter, etc)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noise processes and types of label noise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how to find label issues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mathematical intuition for why the methods work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how to rank data by likelihood of having a label issue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how to estimate the total number of label issues in a dataset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how to train a model on data with noisy labels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label errors in test sets and the impact on ML benchmarks</a:t>
            </a:r>
            <a:endParaRPr/>
          </a:p>
        </p:txBody>
      </p:sp>
      <p:sp>
        <p:nvSpPr>
          <p:cNvPr id="114" name="Google Shape;114;p1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18"/>
          <p:cNvSpPr txBox="1"/>
          <p:nvPr/>
        </p:nvSpPr>
        <p:spPr>
          <a:xfrm>
            <a:off x="308900" y="3689625"/>
            <a:ext cx="8378100" cy="118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34343"/>
                </a:solidFill>
              </a:rPr>
              <a:t>O</a:t>
            </a:r>
            <a:r>
              <a:rPr b="1" lang="en" sz="2400">
                <a:solidFill>
                  <a:srgbClr val="434343"/>
                </a:solidFill>
              </a:rPr>
              <a:t>verall goal of this lecture:</a:t>
            </a:r>
            <a:endParaRPr b="1" sz="24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rgbClr val="434343"/>
                </a:solidFill>
              </a:rPr>
              <a:t>improve ML models trained on data with label issues</a:t>
            </a:r>
            <a:endParaRPr b="1" sz="2000"/>
          </a:p>
        </p:txBody>
      </p:sp>
      <p:sp>
        <p:nvSpPr>
          <p:cNvPr id="116" name="Google Shape;116;p18"/>
          <p:cNvSpPr txBox="1"/>
          <p:nvPr/>
        </p:nvSpPr>
        <p:spPr>
          <a:xfrm>
            <a:off x="5519175" y="1228125"/>
            <a:ext cx="3777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lecture covers these two papers: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Confident learning (JAIR 2021)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Pervasive label errors (NeurIPS 2021)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p7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traditional view</a:t>
            </a:r>
            <a:endParaRPr/>
          </a:p>
        </p:txBody>
      </p:sp>
      <p:sp>
        <p:nvSpPr>
          <p:cNvPr id="2613" name="Google Shape;2613;p7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614" name="Google Shape;2614;p7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15" name="Google Shape;2615;p72"/>
          <p:cNvSpPr/>
          <p:nvPr/>
        </p:nvSpPr>
        <p:spPr>
          <a:xfrm>
            <a:off x="1501375" y="32869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6" name="Google Shape;2616;p72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7" name="Google Shape;2617;p72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8" name="Google Shape;2618;p72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9" name="Google Shape;2619;p72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0" name="Google Shape;2620;p72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1" name="Google Shape;2621;p72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2" name="Google Shape;2622;p72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3" name="Google Shape;2623;p72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4" name="Google Shape;2624;p72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5" name="Google Shape;2625;p72"/>
          <p:cNvSpPr/>
          <p:nvPr/>
        </p:nvSpPr>
        <p:spPr>
          <a:xfrm>
            <a:off x="2308050" y="15869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6" name="Google Shape;2626;p72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7" name="Google Shape;2627;p72"/>
          <p:cNvSpPr/>
          <p:nvPr/>
        </p:nvSpPr>
        <p:spPr>
          <a:xfrm>
            <a:off x="5089700" y="33322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8" name="Google Shape;2628;p72"/>
          <p:cNvSpPr/>
          <p:nvPr/>
        </p:nvSpPr>
        <p:spPr>
          <a:xfrm>
            <a:off x="6153800" y="3560675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9" name="Google Shape;2629;p72"/>
          <p:cNvSpPr/>
          <p:nvPr/>
        </p:nvSpPr>
        <p:spPr>
          <a:xfrm>
            <a:off x="5599625" y="3430925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0" name="Google Shape;2630;p72"/>
          <p:cNvSpPr/>
          <p:nvPr/>
        </p:nvSpPr>
        <p:spPr>
          <a:xfrm>
            <a:off x="6541400" y="3037325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1" name="Google Shape;2631;p72"/>
          <p:cNvSpPr/>
          <p:nvPr/>
        </p:nvSpPr>
        <p:spPr>
          <a:xfrm>
            <a:off x="5766200" y="2643725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2" name="Google Shape;2632;p72"/>
          <p:cNvSpPr/>
          <p:nvPr/>
        </p:nvSpPr>
        <p:spPr>
          <a:xfrm>
            <a:off x="6192250" y="25962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3" name="Google Shape;2633;p72"/>
          <p:cNvSpPr/>
          <p:nvPr/>
        </p:nvSpPr>
        <p:spPr>
          <a:xfrm>
            <a:off x="6747300" y="25511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4" name="Google Shape;2634;p72"/>
          <p:cNvSpPr/>
          <p:nvPr/>
        </p:nvSpPr>
        <p:spPr>
          <a:xfrm>
            <a:off x="7134900" y="2938675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5" name="Google Shape;2635;p72"/>
          <p:cNvSpPr/>
          <p:nvPr/>
        </p:nvSpPr>
        <p:spPr>
          <a:xfrm>
            <a:off x="4915275" y="17249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6" name="Google Shape;2636;p72"/>
          <p:cNvSpPr/>
          <p:nvPr/>
        </p:nvSpPr>
        <p:spPr>
          <a:xfrm>
            <a:off x="5341325" y="16774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7" name="Google Shape;2637;p72"/>
          <p:cNvSpPr/>
          <p:nvPr/>
        </p:nvSpPr>
        <p:spPr>
          <a:xfrm>
            <a:off x="5896375" y="16322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8" name="Google Shape;2638;p72"/>
          <p:cNvSpPr/>
          <p:nvPr/>
        </p:nvSpPr>
        <p:spPr>
          <a:xfrm>
            <a:off x="6283975" y="201985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9" name="Google Shape;2639;p72"/>
          <p:cNvSpPr txBox="1"/>
          <p:nvPr>
            <p:ph idx="1" type="body"/>
          </p:nvPr>
        </p:nvSpPr>
        <p:spPr>
          <a:xfrm>
            <a:off x="4839875" y="1139000"/>
            <a:ext cx="18687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3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p7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traditional view</a:t>
            </a:r>
            <a:endParaRPr/>
          </a:p>
        </p:txBody>
      </p:sp>
      <p:sp>
        <p:nvSpPr>
          <p:cNvPr id="2645" name="Google Shape;2645;p7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646" name="Google Shape;2646;p7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47" name="Google Shape;2647;p73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8" name="Google Shape;2648;p73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9" name="Google Shape;2649;p73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0" name="Google Shape;2650;p73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1" name="Google Shape;2651;p73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2" name="Google Shape;2652;p73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3" name="Google Shape;2653;p73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4" name="Google Shape;2654;p73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5" name="Google Shape;2655;p73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6" name="Google Shape;2656;p73"/>
          <p:cNvSpPr/>
          <p:nvPr/>
        </p:nvSpPr>
        <p:spPr>
          <a:xfrm>
            <a:off x="5089700" y="33322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7" name="Google Shape;2657;p73"/>
          <p:cNvSpPr/>
          <p:nvPr/>
        </p:nvSpPr>
        <p:spPr>
          <a:xfrm>
            <a:off x="6192250" y="25962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8" name="Google Shape;2658;p73"/>
          <p:cNvSpPr/>
          <p:nvPr/>
        </p:nvSpPr>
        <p:spPr>
          <a:xfrm>
            <a:off x="5896375" y="16322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9" name="Google Shape;2659;p73"/>
          <p:cNvSpPr txBox="1"/>
          <p:nvPr>
            <p:ph idx="1" type="body"/>
          </p:nvPr>
        </p:nvSpPr>
        <p:spPr>
          <a:xfrm>
            <a:off x="4839875" y="1139000"/>
            <a:ext cx="18687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3" name="Shape 2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" name="Google Shape;2664;p7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traditional view</a:t>
            </a:r>
            <a:endParaRPr/>
          </a:p>
        </p:txBody>
      </p:sp>
      <p:sp>
        <p:nvSpPr>
          <p:cNvPr id="2665" name="Google Shape;2665;p7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666" name="Google Shape;2666;p7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667" name="Google Shape;2667;p74"/>
          <p:cNvGrpSpPr/>
          <p:nvPr/>
        </p:nvGrpSpPr>
        <p:grpSpPr>
          <a:xfrm>
            <a:off x="1326950" y="1632025"/>
            <a:ext cx="5252900" cy="2276875"/>
            <a:chOff x="1326950" y="1632025"/>
            <a:chExt cx="5252900" cy="2276875"/>
          </a:xfrm>
        </p:grpSpPr>
        <p:sp>
          <p:nvSpPr>
            <p:cNvPr id="2668" name="Google Shape;2668;p74"/>
            <p:cNvSpPr/>
            <p:nvPr/>
          </p:nvSpPr>
          <p:spPr>
            <a:xfrm>
              <a:off x="2565475" y="351530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9" name="Google Shape;2669;p74"/>
            <p:cNvSpPr/>
            <p:nvPr/>
          </p:nvSpPr>
          <p:spPr>
            <a:xfrm>
              <a:off x="2011300" y="338555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0" name="Google Shape;2670;p74"/>
            <p:cNvSpPr/>
            <p:nvPr/>
          </p:nvSpPr>
          <p:spPr>
            <a:xfrm>
              <a:off x="2953075" y="299195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1" name="Google Shape;2671;p74"/>
            <p:cNvSpPr/>
            <p:nvPr/>
          </p:nvSpPr>
          <p:spPr>
            <a:xfrm>
              <a:off x="2177875" y="2598350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2" name="Google Shape;2672;p74"/>
            <p:cNvSpPr/>
            <p:nvPr/>
          </p:nvSpPr>
          <p:spPr>
            <a:xfrm>
              <a:off x="3158975" y="2505725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3" name="Google Shape;2673;p74"/>
            <p:cNvSpPr/>
            <p:nvPr/>
          </p:nvSpPr>
          <p:spPr>
            <a:xfrm>
              <a:off x="3546575" y="2893300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4" name="Google Shape;2674;p74"/>
            <p:cNvSpPr/>
            <p:nvPr/>
          </p:nvSpPr>
          <p:spPr>
            <a:xfrm>
              <a:off x="1326950" y="167952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5" name="Google Shape;2675;p74"/>
            <p:cNvSpPr/>
            <p:nvPr/>
          </p:nvSpPr>
          <p:spPr>
            <a:xfrm>
              <a:off x="1753000" y="163202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6" name="Google Shape;2676;p74"/>
            <p:cNvSpPr/>
            <p:nvPr/>
          </p:nvSpPr>
          <p:spPr>
            <a:xfrm>
              <a:off x="2695650" y="197447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7" name="Google Shape;2677;p74"/>
            <p:cNvSpPr/>
            <p:nvPr/>
          </p:nvSpPr>
          <p:spPr>
            <a:xfrm>
              <a:off x="5089700" y="3332275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8" name="Google Shape;2678;p74"/>
            <p:cNvSpPr/>
            <p:nvPr/>
          </p:nvSpPr>
          <p:spPr>
            <a:xfrm>
              <a:off x="6192250" y="2596225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9" name="Google Shape;2679;p74"/>
            <p:cNvSpPr/>
            <p:nvPr/>
          </p:nvSpPr>
          <p:spPr>
            <a:xfrm>
              <a:off x="5896375" y="163227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80" name="Google Shape;2680;p74"/>
          <p:cNvSpPr txBox="1"/>
          <p:nvPr>
            <p:ph idx="1" type="body"/>
          </p:nvPr>
        </p:nvSpPr>
        <p:spPr>
          <a:xfrm>
            <a:off x="4839875" y="1139000"/>
            <a:ext cx="18687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2681" name="Google Shape;2681;p74"/>
          <p:cNvSpPr/>
          <p:nvPr/>
        </p:nvSpPr>
        <p:spPr>
          <a:xfrm>
            <a:off x="896500" y="1799188"/>
            <a:ext cx="2940229" cy="875652"/>
          </a:xfrm>
          <a:custGeom>
            <a:rect b="b" l="l" r="r" t="t"/>
            <a:pathLst>
              <a:path extrusionOk="0" h="20078" w="105149">
                <a:moveTo>
                  <a:pt x="0" y="19754"/>
                </a:moveTo>
                <a:cubicBezTo>
                  <a:pt x="8307" y="19754"/>
                  <a:pt x="16696" y="20625"/>
                  <a:pt x="24920" y="19450"/>
                </a:cubicBezTo>
                <a:cubicBezTo>
                  <a:pt x="32807" y="18323"/>
                  <a:pt x="40353" y="14587"/>
                  <a:pt x="48320" y="14587"/>
                </a:cubicBezTo>
                <a:cubicBezTo>
                  <a:pt x="57785" y="14587"/>
                  <a:pt x="67165" y="18265"/>
                  <a:pt x="76583" y="17323"/>
                </a:cubicBezTo>
                <a:cubicBezTo>
                  <a:pt x="87664" y="16215"/>
                  <a:pt x="98979" y="9270"/>
                  <a:pt x="105149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82" name="Google Shape;2682;p74"/>
          <p:cNvSpPr txBox="1"/>
          <p:nvPr/>
        </p:nvSpPr>
        <p:spPr>
          <a:xfrm>
            <a:off x="1149350" y="279062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683" name="Google Shape;2683;p74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684" name="Google Shape;2684;p74"/>
          <p:cNvSpPr txBox="1"/>
          <p:nvPr/>
        </p:nvSpPr>
        <p:spPr>
          <a:xfrm>
            <a:off x="2550075" y="1537950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2685" name="Google Shape;2685;p74"/>
          <p:cNvSpPr/>
          <p:nvPr/>
        </p:nvSpPr>
        <p:spPr>
          <a:xfrm>
            <a:off x="896500" y="2970625"/>
            <a:ext cx="3183234" cy="938325"/>
          </a:xfrm>
          <a:custGeom>
            <a:rect b="b" l="l" r="r" t="t"/>
            <a:pathLst>
              <a:path extrusionOk="0" h="45401" w="113051">
                <a:moveTo>
                  <a:pt x="0" y="24128"/>
                </a:moveTo>
                <a:cubicBezTo>
                  <a:pt x="9906" y="14229"/>
                  <a:pt x="27795" y="19181"/>
                  <a:pt x="40723" y="13796"/>
                </a:cubicBezTo>
                <a:cubicBezTo>
                  <a:pt x="49909" y="9970"/>
                  <a:pt x="58526" y="3954"/>
                  <a:pt x="68378" y="2551"/>
                </a:cubicBezTo>
                <a:cubicBezTo>
                  <a:pt x="73517" y="1819"/>
                  <a:pt x="79426" y="-1639"/>
                  <a:pt x="83877" y="1032"/>
                </a:cubicBezTo>
                <a:cubicBezTo>
                  <a:pt x="92443" y="6172"/>
                  <a:pt x="92265" y="19210"/>
                  <a:pt x="95425" y="28687"/>
                </a:cubicBezTo>
                <a:cubicBezTo>
                  <a:pt x="97986" y="36368"/>
                  <a:pt x="105266" y="43176"/>
                  <a:pt x="113051" y="45401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9" name="Shape 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" name="Google Shape;2690;p7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traditional view</a:t>
            </a:r>
            <a:endParaRPr/>
          </a:p>
        </p:txBody>
      </p:sp>
      <p:sp>
        <p:nvSpPr>
          <p:cNvPr id="2691" name="Google Shape;2691;p7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692" name="Google Shape;2692;p7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693" name="Google Shape;2693;p75"/>
          <p:cNvGrpSpPr/>
          <p:nvPr/>
        </p:nvGrpSpPr>
        <p:grpSpPr>
          <a:xfrm>
            <a:off x="1326950" y="1632025"/>
            <a:ext cx="5252900" cy="2276875"/>
            <a:chOff x="1326950" y="1632025"/>
            <a:chExt cx="5252900" cy="2276875"/>
          </a:xfrm>
        </p:grpSpPr>
        <p:sp>
          <p:nvSpPr>
            <p:cNvPr id="2694" name="Google Shape;2694;p75"/>
            <p:cNvSpPr/>
            <p:nvPr/>
          </p:nvSpPr>
          <p:spPr>
            <a:xfrm>
              <a:off x="2565475" y="351530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5" name="Google Shape;2695;p75"/>
            <p:cNvSpPr/>
            <p:nvPr/>
          </p:nvSpPr>
          <p:spPr>
            <a:xfrm>
              <a:off x="2011300" y="338555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6" name="Google Shape;2696;p75"/>
            <p:cNvSpPr/>
            <p:nvPr/>
          </p:nvSpPr>
          <p:spPr>
            <a:xfrm>
              <a:off x="2953075" y="2991950"/>
              <a:ext cx="387600" cy="3936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7" name="Google Shape;2697;p75"/>
            <p:cNvSpPr/>
            <p:nvPr/>
          </p:nvSpPr>
          <p:spPr>
            <a:xfrm>
              <a:off x="2177875" y="2598350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8" name="Google Shape;2698;p75"/>
            <p:cNvSpPr/>
            <p:nvPr/>
          </p:nvSpPr>
          <p:spPr>
            <a:xfrm>
              <a:off x="3158975" y="2505725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9" name="Google Shape;2699;p75"/>
            <p:cNvSpPr/>
            <p:nvPr/>
          </p:nvSpPr>
          <p:spPr>
            <a:xfrm>
              <a:off x="3546575" y="2893300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0" name="Google Shape;2700;p75"/>
            <p:cNvSpPr/>
            <p:nvPr/>
          </p:nvSpPr>
          <p:spPr>
            <a:xfrm>
              <a:off x="1326950" y="167952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1" name="Google Shape;2701;p75"/>
            <p:cNvSpPr/>
            <p:nvPr/>
          </p:nvSpPr>
          <p:spPr>
            <a:xfrm>
              <a:off x="1753000" y="163202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2" name="Google Shape;2702;p75"/>
            <p:cNvSpPr/>
            <p:nvPr/>
          </p:nvSpPr>
          <p:spPr>
            <a:xfrm>
              <a:off x="2695650" y="197447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3" name="Google Shape;2703;p75"/>
            <p:cNvSpPr/>
            <p:nvPr/>
          </p:nvSpPr>
          <p:spPr>
            <a:xfrm>
              <a:off x="6192250" y="2596225"/>
              <a:ext cx="387600" cy="3936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4" name="Google Shape;2704;p75"/>
            <p:cNvSpPr/>
            <p:nvPr/>
          </p:nvSpPr>
          <p:spPr>
            <a:xfrm>
              <a:off x="5896375" y="1632275"/>
              <a:ext cx="387600" cy="3936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05" name="Google Shape;2705;p75"/>
          <p:cNvSpPr txBox="1"/>
          <p:nvPr>
            <p:ph idx="1" type="body"/>
          </p:nvPr>
        </p:nvSpPr>
        <p:spPr>
          <a:xfrm>
            <a:off x="4839875" y="1139000"/>
            <a:ext cx="18687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2706" name="Google Shape;2706;p75"/>
          <p:cNvSpPr/>
          <p:nvPr/>
        </p:nvSpPr>
        <p:spPr>
          <a:xfrm>
            <a:off x="896500" y="2970625"/>
            <a:ext cx="3183234" cy="938325"/>
          </a:xfrm>
          <a:custGeom>
            <a:rect b="b" l="l" r="r" t="t"/>
            <a:pathLst>
              <a:path extrusionOk="0" h="45401" w="113051">
                <a:moveTo>
                  <a:pt x="0" y="24128"/>
                </a:moveTo>
                <a:cubicBezTo>
                  <a:pt x="9906" y="14229"/>
                  <a:pt x="27795" y="19181"/>
                  <a:pt x="40723" y="13796"/>
                </a:cubicBezTo>
                <a:cubicBezTo>
                  <a:pt x="49909" y="9970"/>
                  <a:pt x="58526" y="3954"/>
                  <a:pt x="68378" y="2551"/>
                </a:cubicBezTo>
                <a:cubicBezTo>
                  <a:pt x="73517" y="1819"/>
                  <a:pt x="79426" y="-1639"/>
                  <a:pt x="83877" y="1032"/>
                </a:cubicBezTo>
                <a:cubicBezTo>
                  <a:pt x="92443" y="6172"/>
                  <a:pt x="92265" y="19210"/>
                  <a:pt x="95425" y="28687"/>
                </a:cubicBezTo>
                <a:cubicBezTo>
                  <a:pt x="97986" y="36368"/>
                  <a:pt x="105266" y="43176"/>
                  <a:pt x="113051" y="45401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07" name="Google Shape;2707;p75"/>
          <p:cNvSpPr/>
          <p:nvPr/>
        </p:nvSpPr>
        <p:spPr>
          <a:xfrm>
            <a:off x="896500" y="1799188"/>
            <a:ext cx="2940229" cy="875652"/>
          </a:xfrm>
          <a:custGeom>
            <a:rect b="b" l="l" r="r" t="t"/>
            <a:pathLst>
              <a:path extrusionOk="0" h="20078" w="105149">
                <a:moveTo>
                  <a:pt x="0" y="19754"/>
                </a:moveTo>
                <a:cubicBezTo>
                  <a:pt x="8307" y="19754"/>
                  <a:pt x="16696" y="20625"/>
                  <a:pt x="24920" y="19450"/>
                </a:cubicBezTo>
                <a:cubicBezTo>
                  <a:pt x="32807" y="18323"/>
                  <a:pt x="40353" y="14587"/>
                  <a:pt x="48320" y="14587"/>
                </a:cubicBezTo>
                <a:cubicBezTo>
                  <a:pt x="57785" y="14587"/>
                  <a:pt x="67165" y="18265"/>
                  <a:pt x="76583" y="17323"/>
                </a:cubicBezTo>
                <a:cubicBezTo>
                  <a:pt x="87664" y="16215"/>
                  <a:pt x="98979" y="9270"/>
                  <a:pt x="105149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08" name="Google Shape;2708;p75"/>
          <p:cNvSpPr txBox="1"/>
          <p:nvPr/>
        </p:nvSpPr>
        <p:spPr>
          <a:xfrm>
            <a:off x="1149350" y="279062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709" name="Google Shape;2709;p75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710" name="Google Shape;2710;p75"/>
          <p:cNvSpPr txBox="1"/>
          <p:nvPr/>
        </p:nvSpPr>
        <p:spPr>
          <a:xfrm>
            <a:off x="2550075" y="1537950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2711" name="Google Shape;2711;p75"/>
          <p:cNvSpPr txBox="1"/>
          <p:nvPr/>
        </p:nvSpPr>
        <p:spPr>
          <a:xfrm>
            <a:off x="5187950" y="279062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712" name="Google Shape;2712;p75"/>
          <p:cNvSpPr txBox="1"/>
          <p:nvPr/>
        </p:nvSpPr>
        <p:spPr>
          <a:xfrm>
            <a:off x="67782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713" name="Google Shape;2713;p75"/>
          <p:cNvSpPr txBox="1"/>
          <p:nvPr/>
        </p:nvSpPr>
        <p:spPr>
          <a:xfrm>
            <a:off x="6588675" y="1537950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2714" name="Google Shape;2714;p75"/>
          <p:cNvSpPr/>
          <p:nvPr/>
        </p:nvSpPr>
        <p:spPr>
          <a:xfrm>
            <a:off x="4858900" y="1799188"/>
            <a:ext cx="2940229" cy="875652"/>
          </a:xfrm>
          <a:custGeom>
            <a:rect b="b" l="l" r="r" t="t"/>
            <a:pathLst>
              <a:path extrusionOk="0" h="20078" w="105149">
                <a:moveTo>
                  <a:pt x="0" y="19754"/>
                </a:moveTo>
                <a:cubicBezTo>
                  <a:pt x="8307" y="19754"/>
                  <a:pt x="16696" y="20625"/>
                  <a:pt x="24920" y="19450"/>
                </a:cubicBezTo>
                <a:cubicBezTo>
                  <a:pt x="32807" y="18323"/>
                  <a:pt x="40353" y="14587"/>
                  <a:pt x="48320" y="14587"/>
                </a:cubicBezTo>
                <a:cubicBezTo>
                  <a:pt x="57785" y="14587"/>
                  <a:pt x="67165" y="18265"/>
                  <a:pt x="76583" y="17323"/>
                </a:cubicBezTo>
                <a:cubicBezTo>
                  <a:pt x="87664" y="16215"/>
                  <a:pt x="98979" y="9270"/>
                  <a:pt x="105149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15" name="Google Shape;2715;p75"/>
          <p:cNvSpPr/>
          <p:nvPr/>
        </p:nvSpPr>
        <p:spPr>
          <a:xfrm>
            <a:off x="5089700" y="33322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6" name="Google Shape;2716;p75"/>
          <p:cNvSpPr/>
          <p:nvPr/>
        </p:nvSpPr>
        <p:spPr>
          <a:xfrm>
            <a:off x="4935100" y="2970625"/>
            <a:ext cx="3183234" cy="938325"/>
          </a:xfrm>
          <a:custGeom>
            <a:rect b="b" l="l" r="r" t="t"/>
            <a:pathLst>
              <a:path extrusionOk="0" h="45401" w="113051">
                <a:moveTo>
                  <a:pt x="0" y="24128"/>
                </a:moveTo>
                <a:cubicBezTo>
                  <a:pt x="9906" y="14229"/>
                  <a:pt x="27795" y="19181"/>
                  <a:pt x="40723" y="13796"/>
                </a:cubicBezTo>
                <a:cubicBezTo>
                  <a:pt x="49909" y="9970"/>
                  <a:pt x="58526" y="3954"/>
                  <a:pt x="68378" y="2551"/>
                </a:cubicBezTo>
                <a:cubicBezTo>
                  <a:pt x="73517" y="1819"/>
                  <a:pt x="79426" y="-1639"/>
                  <a:pt x="83877" y="1032"/>
                </a:cubicBezTo>
                <a:cubicBezTo>
                  <a:pt x="92443" y="6172"/>
                  <a:pt x="92265" y="19210"/>
                  <a:pt x="95425" y="28687"/>
                </a:cubicBezTo>
                <a:cubicBezTo>
                  <a:pt x="97986" y="36368"/>
                  <a:pt x="105266" y="43176"/>
                  <a:pt x="113051" y="45401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0" name="Shape 2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1" name="Google Shape;2721;p7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722" name="Google Shape;2722;p7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23" name="Google Shape;2723;p76"/>
          <p:cNvSpPr/>
          <p:nvPr/>
        </p:nvSpPr>
        <p:spPr>
          <a:xfrm>
            <a:off x="1501375" y="32869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4" name="Google Shape;2724;p76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5" name="Google Shape;2725;p76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6" name="Google Shape;2726;p76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7" name="Google Shape;2727;p76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8" name="Google Shape;2728;p76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9" name="Google Shape;2729;p76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0" name="Google Shape;2730;p76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1" name="Google Shape;2731;p76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2" name="Google Shape;2732;p76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3" name="Google Shape;2733;p76"/>
          <p:cNvSpPr/>
          <p:nvPr/>
        </p:nvSpPr>
        <p:spPr>
          <a:xfrm>
            <a:off x="2308050" y="15869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4" name="Google Shape;2734;p76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5" name="Google Shape;2735;p7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Data Set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9" name="Shape 2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0" name="Google Shape;2740;p7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741" name="Google Shape;2741;p7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42" name="Google Shape;2742;p7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Data Set</a:t>
            </a:r>
            <a:endParaRPr/>
          </a:p>
        </p:txBody>
      </p:sp>
      <p:sp>
        <p:nvSpPr>
          <p:cNvPr id="2743" name="Google Shape;2743;p77"/>
          <p:cNvSpPr/>
          <p:nvPr/>
        </p:nvSpPr>
        <p:spPr>
          <a:xfrm>
            <a:off x="1501375" y="32869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4" name="Google Shape;2744;p77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5" name="Google Shape;2745;p77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6" name="Google Shape;2746;p77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7" name="Google Shape;2747;p77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8" name="Google Shape;2748;p77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9" name="Google Shape;2749;p77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0" name="Google Shape;2750;p77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1" name="Google Shape;2751;p77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2" name="Google Shape;2752;p77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3" name="Google Shape;2753;p77"/>
          <p:cNvSpPr/>
          <p:nvPr/>
        </p:nvSpPr>
        <p:spPr>
          <a:xfrm>
            <a:off x="2308050" y="15869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4" name="Google Shape;2754;p77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8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2759;p7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760" name="Google Shape;2760;p7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1" name="Google Shape;2761;p7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762" name="Google Shape;2762;p78"/>
          <p:cNvSpPr/>
          <p:nvPr/>
        </p:nvSpPr>
        <p:spPr>
          <a:xfrm>
            <a:off x="1501375" y="3286900"/>
            <a:ext cx="387600" cy="393600"/>
          </a:xfrm>
          <a:prstGeom prst="ellipse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3" name="Google Shape;2763;p78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4" name="Google Shape;2764;p78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5" name="Google Shape;2765;p78"/>
          <p:cNvSpPr/>
          <p:nvPr/>
        </p:nvSpPr>
        <p:spPr>
          <a:xfrm>
            <a:off x="2953075" y="2991950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6" name="Google Shape;2766;p78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7" name="Google Shape;2767;p78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8" name="Google Shape;2768;p78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9" name="Google Shape;2769;p78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0" name="Google Shape;2770;p78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1" name="Google Shape;2771;p78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2" name="Google Shape;2772;p78"/>
          <p:cNvSpPr/>
          <p:nvPr/>
        </p:nvSpPr>
        <p:spPr>
          <a:xfrm>
            <a:off x="2308050" y="1586900"/>
            <a:ext cx="387600" cy="393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3" name="Google Shape;2773;p78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4" name="Google Shape;2774;p78"/>
          <p:cNvSpPr txBox="1"/>
          <p:nvPr>
            <p:ph idx="1" type="body"/>
          </p:nvPr>
        </p:nvSpPr>
        <p:spPr>
          <a:xfrm>
            <a:off x="4915275" y="1186800"/>
            <a:ext cx="25851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2775" name="Google Shape;2775;p78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6" name="Google Shape;2776;p78"/>
          <p:cNvSpPr/>
          <p:nvPr/>
        </p:nvSpPr>
        <p:spPr>
          <a:xfrm>
            <a:off x="6229200" y="3563100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7" name="Google Shape;2777;p78"/>
          <p:cNvSpPr/>
          <p:nvPr/>
        </p:nvSpPr>
        <p:spPr>
          <a:xfrm>
            <a:off x="5675025" y="3433350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8" name="Google Shape;2778;p78"/>
          <p:cNvSpPr/>
          <p:nvPr/>
        </p:nvSpPr>
        <p:spPr>
          <a:xfrm>
            <a:off x="6616800" y="30397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9" name="Google Shape;2779;p78"/>
          <p:cNvSpPr/>
          <p:nvPr/>
        </p:nvSpPr>
        <p:spPr>
          <a:xfrm>
            <a:off x="5841600" y="2646150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0" name="Google Shape;2780;p78"/>
          <p:cNvSpPr/>
          <p:nvPr/>
        </p:nvSpPr>
        <p:spPr>
          <a:xfrm>
            <a:off x="6267650" y="2598650"/>
            <a:ext cx="387600" cy="393600"/>
          </a:xfrm>
          <a:prstGeom prst="ellipse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1" name="Google Shape;2781;p78"/>
          <p:cNvSpPr/>
          <p:nvPr/>
        </p:nvSpPr>
        <p:spPr>
          <a:xfrm>
            <a:off x="6822700" y="2553525"/>
            <a:ext cx="387600" cy="393600"/>
          </a:xfrm>
          <a:prstGeom prst="ellipse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2" name="Google Shape;2782;p78"/>
          <p:cNvSpPr/>
          <p:nvPr/>
        </p:nvSpPr>
        <p:spPr>
          <a:xfrm>
            <a:off x="7210300" y="2941100"/>
            <a:ext cx="387600" cy="393600"/>
          </a:xfrm>
          <a:prstGeom prst="ellipse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3" name="Google Shape;2783;p78"/>
          <p:cNvSpPr/>
          <p:nvPr/>
        </p:nvSpPr>
        <p:spPr>
          <a:xfrm>
            <a:off x="4990675" y="1727325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4" name="Google Shape;2784;p78"/>
          <p:cNvSpPr/>
          <p:nvPr/>
        </p:nvSpPr>
        <p:spPr>
          <a:xfrm>
            <a:off x="5416725" y="1679825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5" name="Google Shape;2785;p78"/>
          <p:cNvSpPr/>
          <p:nvPr/>
        </p:nvSpPr>
        <p:spPr>
          <a:xfrm>
            <a:off x="5971775" y="16347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6" name="Google Shape;2786;p78"/>
          <p:cNvSpPr/>
          <p:nvPr/>
        </p:nvSpPr>
        <p:spPr>
          <a:xfrm>
            <a:off x="6359375" y="2022275"/>
            <a:ext cx="387600" cy="393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0" name="Shape 2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1" name="Google Shape;2791;p7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792" name="Google Shape;2792;p7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93" name="Google Shape;2793;p7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794" name="Google Shape;2794;p79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5" name="Google Shape;2795;p79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6" name="Google Shape;2796;p79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7" name="Google Shape;2797;p79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8" name="Google Shape;2798;p79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9" name="Google Shape;2799;p79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0" name="Google Shape;2800;p79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1" name="Google Shape;2801;p79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2" name="Google Shape;2802;p79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3" name="Google Shape;2803;p79"/>
          <p:cNvSpPr txBox="1"/>
          <p:nvPr>
            <p:ph idx="1" type="body"/>
          </p:nvPr>
        </p:nvSpPr>
        <p:spPr>
          <a:xfrm>
            <a:off x="4915275" y="1186800"/>
            <a:ext cx="25851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2804" name="Google Shape;2804;p79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5" name="Google Shape;2805;p79"/>
          <p:cNvSpPr/>
          <p:nvPr/>
        </p:nvSpPr>
        <p:spPr>
          <a:xfrm>
            <a:off x="6616800" y="30397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6" name="Google Shape;2806;p79"/>
          <p:cNvSpPr/>
          <p:nvPr/>
        </p:nvSpPr>
        <p:spPr>
          <a:xfrm>
            <a:off x="5971775" y="16347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0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p8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812" name="Google Shape;2812;p8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13" name="Google Shape;2813;p8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814" name="Google Shape;2814;p80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5" name="Google Shape;2815;p80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6" name="Google Shape;2816;p80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7" name="Google Shape;2817;p80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8" name="Google Shape;2818;p80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9" name="Google Shape;2819;p80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0" name="Google Shape;2820;p80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1" name="Google Shape;2821;p80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2" name="Google Shape;2822;p80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3" name="Google Shape;2823;p80"/>
          <p:cNvSpPr txBox="1"/>
          <p:nvPr>
            <p:ph idx="1" type="body"/>
          </p:nvPr>
        </p:nvSpPr>
        <p:spPr>
          <a:xfrm>
            <a:off x="4915275" y="1186800"/>
            <a:ext cx="25851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2824" name="Google Shape;2824;p80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5" name="Google Shape;2825;p80"/>
          <p:cNvSpPr/>
          <p:nvPr/>
        </p:nvSpPr>
        <p:spPr>
          <a:xfrm>
            <a:off x="6616800" y="30397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6" name="Google Shape;2826;p80"/>
          <p:cNvSpPr/>
          <p:nvPr/>
        </p:nvSpPr>
        <p:spPr>
          <a:xfrm>
            <a:off x="5971775" y="16347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27" name="Google Shape;2827;p80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2828" name="Google Shape;2828;p80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829" name="Google Shape;2829;p80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3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Google Shape;2834;p8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835" name="Google Shape;2835;p8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36" name="Google Shape;2836;p8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837" name="Google Shape;2837;p81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8" name="Google Shape;2838;p81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9" name="Google Shape;2839;p81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0" name="Google Shape;2840;p81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1" name="Google Shape;2841;p81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2" name="Google Shape;2842;p81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3" name="Google Shape;2843;p81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4" name="Google Shape;2844;p81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5" name="Google Shape;2845;p81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6" name="Google Shape;2846;p81"/>
          <p:cNvSpPr txBox="1"/>
          <p:nvPr>
            <p:ph idx="1" type="body"/>
          </p:nvPr>
        </p:nvSpPr>
        <p:spPr>
          <a:xfrm>
            <a:off x="4915275" y="1186800"/>
            <a:ext cx="25851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2847" name="Google Shape;2847;p81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8" name="Google Shape;2848;p81"/>
          <p:cNvSpPr/>
          <p:nvPr/>
        </p:nvSpPr>
        <p:spPr>
          <a:xfrm>
            <a:off x="6616800" y="30397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9" name="Google Shape;2849;p81"/>
          <p:cNvSpPr/>
          <p:nvPr/>
        </p:nvSpPr>
        <p:spPr>
          <a:xfrm>
            <a:off x="5971775" y="16347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50" name="Google Shape;2850;p81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2851" name="Google Shape;2851;p81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852" name="Google Shape;2852;p81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853" name="Google Shape;2853;p81"/>
          <p:cNvSpPr txBox="1"/>
          <p:nvPr/>
        </p:nvSpPr>
        <p:spPr>
          <a:xfrm>
            <a:off x="237650" y="3618750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854" name="Google Shape;2854;p81"/>
          <p:cNvSpPr txBox="1"/>
          <p:nvPr/>
        </p:nvSpPr>
        <p:spPr>
          <a:xfrm>
            <a:off x="369600" y="2153325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2855" name="Google Shape;2855;p81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 label errors by sorting data by loss?</a:t>
            </a:r>
            <a:endParaRPr/>
          </a:p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Sure you can sort examples by loss, but what’s the cut-off? How are you supposed to know how many label errors there are in the dataset without checking the errors by hand? How do you automate this for large datasets?</a:t>
            </a:r>
            <a:endParaRPr/>
          </a:p>
        </p:txBody>
      </p:sp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9" name="Shape 2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0" name="Google Shape;2860;p8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861" name="Google Shape;2861;p8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62" name="Google Shape;2862;p8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Train Set</a:t>
            </a:r>
            <a:endParaRPr/>
          </a:p>
        </p:txBody>
      </p:sp>
      <p:sp>
        <p:nvSpPr>
          <p:cNvPr id="2863" name="Google Shape;2863;p82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4" name="Google Shape;2864;p82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5" name="Google Shape;2865;p82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6" name="Google Shape;2866;p82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7" name="Google Shape;2867;p82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8" name="Google Shape;2868;p82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9" name="Google Shape;2869;p82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0" name="Google Shape;2870;p82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1" name="Google Shape;2871;p82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2" name="Google Shape;2872;p82"/>
          <p:cNvSpPr txBox="1"/>
          <p:nvPr>
            <p:ph idx="1" type="body"/>
          </p:nvPr>
        </p:nvSpPr>
        <p:spPr>
          <a:xfrm>
            <a:off x="4915275" y="1186800"/>
            <a:ext cx="25851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Test Set</a:t>
            </a:r>
            <a:endParaRPr/>
          </a:p>
        </p:txBody>
      </p:sp>
      <p:sp>
        <p:nvSpPr>
          <p:cNvPr id="2873" name="Google Shape;2873;p82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4" name="Google Shape;2874;p82"/>
          <p:cNvSpPr/>
          <p:nvPr/>
        </p:nvSpPr>
        <p:spPr>
          <a:xfrm>
            <a:off x="6616800" y="30397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5" name="Google Shape;2875;p82"/>
          <p:cNvSpPr/>
          <p:nvPr/>
        </p:nvSpPr>
        <p:spPr>
          <a:xfrm>
            <a:off x="5971775" y="16347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76" name="Google Shape;2876;p82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2877" name="Google Shape;2877;p82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878" name="Google Shape;2878;p82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879" name="Google Shape;2879;p82"/>
          <p:cNvSpPr txBox="1"/>
          <p:nvPr/>
        </p:nvSpPr>
        <p:spPr>
          <a:xfrm>
            <a:off x="237650" y="3618750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880" name="Google Shape;2880;p82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881" name="Google Shape;2881;p82"/>
          <p:cNvSpPr txBox="1"/>
          <p:nvPr/>
        </p:nvSpPr>
        <p:spPr>
          <a:xfrm>
            <a:off x="369600" y="2153325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grpSp>
        <p:nvGrpSpPr>
          <p:cNvPr id="2882" name="Google Shape;2882;p82"/>
          <p:cNvGrpSpPr/>
          <p:nvPr/>
        </p:nvGrpSpPr>
        <p:grpSpPr>
          <a:xfrm>
            <a:off x="4273000" y="1846200"/>
            <a:ext cx="3388475" cy="2909901"/>
            <a:chOff x="615400" y="1846200"/>
            <a:chExt cx="3388475" cy="2909901"/>
          </a:xfrm>
        </p:grpSpPr>
        <p:sp>
          <p:nvSpPr>
            <p:cNvPr id="2883" name="Google Shape;2883;p82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884" name="Google Shape;2884;p82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885" name="Google Shape;2885;p82"/>
          <p:cNvSpPr txBox="1"/>
          <p:nvPr/>
        </p:nvSpPr>
        <p:spPr>
          <a:xfrm>
            <a:off x="4677963" y="280582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886" name="Google Shape;2886;p82"/>
          <p:cNvSpPr txBox="1"/>
          <p:nvPr/>
        </p:nvSpPr>
        <p:spPr>
          <a:xfrm>
            <a:off x="6655250" y="3525975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887" name="Google Shape;2887;p82"/>
          <p:cNvSpPr txBox="1"/>
          <p:nvPr/>
        </p:nvSpPr>
        <p:spPr>
          <a:xfrm>
            <a:off x="4809750" y="1924313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2888" name="Google Shape;2888;p82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9" name="Google Shape;2889;p82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0" name="Google Shape;2890;p82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1" name="Google Shape;2891;p82"/>
          <p:cNvSpPr/>
          <p:nvPr/>
        </p:nvSpPr>
        <p:spPr>
          <a:xfrm>
            <a:off x="5165100" y="3334700"/>
            <a:ext cx="387600" cy="393600"/>
          </a:xfrm>
          <a:prstGeom prst="ellipse">
            <a:avLst/>
          </a:prstGeom>
          <a:solidFill>
            <a:srgbClr val="990000"/>
          </a:solidFill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2" name="Google Shape;2892;p82"/>
          <p:cNvSpPr txBox="1"/>
          <p:nvPr/>
        </p:nvSpPr>
        <p:spPr>
          <a:xfrm>
            <a:off x="7065675" y="2333075"/>
            <a:ext cx="1276500" cy="738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100% accuracy!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6" name="Shape 2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" name="Google Shape;2897;p8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898" name="Google Shape;2898;p83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9" name="Google Shape;2899;p83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0" name="Google Shape;2900;p83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1" name="Google Shape;2901;p83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2" name="Google Shape;2902;p83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3" name="Google Shape;2903;p83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4" name="Google Shape;2904;p83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5" name="Google Shape;2905;p83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6" name="Google Shape;2906;p83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07" name="Google Shape;2907;p83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2908" name="Google Shape;2908;p83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09" name="Google Shape;2909;p83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910" name="Google Shape;2910;p83"/>
          <p:cNvSpPr txBox="1"/>
          <p:nvPr/>
        </p:nvSpPr>
        <p:spPr>
          <a:xfrm>
            <a:off x="237650" y="3618750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911" name="Google Shape;2911;p83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912" name="Google Shape;2912;p83"/>
          <p:cNvSpPr txBox="1"/>
          <p:nvPr/>
        </p:nvSpPr>
        <p:spPr>
          <a:xfrm>
            <a:off x="369600" y="2153325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2913" name="Google Shape;2913;p83"/>
          <p:cNvSpPr txBox="1"/>
          <p:nvPr>
            <p:ph idx="1" type="body"/>
          </p:nvPr>
        </p:nvSpPr>
        <p:spPr>
          <a:xfrm>
            <a:off x="164425" y="934775"/>
            <a:ext cx="4224000" cy="5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Trained Model with 100% test accuracy.</a:t>
            </a:r>
            <a:endParaRPr/>
          </a:p>
        </p:txBody>
      </p:sp>
      <p:sp>
        <p:nvSpPr>
          <p:cNvPr id="2914" name="Google Shape;2914;p8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15" name="Google Shape;2915;p83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6" name="Google Shape;2916;p83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7" name="Google Shape;2917;p83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p8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923" name="Google Shape;2923;p84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4" name="Google Shape;2924;p84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5" name="Google Shape;2925;p84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6" name="Google Shape;2926;p84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7" name="Google Shape;2927;p84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8" name="Google Shape;2928;p84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9" name="Google Shape;2929;p84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0" name="Google Shape;2930;p84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1" name="Google Shape;2931;p84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32" name="Google Shape;2932;p84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2933" name="Google Shape;2933;p84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34" name="Google Shape;2934;p84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935" name="Google Shape;2935;p84"/>
          <p:cNvSpPr txBox="1"/>
          <p:nvPr/>
        </p:nvSpPr>
        <p:spPr>
          <a:xfrm>
            <a:off x="237650" y="3618750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936" name="Google Shape;2936;p84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937" name="Google Shape;2937;p84"/>
          <p:cNvSpPr txBox="1"/>
          <p:nvPr/>
        </p:nvSpPr>
        <p:spPr>
          <a:xfrm>
            <a:off x="369600" y="2153325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2938" name="Google Shape;2938;p84"/>
          <p:cNvSpPr/>
          <p:nvPr/>
        </p:nvSpPr>
        <p:spPr>
          <a:xfrm>
            <a:off x="5546900" y="33322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9" name="Google Shape;2939;p84"/>
          <p:cNvSpPr/>
          <p:nvPr/>
        </p:nvSpPr>
        <p:spPr>
          <a:xfrm>
            <a:off x="6611000" y="35606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0" name="Google Shape;2940;p84"/>
          <p:cNvSpPr/>
          <p:nvPr/>
        </p:nvSpPr>
        <p:spPr>
          <a:xfrm>
            <a:off x="6056825" y="343092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1" name="Google Shape;2941;p84"/>
          <p:cNvSpPr/>
          <p:nvPr/>
        </p:nvSpPr>
        <p:spPr>
          <a:xfrm>
            <a:off x="6998600" y="303732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2" name="Google Shape;2942;p84"/>
          <p:cNvSpPr/>
          <p:nvPr/>
        </p:nvSpPr>
        <p:spPr>
          <a:xfrm>
            <a:off x="6223400" y="2643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3" name="Google Shape;2943;p84"/>
          <p:cNvSpPr/>
          <p:nvPr/>
        </p:nvSpPr>
        <p:spPr>
          <a:xfrm>
            <a:off x="6649450" y="25962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4" name="Google Shape;2944;p84"/>
          <p:cNvSpPr/>
          <p:nvPr/>
        </p:nvSpPr>
        <p:spPr>
          <a:xfrm>
            <a:off x="7204500" y="25511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5" name="Google Shape;2945;p84"/>
          <p:cNvSpPr/>
          <p:nvPr/>
        </p:nvSpPr>
        <p:spPr>
          <a:xfrm>
            <a:off x="7592100" y="293867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6" name="Google Shape;2946;p84"/>
          <p:cNvSpPr/>
          <p:nvPr/>
        </p:nvSpPr>
        <p:spPr>
          <a:xfrm>
            <a:off x="5372475" y="17249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7" name="Google Shape;2947;p84"/>
          <p:cNvSpPr/>
          <p:nvPr/>
        </p:nvSpPr>
        <p:spPr>
          <a:xfrm>
            <a:off x="5798525" y="16774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8" name="Google Shape;2948;p84"/>
          <p:cNvSpPr/>
          <p:nvPr/>
        </p:nvSpPr>
        <p:spPr>
          <a:xfrm>
            <a:off x="6353575" y="16322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9" name="Google Shape;2949;p84"/>
          <p:cNvSpPr/>
          <p:nvPr/>
        </p:nvSpPr>
        <p:spPr>
          <a:xfrm>
            <a:off x="6741175" y="201985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0" name="Google Shape;2950;p84"/>
          <p:cNvSpPr txBox="1"/>
          <p:nvPr>
            <p:ph idx="1" type="body"/>
          </p:nvPr>
        </p:nvSpPr>
        <p:spPr>
          <a:xfrm>
            <a:off x="5261075" y="857900"/>
            <a:ext cx="38829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Real-world distribution</a:t>
            </a:r>
            <a:br>
              <a:rPr lang="en"/>
            </a:br>
            <a:r>
              <a:rPr lang="en"/>
              <a:t>(the test set you actually care about)</a:t>
            </a:r>
            <a:endParaRPr/>
          </a:p>
        </p:txBody>
      </p:sp>
      <p:grpSp>
        <p:nvGrpSpPr>
          <p:cNvPr id="2951" name="Google Shape;2951;p84"/>
          <p:cNvGrpSpPr/>
          <p:nvPr/>
        </p:nvGrpSpPr>
        <p:grpSpPr>
          <a:xfrm>
            <a:off x="4654000" y="1846200"/>
            <a:ext cx="3388475" cy="2909901"/>
            <a:chOff x="615400" y="1846200"/>
            <a:chExt cx="3388475" cy="2909901"/>
          </a:xfrm>
        </p:grpSpPr>
        <p:sp>
          <p:nvSpPr>
            <p:cNvPr id="2952" name="Google Shape;2952;p84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53" name="Google Shape;2953;p84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954" name="Google Shape;2954;p84"/>
          <p:cNvSpPr txBox="1"/>
          <p:nvPr/>
        </p:nvSpPr>
        <p:spPr>
          <a:xfrm>
            <a:off x="4849575" y="293537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955" name="Google Shape;2955;p84"/>
          <p:cNvSpPr txBox="1"/>
          <p:nvPr/>
        </p:nvSpPr>
        <p:spPr>
          <a:xfrm>
            <a:off x="7624550" y="2502425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956" name="Google Shape;2956;p84"/>
          <p:cNvSpPr txBox="1"/>
          <p:nvPr/>
        </p:nvSpPr>
        <p:spPr>
          <a:xfrm>
            <a:off x="5792825" y="2071251"/>
            <a:ext cx="915600" cy="364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2957" name="Google Shape;2957;p8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8" name="Google Shape;2958;p84"/>
          <p:cNvSpPr txBox="1"/>
          <p:nvPr>
            <p:ph idx="1" type="body"/>
          </p:nvPr>
        </p:nvSpPr>
        <p:spPr>
          <a:xfrm>
            <a:off x="164425" y="934775"/>
            <a:ext cx="4224000" cy="5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Trained Model with 100% test accuracy.</a:t>
            </a:r>
            <a:endParaRPr/>
          </a:p>
        </p:txBody>
      </p:sp>
      <p:sp>
        <p:nvSpPr>
          <p:cNvPr id="2959" name="Google Shape;2959;p84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0" name="Google Shape;2960;p84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1" name="Google Shape;2961;p84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5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8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real-world view</a:t>
            </a:r>
            <a:endParaRPr/>
          </a:p>
        </p:txBody>
      </p:sp>
      <p:sp>
        <p:nvSpPr>
          <p:cNvPr id="2967" name="Google Shape;2967;p85"/>
          <p:cNvSpPr/>
          <p:nvPr/>
        </p:nvSpPr>
        <p:spPr>
          <a:xfrm>
            <a:off x="2565475" y="351530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8" name="Google Shape;2968;p85"/>
          <p:cNvSpPr/>
          <p:nvPr/>
        </p:nvSpPr>
        <p:spPr>
          <a:xfrm>
            <a:off x="2011300" y="3385550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9" name="Google Shape;2969;p85"/>
          <p:cNvSpPr/>
          <p:nvPr/>
        </p:nvSpPr>
        <p:spPr>
          <a:xfrm>
            <a:off x="2177875" y="259835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0" name="Google Shape;2970;p85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1" name="Google Shape;2971;p85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2" name="Google Shape;2972;p85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3" name="Google Shape;2973;p85"/>
          <p:cNvSpPr/>
          <p:nvPr/>
        </p:nvSpPr>
        <p:spPr>
          <a:xfrm>
            <a:off x="1326950" y="16795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4" name="Google Shape;2974;p85"/>
          <p:cNvSpPr/>
          <p:nvPr/>
        </p:nvSpPr>
        <p:spPr>
          <a:xfrm>
            <a:off x="1753000" y="163202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5" name="Google Shape;2975;p85"/>
          <p:cNvSpPr/>
          <p:nvPr/>
        </p:nvSpPr>
        <p:spPr>
          <a:xfrm>
            <a:off x="2695650" y="19744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76" name="Google Shape;2976;p85"/>
          <p:cNvGrpSpPr/>
          <p:nvPr/>
        </p:nvGrpSpPr>
        <p:grpSpPr>
          <a:xfrm>
            <a:off x="615400" y="1846200"/>
            <a:ext cx="3388475" cy="2909901"/>
            <a:chOff x="615400" y="1846200"/>
            <a:chExt cx="3388475" cy="2909901"/>
          </a:xfrm>
        </p:grpSpPr>
        <p:sp>
          <p:nvSpPr>
            <p:cNvPr id="2977" name="Google Shape;2977;p85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78" name="Google Shape;2978;p85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979" name="Google Shape;2979;p85"/>
          <p:cNvSpPr txBox="1"/>
          <p:nvPr/>
        </p:nvSpPr>
        <p:spPr>
          <a:xfrm>
            <a:off x="237650" y="3618750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980" name="Google Shape;2980;p85"/>
          <p:cNvSpPr txBox="1"/>
          <p:nvPr/>
        </p:nvSpPr>
        <p:spPr>
          <a:xfrm>
            <a:off x="2739600" y="4099250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981" name="Google Shape;2981;p85"/>
          <p:cNvSpPr txBox="1"/>
          <p:nvPr/>
        </p:nvSpPr>
        <p:spPr>
          <a:xfrm>
            <a:off x="369600" y="2153325"/>
            <a:ext cx="9156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2982" name="Google Shape;2982;p85"/>
          <p:cNvSpPr/>
          <p:nvPr/>
        </p:nvSpPr>
        <p:spPr>
          <a:xfrm>
            <a:off x="5546900" y="33322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3" name="Google Shape;2983;p85"/>
          <p:cNvSpPr/>
          <p:nvPr/>
        </p:nvSpPr>
        <p:spPr>
          <a:xfrm>
            <a:off x="6611000" y="356067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4" name="Google Shape;2984;p85"/>
          <p:cNvSpPr/>
          <p:nvPr/>
        </p:nvSpPr>
        <p:spPr>
          <a:xfrm>
            <a:off x="6056825" y="343092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5" name="Google Shape;2985;p85"/>
          <p:cNvSpPr/>
          <p:nvPr/>
        </p:nvSpPr>
        <p:spPr>
          <a:xfrm>
            <a:off x="6998600" y="3037325"/>
            <a:ext cx="387600" cy="393600"/>
          </a:xfrm>
          <a:prstGeom prst="ellipse">
            <a:avLst/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6" name="Google Shape;2986;p85"/>
          <p:cNvSpPr/>
          <p:nvPr/>
        </p:nvSpPr>
        <p:spPr>
          <a:xfrm>
            <a:off x="6223400" y="26437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7" name="Google Shape;2987;p85"/>
          <p:cNvSpPr/>
          <p:nvPr/>
        </p:nvSpPr>
        <p:spPr>
          <a:xfrm>
            <a:off x="6649450" y="259622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8" name="Google Shape;2988;p85"/>
          <p:cNvSpPr/>
          <p:nvPr/>
        </p:nvSpPr>
        <p:spPr>
          <a:xfrm>
            <a:off x="7204500" y="2551100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9" name="Google Shape;2989;p85"/>
          <p:cNvSpPr/>
          <p:nvPr/>
        </p:nvSpPr>
        <p:spPr>
          <a:xfrm>
            <a:off x="7592100" y="2938675"/>
            <a:ext cx="387600" cy="393600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0" name="Google Shape;2990;p85"/>
          <p:cNvSpPr/>
          <p:nvPr/>
        </p:nvSpPr>
        <p:spPr>
          <a:xfrm>
            <a:off x="5372475" y="17249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1" name="Google Shape;2991;p85"/>
          <p:cNvSpPr/>
          <p:nvPr/>
        </p:nvSpPr>
        <p:spPr>
          <a:xfrm>
            <a:off x="5798525" y="167740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2" name="Google Shape;2992;p85"/>
          <p:cNvSpPr/>
          <p:nvPr/>
        </p:nvSpPr>
        <p:spPr>
          <a:xfrm>
            <a:off x="6353575" y="1632275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3" name="Google Shape;2993;p85"/>
          <p:cNvSpPr/>
          <p:nvPr/>
        </p:nvSpPr>
        <p:spPr>
          <a:xfrm>
            <a:off x="6741175" y="2019850"/>
            <a:ext cx="387600" cy="393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94" name="Google Shape;2994;p85"/>
          <p:cNvGrpSpPr/>
          <p:nvPr/>
        </p:nvGrpSpPr>
        <p:grpSpPr>
          <a:xfrm>
            <a:off x="4654000" y="1846200"/>
            <a:ext cx="3388475" cy="2909901"/>
            <a:chOff x="615400" y="1846200"/>
            <a:chExt cx="3388475" cy="2909901"/>
          </a:xfrm>
        </p:grpSpPr>
        <p:sp>
          <p:nvSpPr>
            <p:cNvPr id="2995" name="Google Shape;2995;p85"/>
            <p:cNvSpPr/>
            <p:nvPr/>
          </p:nvSpPr>
          <p:spPr>
            <a:xfrm>
              <a:off x="615400" y="1846200"/>
              <a:ext cx="3388475" cy="1196000"/>
            </a:xfrm>
            <a:custGeom>
              <a:rect b="b" l="l" r="r" t="t"/>
              <a:pathLst>
                <a:path extrusionOk="0" h="47840" w="135539">
                  <a:moveTo>
                    <a:pt x="0" y="44977"/>
                  </a:moveTo>
                  <a:cubicBezTo>
                    <a:pt x="19787" y="33665"/>
                    <a:pt x="43160" y="22084"/>
                    <a:pt x="65642" y="25831"/>
                  </a:cubicBezTo>
                  <a:cubicBezTo>
                    <a:pt x="70187" y="26589"/>
                    <a:pt x="74820" y="29477"/>
                    <a:pt x="77190" y="33429"/>
                  </a:cubicBezTo>
                  <a:cubicBezTo>
                    <a:pt x="79237" y="36843"/>
                    <a:pt x="78181" y="41564"/>
                    <a:pt x="80229" y="44977"/>
                  </a:cubicBezTo>
                  <a:cubicBezTo>
                    <a:pt x="82551" y="48847"/>
                    <a:pt x="89149" y="47846"/>
                    <a:pt x="93601" y="47104"/>
                  </a:cubicBezTo>
                  <a:cubicBezTo>
                    <a:pt x="101414" y="45802"/>
                    <a:pt x="98033" y="31709"/>
                    <a:pt x="102110" y="24919"/>
                  </a:cubicBezTo>
                  <a:cubicBezTo>
                    <a:pt x="109264" y="13003"/>
                    <a:pt x="127196" y="11115"/>
                    <a:pt x="135539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96" name="Google Shape;2996;p85"/>
            <p:cNvSpPr/>
            <p:nvPr/>
          </p:nvSpPr>
          <p:spPr>
            <a:xfrm>
              <a:off x="1850675" y="2992250"/>
              <a:ext cx="800847" cy="1763851"/>
            </a:xfrm>
            <a:custGeom>
              <a:rect b="b" l="l" r="r" t="t"/>
              <a:pathLst>
                <a:path extrusionOk="0" h="69897" w="31122">
                  <a:moveTo>
                    <a:pt x="31122" y="0"/>
                  </a:moveTo>
                  <a:cubicBezTo>
                    <a:pt x="25564" y="2781"/>
                    <a:pt x="19055" y="3299"/>
                    <a:pt x="13496" y="6078"/>
                  </a:cubicBezTo>
                  <a:cubicBezTo>
                    <a:pt x="8529" y="8561"/>
                    <a:pt x="5418" y="14071"/>
                    <a:pt x="3163" y="19146"/>
                  </a:cubicBezTo>
                  <a:cubicBezTo>
                    <a:pt x="-3705" y="34606"/>
                    <a:pt x="2860" y="52980"/>
                    <a:pt x="2860" y="6989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2997" name="Google Shape;2997;p85"/>
          <p:cNvSpPr txBox="1"/>
          <p:nvPr/>
        </p:nvSpPr>
        <p:spPr>
          <a:xfrm>
            <a:off x="4849575" y="2935375"/>
            <a:ext cx="915600" cy="400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RED</a:t>
            </a:r>
            <a:endParaRPr b="1"/>
          </a:p>
        </p:txBody>
      </p:sp>
      <p:sp>
        <p:nvSpPr>
          <p:cNvPr id="2998" name="Google Shape;2998;p85"/>
          <p:cNvSpPr txBox="1"/>
          <p:nvPr/>
        </p:nvSpPr>
        <p:spPr>
          <a:xfrm>
            <a:off x="7624550" y="2502425"/>
            <a:ext cx="915600" cy="400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BLUE</a:t>
            </a:r>
            <a:endParaRPr b="1"/>
          </a:p>
        </p:txBody>
      </p:sp>
      <p:sp>
        <p:nvSpPr>
          <p:cNvPr id="2999" name="Google Shape;2999;p85"/>
          <p:cNvSpPr txBox="1"/>
          <p:nvPr/>
        </p:nvSpPr>
        <p:spPr>
          <a:xfrm>
            <a:off x="5792825" y="2071251"/>
            <a:ext cx="915600" cy="364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GREEN</a:t>
            </a:r>
            <a:endParaRPr b="1"/>
          </a:p>
        </p:txBody>
      </p:sp>
      <p:sp>
        <p:nvSpPr>
          <p:cNvPr id="3000" name="Google Shape;3000;p85"/>
          <p:cNvSpPr txBox="1"/>
          <p:nvPr>
            <p:ph idx="1" type="body"/>
          </p:nvPr>
        </p:nvSpPr>
        <p:spPr>
          <a:xfrm>
            <a:off x="5153775" y="934763"/>
            <a:ext cx="30246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Real-world accuracy ~ 67%</a:t>
            </a:r>
            <a:endParaRPr/>
          </a:p>
        </p:txBody>
      </p:sp>
      <p:sp>
        <p:nvSpPr>
          <p:cNvPr id="3001" name="Google Shape;3001;p8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02" name="Google Shape;3002;p85"/>
          <p:cNvGrpSpPr/>
          <p:nvPr/>
        </p:nvGrpSpPr>
        <p:grpSpPr>
          <a:xfrm>
            <a:off x="5502500" y="2502810"/>
            <a:ext cx="2521125" cy="1271375"/>
            <a:chOff x="5502500" y="2502810"/>
            <a:chExt cx="2521125" cy="1271375"/>
          </a:xfrm>
        </p:grpSpPr>
        <p:sp>
          <p:nvSpPr>
            <p:cNvPr id="3003" name="Google Shape;3003;p85"/>
            <p:cNvSpPr/>
            <p:nvPr/>
          </p:nvSpPr>
          <p:spPr>
            <a:xfrm>
              <a:off x="5502500" y="3283985"/>
              <a:ext cx="476400" cy="4902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4" name="Google Shape;3004;p85"/>
            <p:cNvSpPr/>
            <p:nvPr/>
          </p:nvSpPr>
          <p:spPr>
            <a:xfrm>
              <a:off x="6610875" y="2548185"/>
              <a:ext cx="476400" cy="4902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5" name="Google Shape;3005;p85"/>
            <p:cNvSpPr/>
            <p:nvPr/>
          </p:nvSpPr>
          <p:spPr>
            <a:xfrm>
              <a:off x="7160100" y="2502810"/>
              <a:ext cx="476400" cy="4902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6" name="Google Shape;3006;p85"/>
            <p:cNvSpPr/>
            <p:nvPr/>
          </p:nvSpPr>
          <p:spPr>
            <a:xfrm>
              <a:off x="7547225" y="2889398"/>
              <a:ext cx="476400" cy="4902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07" name="Google Shape;3007;p85"/>
          <p:cNvSpPr txBox="1"/>
          <p:nvPr>
            <p:ph idx="1" type="body"/>
          </p:nvPr>
        </p:nvSpPr>
        <p:spPr>
          <a:xfrm>
            <a:off x="164425" y="934775"/>
            <a:ext cx="4224000" cy="5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Trained Model with 100% test accuracy.</a:t>
            </a:r>
            <a:endParaRPr/>
          </a:p>
        </p:txBody>
      </p:sp>
      <p:sp>
        <p:nvSpPr>
          <p:cNvPr id="3008" name="Google Shape;3008;p85"/>
          <p:cNvSpPr/>
          <p:nvPr/>
        </p:nvSpPr>
        <p:spPr>
          <a:xfrm>
            <a:off x="2603925" y="2550850"/>
            <a:ext cx="387600" cy="393600"/>
          </a:xfrm>
          <a:prstGeom prst="ellipse">
            <a:avLst/>
          </a:prstGeom>
          <a:solidFill>
            <a:srgbClr val="38761D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9" name="Google Shape;3009;p85"/>
          <p:cNvSpPr/>
          <p:nvPr/>
        </p:nvSpPr>
        <p:spPr>
          <a:xfrm>
            <a:off x="3158975" y="2505725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0" name="Google Shape;3010;p85"/>
          <p:cNvSpPr/>
          <p:nvPr/>
        </p:nvSpPr>
        <p:spPr>
          <a:xfrm>
            <a:off x="3546575" y="2893300"/>
            <a:ext cx="387600" cy="393600"/>
          </a:xfrm>
          <a:prstGeom prst="ellipse">
            <a:avLst/>
          </a:prstGeom>
          <a:solidFill>
            <a:srgbClr val="0B5394"/>
          </a:solidFill>
          <a:ln cap="flat" cmpd="sng" w="762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1" name="Google Shape;3011;p85"/>
          <p:cNvSpPr/>
          <p:nvPr/>
        </p:nvSpPr>
        <p:spPr>
          <a:xfrm>
            <a:off x="2890801" y="1753902"/>
            <a:ext cx="2907600" cy="1677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00025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Takeaway: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benchmark on a </a:t>
            </a:r>
            <a:r>
              <a:rPr lang="en" u="sng"/>
              <a:t>corrected test set</a:t>
            </a:r>
            <a:endParaRPr u="sng"/>
          </a:p>
        </p:txBody>
      </p:sp>
      <p:grpSp>
        <p:nvGrpSpPr>
          <p:cNvPr id="3012" name="Google Shape;3012;p85"/>
          <p:cNvGrpSpPr/>
          <p:nvPr/>
        </p:nvGrpSpPr>
        <p:grpSpPr>
          <a:xfrm>
            <a:off x="2150100" y="900075"/>
            <a:ext cx="6012475" cy="535925"/>
            <a:chOff x="2150100" y="900075"/>
            <a:chExt cx="6012475" cy="535925"/>
          </a:xfrm>
        </p:grpSpPr>
        <p:sp>
          <p:nvSpPr>
            <p:cNvPr id="3013" name="Google Shape;3013;p85"/>
            <p:cNvSpPr/>
            <p:nvPr/>
          </p:nvSpPr>
          <p:spPr>
            <a:xfrm>
              <a:off x="2150100" y="904100"/>
              <a:ext cx="2271600" cy="531900"/>
            </a:xfrm>
            <a:prstGeom prst="ellipse">
              <a:avLst/>
            </a:prstGeom>
            <a:noFill/>
            <a:ln cap="flat" cmpd="sng" w="2857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4" name="Google Shape;3014;p85"/>
            <p:cNvSpPr/>
            <p:nvPr/>
          </p:nvSpPr>
          <p:spPr>
            <a:xfrm>
              <a:off x="4932175" y="900075"/>
              <a:ext cx="3230400" cy="531900"/>
            </a:xfrm>
            <a:prstGeom prst="ellipse">
              <a:avLst/>
            </a:prstGeom>
            <a:noFill/>
            <a:ln cap="flat" cmpd="sng" w="2857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8" name="Shape 3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9" name="Google Shape;3019;p8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Correcting the test set</a:t>
            </a:r>
            <a:endParaRPr/>
          </a:p>
        </p:txBody>
      </p:sp>
      <p:sp>
        <p:nvSpPr>
          <p:cNvPr id="3020" name="Google Shape;3020;p8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21" name="Google Shape;302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1850" y="853475"/>
            <a:ext cx="5502198" cy="4069699"/>
          </a:xfrm>
          <a:prstGeom prst="rect">
            <a:avLst/>
          </a:prstGeom>
          <a:noFill/>
          <a:ln>
            <a:noFill/>
          </a:ln>
        </p:spPr>
      </p:pic>
      <p:sp>
        <p:nvSpPr>
          <p:cNvPr id="3022" name="Google Shape;3022;p8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23" name="Google Shape;3023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174" y="1540975"/>
            <a:ext cx="3643752" cy="2946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4" name="Google Shape;3024;p86"/>
          <p:cNvGrpSpPr/>
          <p:nvPr/>
        </p:nvGrpSpPr>
        <p:grpSpPr>
          <a:xfrm>
            <a:off x="3274950" y="1572975"/>
            <a:ext cx="796200" cy="1785625"/>
            <a:chOff x="3274950" y="1572975"/>
            <a:chExt cx="796200" cy="1785625"/>
          </a:xfrm>
        </p:grpSpPr>
        <p:cxnSp>
          <p:nvCxnSpPr>
            <p:cNvPr id="3025" name="Google Shape;3025;p86"/>
            <p:cNvCxnSpPr/>
            <p:nvPr/>
          </p:nvCxnSpPr>
          <p:spPr>
            <a:xfrm flipH="1" rot="10800000">
              <a:off x="3386675" y="1572975"/>
              <a:ext cx="525900" cy="430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026" name="Google Shape;3026;p86"/>
            <p:cNvCxnSpPr/>
            <p:nvPr/>
          </p:nvCxnSpPr>
          <p:spPr>
            <a:xfrm>
              <a:off x="3499550" y="2159000"/>
              <a:ext cx="444600" cy="282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027" name="Google Shape;3027;p86"/>
            <p:cNvCxnSpPr/>
            <p:nvPr/>
          </p:nvCxnSpPr>
          <p:spPr>
            <a:xfrm>
              <a:off x="3274950" y="2241700"/>
              <a:ext cx="796200" cy="111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3028" name="Google Shape;3028;p86"/>
          <p:cNvSpPr/>
          <p:nvPr/>
        </p:nvSpPr>
        <p:spPr>
          <a:xfrm>
            <a:off x="3104650" y="1854926"/>
            <a:ext cx="547200" cy="556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2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Google Shape;3033;p87"/>
          <p:cNvSpPr txBox="1"/>
          <p:nvPr>
            <p:ph type="title"/>
          </p:nvPr>
        </p:nvSpPr>
        <p:spPr>
          <a:xfrm>
            <a:off x="508000" y="203175"/>
            <a:ext cx="8607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Correcting the test sets</a:t>
            </a:r>
            <a:endParaRPr/>
          </a:p>
        </p:txBody>
      </p:sp>
      <p:sp>
        <p:nvSpPr>
          <p:cNvPr id="3034" name="Google Shape;3034;p8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35" name="Google Shape;3035;p87"/>
          <p:cNvGrpSpPr/>
          <p:nvPr/>
        </p:nvGrpSpPr>
        <p:grpSpPr>
          <a:xfrm>
            <a:off x="553212" y="966628"/>
            <a:ext cx="4522205" cy="3656711"/>
            <a:chOff x="2084263" y="862800"/>
            <a:chExt cx="4975471" cy="4023228"/>
          </a:xfrm>
        </p:grpSpPr>
        <p:pic>
          <p:nvPicPr>
            <p:cNvPr id="3036" name="Google Shape;3036;p8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84263" y="862800"/>
              <a:ext cx="4975471" cy="40232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7" name="Google Shape;3037;p87"/>
            <p:cNvSpPr/>
            <p:nvPr/>
          </p:nvSpPr>
          <p:spPr>
            <a:xfrm>
              <a:off x="6368825" y="1312325"/>
              <a:ext cx="602100" cy="6123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38" name="Google Shape;3038;p87"/>
          <p:cNvSpPr txBox="1"/>
          <p:nvPr/>
        </p:nvSpPr>
        <p:spPr>
          <a:xfrm>
            <a:off x="5453850" y="1037150"/>
            <a:ext cx="3245700" cy="3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22222"/>
                </a:solidFill>
              </a:rPr>
              <a:t>Correct the label</a:t>
            </a:r>
            <a:r>
              <a:rPr lang="en">
                <a:solidFill>
                  <a:srgbClr val="222222"/>
                </a:solidFill>
              </a:rPr>
              <a:t> if a majority of reviewers: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</a:rPr>
              <a:t> agree on our proposed label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22222"/>
                </a:solidFill>
              </a:rPr>
              <a:t>Do nothing</a:t>
            </a:r>
            <a:r>
              <a:rPr lang="en">
                <a:solidFill>
                  <a:srgbClr val="222222"/>
                </a:solidFill>
              </a:rPr>
              <a:t> if a majority of reviewers: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</a:rPr>
              <a:t> agree on the original label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22222"/>
                </a:solidFill>
              </a:rPr>
              <a:t>Prune the example</a:t>
            </a:r>
            <a:r>
              <a:rPr lang="en">
                <a:solidFill>
                  <a:srgbClr val="222222"/>
                </a:solidFill>
              </a:rPr>
              <a:t> from the test set if the consensus is: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</a:rPr>
              <a:t>Neither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</a:rPr>
              <a:t>Both (multi-label)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</a:rPr>
              <a:t>Reviewers cannot agree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3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3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2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8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Set Errors Categorization</a:t>
            </a:r>
            <a:endParaRPr/>
          </a:p>
        </p:txBody>
      </p:sp>
      <p:sp>
        <p:nvSpPr>
          <p:cNvPr id="3044" name="Google Shape;3044;p8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45" name="Google Shape;3045;p8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46" name="Google Shape;304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862" y="934775"/>
            <a:ext cx="7809725" cy="3588351"/>
          </a:xfrm>
          <a:prstGeom prst="rect">
            <a:avLst/>
          </a:prstGeom>
          <a:noFill/>
          <a:ln>
            <a:noFill/>
          </a:ln>
        </p:spPr>
      </p:pic>
      <p:sp>
        <p:nvSpPr>
          <p:cNvPr id="3047" name="Google Shape;3047;p88"/>
          <p:cNvSpPr/>
          <p:nvPr/>
        </p:nvSpPr>
        <p:spPr>
          <a:xfrm>
            <a:off x="5122325" y="1380050"/>
            <a:ext cx="1114800" cy="2952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8" name="Google Shape;3048;p88"/>
          <p:cNvSpPr/>
          <p:nvPr/>
        </p:nvSpPr>
        <p:spPr>
          <a:xfrm>
            <a:off x="1869725" y="1380000"/>
            <a:ext cx="3217500" cy="2952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9" name="Google Shape;3049;p88"/>
          <p:cNvSpPr/>
          <p:nvPr/>
        </p:nvSpPr>
        <p:spPr>
          <a:xfrm>
            <a:off x="6272225" y="1383350"/>
            <a:ext cx="1997100" cy="289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50" name="Google Shape;3050;p88"/>
          <p:cNvPicPr preferRelativeResize="0"/>
          <p:nvPr/>
        </p:nvPicPr>
        <p:blipFill rotWithShape="1">
          <a:blip r:embed="rId4">
            <a:alphaModFix/>
          </a:blip>
          <a:srcRect b="670" l="0" r="0" t="661"/>
          <a:stretch/>
        </p:blipFill>
        <p:spPr>
          <a:xfrm>
            <a:off x="129150" y="0"/>
            <a:ext cx="4929674" cy="2652900"/>
          </a:xfrm>
          <a:prstGeom prst="rect">
            <a:avLst/>
          </a:prstGeom>
          <a:noFill/>
          <a:ln>
            <a:noFill/>
          </a:ln>
          <a:effectLst>
            <a:outerShdw blurRad="771525" rotWithShape="0" algn="bl" dir="5400000" dist="19050">
              <a:srgbClr val="000000">
                <a:alpha val="70000"/>
              </a:srgbClr>
            </a:outerShdw>
          </a:effectLst>
        </p:spPr>
      </p:pic>
      <p:sp>
        <p:nvSpPr>
          <p:cNvPr id="3051" name="Google Shape;3051;p88"/>
          <p:cNvSpPr txBox="1"/>
          <p:nvPr/>
        </p:nvSpPr>
        <p:spPr>
          <a:xfrm>
            <a:off x="84675" y="3310500"/>
            <a:ext cx="5517300" cy="738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942975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Remember our two questions? Now we have the tools (corrected test sets) to answer </a:t>
            </a:r>
            <a:r>
              <a:rPr b="1" lang="en" sz="1800">
                <a:solidFill>
                  <a:srgbClr val="FF0000"/>
                </a:solidFill>
              </a:rPr>
              <a:t>Q2</a:t>
            </a:r>
            <a:r>
              <a:rPr b="1" lang="en" sz="1800">
                <a:solidFill>
                  <a:schemeClr val="dk1"/>
                </a:solidFill>
              </a:rPr>
              <a:t>: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3052" name="Google Shape;3052;p88"/>
          <p:cNvSpPr/>
          <p:nvPr/>
        </p:nvSpPr>
        <p:spPr>
          <a:xfrm>
            <a:off x="165764" y="1957876"/>
            <a:ext cx="4838700" cy="668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771525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53" name="Google Shape;3053;p88"/>
          <p:cNvCxnSpPr/>
          <p:nvPr/>
        </p:nvCxnSpPr>
        <p:spPr>
          <a:xfrm rot="10800000">
            <a:off x="2617500" y="2525800"/>
            <a:ext cx="1559400" cy="1220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54" name="Google Shape;3054;p88"/>
          <p:cNvSpPr/>
          <p:nvPr/>
        </p:nvSpPr>
        <p:spPr>
          <a:xfrm>
            <a:off x="176400" y="35275"/>
            <a:ext cx="4838700" cy="1862700"/>
          </a:xfrm>
          <a:prstGeom prst="rect">
            <a:avLst/>
          </a:prstGeom>
          <a:solidFill>
            <a:srgbClr val="FFFFFF">
              <a:alpha val="40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8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9" name="Google Shape;3059;p8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34 pre-trained black-box models on ImageNet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0" name="Google Shape;3060;p8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61" name="Google Shape;3061;p89"/>
          <p:cNvGrpSpPr/>
          <p:nvPr/>
        </p:nvGrpSpPr>
        <p:grpSpPr>
          <a:xfrm>
            <a:off x="11993" y="1386430"/>
            <a:ext cx="3377396" cy="2120292"/>
            <a:chOff x="1992086" y="1115249"/>
            <a:chExt cx="5011717" cy="3146301"/>
          </a:xfrm>
        </p:grpSpPr>
        <p:pic>
          <p:nvPicPr>
            <p:cNvPr id="3062" name="Google Shape;3062;p89"/>
            <p:cNvPicPr preferRelativeResize="0"/>
            <p:nvPr/>
          </p:nvPicPr>
          <p:blipFill rotWithShape="1">
            <a:blip r:embed="rId3">
              <a:alphaModFix/>
            </a:blip>
            <a:srcRect b="13013" l="6006" r="0" t="0"/>
            <a:stretch/>
          </p:blipFill>
          <p:spPr>
            <a:xfrm>
              <a:off x="2293050" y="1115250"/>
              <a:ext cx="4710752" cy="314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3" name="Google Shape;3063;p8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37529" y="1218132"/>
              <a:ext cx="269934" cy="2858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4" name="Google Shape;3064;p89"/>
            <p:cNvSpPr/>
            <p:nvPr/>
          </p:nvSpPr>
          <p:spPr>
            <a:xfrm>
              <a:off x="1992086" y="1115249"/>
              <a:ext cx="345300" cy="3002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5" name="Google Shape;3065;p89"/>
            <p:cNvSpPr/>
            <p:nvPr/>
          </p:nvSpPr>
          <p:spPr>
            <a:xfrm>
              <a:off x="2571880" y="1772613"/>
              <a:ext cx="68700" cy="1645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66" name="Google Shape;3066;p89"/>
          <p:cNvSpPr txBox="1"/>
          <p:nvPr/>
        </p:nvSpPr>
        <p:spPr>
          <a:xfrm>
            <a:off x="504300" y="3555350"/>
            <a:ext cx="2697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Pervasive Label Errors in Test Sets Destabilize Machine Learning Benchmarks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(Northcutt, Athalye, &amp; Mueller 2021)</a:t>
            </a:r>
            <a:endParaRPr sz="1000">
              <a:solidFill>
                <a:srgbClr val="073763"/>
              </a:solidFill>
            </a:endParaRPr>
          </a:p>
        </p:txBody>
      </p:sp>
      <p:pic>
        <p:nvPicPr>
          <p:cNvPr id="3067" name="Google Shape;3067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7700" y="1497850"/>
            <a:ext cx="2355238" cy="2008876"/>
          </a:xfrm>
          <a:prstGeom prst="rect">
            <a:avLst/>
          </a:prstGeom>
          <a:noFill/>
          <a:ln>
            <a:noFill/>
          </a:ln>
        </p:spPr>
      </p:pic>
      <p:sp>
        <p:nvSpPr>
          <p:cNvPr id="3068" name="Google Shape;3068;p89"/>
          <p:cNvSpPr txBox="1"/>
          <p:nvPr/>
        </p:nvSpPr>
        <p:spPr>
          <a:xfrm>
            <a:off x="3294950" y="3555350"/>
            <a:ext cx="3062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Measuring Robustness to Natural</a:t>
            </a:r>
            <a:endParaRPr i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Distribution Shifts in Image Classificatio</a:t>
            </a:r>
            <a:r>
              <a:rPr lang="en" sz="1000"/>
              <a:t>n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(Taori, Dave, Shankar, Carlini,</a:t>
            </a:r>
            <a:endParaRPr sz="1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Recht, &amp; Schmidt, 2021)</a:t>
            </a:r>
            <a:br>
              <a:rPr lang="en" sz="1000">
                <a:solidFill>
                  <a:srgbClr val="073763"/>
                </a:solidFill>
              </a:rPr>
            </a:br>
            <a:endParaRPr sz="1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From ImageNet to Image Classification: Contextualizing Progress on Benchmarks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(Tsipras, Santurkar, Engstrom, Ilyas, Madry, 2020)</a:t>
            </a:r>
            <a:endParaRPr sz="1000">
              <a:solidFill>
                <a:srgbClr val="073763"/>
              </a:solidFill>
            </a:endParaRPr>
          </a:p>
        </p:txBody>
      </p:sp>
      <p:pic>
        <p:nvPicPr>
          <p:cNvPr id="3069" name="Google Shape;3069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7200" y="1525525"/>
            <a:ext cx="2832250" cy="1842109"/>
          </a:xfrm>
          <a:prstGeom prst="rect">
            <a:avLst/>
          </a:prstGeom>
          <a:noFill/>
          <a:ln>
            <a:noFill/>
          </a:ln>
        </p:spPr>
      </p:pic>
      <p:sp>
        <p:nvSpPr>
          <p:cNvPr id="3070" name="Google Shape;3070;p89"/>
          <p:cNvSpPr txBox="1"/>
          <p:nvPr/>
        </p:nvSpPr>
        <p:spPr>
          <a:xfrm>
            <a:off x="6277125" y="3582900"/>
            <a:ext cx="2832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Do ImageNet classifiers generalize to ImageNet?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(Recht, Roelofs, Schmidt, &amp; Shankar, 2019)</a:t>
            </a:r>
            <a:endParaRPr sz="1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Why do classifier accuracies show linear trends under distribution shift?</a:t>
            </a:r>
            <a:endParaRPr i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73763"/>
                </a:solidFill>
              </a:rPr>
              <a:t>(Mania &amp; Sra, 2021)</a:t>
            </a:r>
            <a:endParaRPr sz="1000">
              <a:solidFill>
                <a:srgbClr val="073763"/>
              </a:solidFill>
            </a:endParaRPr>
          </a:p>
        </p:txBody>
      </p:sp>
      <p:sp>
        <p:nvSpPr>
          <p:cNvPr id="3071" name="Google Shape;3071;p89"/>
          <p:cNvSpPr/>
          <p:nvPr/>
        </p:nvSpPr>
        <p:spPr>
          <a:xfrm>
            <a:off x="6217200" y="1121825"/>
            <a:ext cx="2985000" cy="378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2" name="Google Shape;3072;p89"/>
          <p:cNvSpPr/>
          <p:nvPr/>
        </p:nvSpPr>
        <p:spPr>
          <a:xfrm>
            <a:off x="3393800" y="1121825"/>
            <a:ext cx="2793900" cy="378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3" name="Google Shape;3073;p89"/>
          <p:cNvSpPr txBox="1"/>
          <p:nvPr/>
        </p:nvSpPr>
        <p:spPr>
          <a:xfrm>
            <a:off x="2335400" y="2407500"/>
            <a:ext cx="4543800" cy="1293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942975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But what if instead of looking at the entire validation set, we compare performance on the (much smaller) subset of examples with corrected labels?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3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7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Google Shape;3078;p9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34 pre-trained black-box models on ImageNet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9" name="Google Shape;3079;p9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80" name="Google Shape;3080;p9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81" name="Google Shape;3081;p90"/>
          <p:cNvPicPr preferRelativeResize="0"/>
          <p:nvPr/>
        </p:nvPicPr>
        <p:blipFill rotWithShape="1">
          <a:blip r:embed="rId3">
            <a:alphaModFix/>
          </a:blip>
          <a:srcRect b="2591" l="0" r="0" t="0"/>
          <a:stretch/>
        </p:blipFill>
        <p:spPr>
          <a:xfrm>
            <a:off x="1606375" y="975000"/>
            <a:ext cx="5542050" cy="3691651"/>
          </a:xfrm>
          <a:prstGeom prst="rect">
            <a:avLst/>
          </a:prstGeom>
          <a:noFill/>
          <a:ln>
            <a:noFill/>
          </a:ln>
        </p:spPr>
      </p:pic>
      <p:sp>
        <p:nvSpPr>
          <p:cNvPr id="3082" name="Google Shape;3082;p90"/>
          <p:cNvSpPr txBox="1"/>
          <p:nvPr/>
        </p:nvSpPr>
        <p:spPr>
          <a:xfrm>
            <a:off x="5562575" y="1476150"/>
            <a:ext cx="2955300" cy="738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942975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Is the result is specific to ImageNet?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6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p9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same finding, this time on CIFAR-10</a:t>
            </a:r>
            <a:endParaRPr/>
          </a:p>
        </p:txBody>
      </p:sp>
      <p:sp>
        <p:nvSpPr>
          <p:cNvPr id="3088" name="Google Shape;3088;p9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89" name="Google Shape;3089;p9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90" name="Google Shape;3090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038" y="898013"/>
            <a:ext cx="6017377" cy="386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" name="Google Shape;131;p20"/>
          <p:cNvSpPr/>
          <p:nvPr/>
        </p:nvSpPr>
        <p:spPr>
          <a:xfrm>
            <a:off x="2797500" y="1216225"/>
            <a:ext cx="3549000" cy="304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0"/>
          <p:cNvSpPr txBox="1"/>
          <p:nvPr/>
        </p:nvSpPr>
        <p:spPr>
          <a:xfrm>
            <a:off x="2916900" y="1320875"/>
            <a:ext cx="31614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Confident learning roadmap</a:t>
            </a:r>
            <a:r>
              <a:rPr lang="en"/>
              <a:t>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What is confident learning?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Situate confident learning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Noise + Other methods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How does CL work? (methods)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Comparison with other methods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Why does CL work? (theory)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Intuitions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Principles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Label errors on ML benchmarks</a:t>
            </a:r>
            <a:endParaRPr/>
          </a:p>
        </p:txBody>
      </p:sp>
      <p:sp>
        <p:nvSpPr>
          <p:cNvPr id="133" name="Google Shape;133;p20"/>
          <p:cNvSpPr txBox="1"/>
          <p:nvPr/>
        </p:nvSpPr>
        <p:spPr>
          <a:xfrm>
            <a:off x="2799628" y="2328097"/>
            <a:ext cx="23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2914025" y="1854750"/>
            <a:ext cx="3173100" cy="222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4" name="Shape 3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Google Shape;3095;p9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6" name="Google Shape;3096;p9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97" name="Google Shape;3097;p9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98" name="Google Shape;3098;p92"/>
          <p:cNvGrpSpPr/>
          <p:nvPr/>
        </p:nvGrpSpPr>
        <p:grpSpPr>
          <a:xfrm>
            <a:off x="164442" y="1386441"/>
            <a:ext cx="3702155" cy="2324173"/>
            <a:chOff x="1992086" y="1115249"/>
            <a:chExt cx="5011717" cy="3146301"/>
          </a:xfrm>
        </p:grpSpPr>
        <p:pic>
          <p:nvPicPr>
            <p:cNvPr id="3099" name="Google Shape;3099;p92"/>
            <p:cNvPicPr preferRelativeResize="0"/>
            <p:nvPr/>
          </p:nvPicPr>
          <p:blipFill rotWithShape="1">
            <a:blip r:embed="rId3">
              <a:alphaModFix/>
            </a:blip>
            <a:srcRect b="13013" l="6006" r="0" t="0"/>
            <a:stretch/>
          </p:blipFill>
          <p:spPr>
            <a:xfrm>
              <a:off x="2293050" y="1115250"/>
              <a:ext cx="4710752" cy="314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0" name="Google Shape;3100;p9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37529" y="1218132"/>
              <a:ext cx="269934" cy="2858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1" name="Google Shape;3101;p92"/>
            <p:cNvSpPr/>
            <p:nvPr/>
          </p:nvSpPr>
          <p:spPr>
            <a:xfrm>
              <a:off x="1992086" y="1115249"/>
              <a:ext cx="345300" cy="3002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2" name="Google Shape;3102;p92"/>
            <p:cNvSpPr/>
            <p:nvPr/>
          </p:nvSpPr>
          <p:spPr>
            <a:xfrm>
              <a:off x="2571880" y="1772613"/>
              <a:ext cx="68700" cy="1645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03" name="Google Shape;3103;p92"/>
          <p:cNvPicPr preferRelativeResize="0"/>
          <p:nvPr/>
        </p:nvPicPr>
        <p:blipFill rotWithShape="1">
          <a:blip r:embed="rId5">
            <a:alphaModFix/>
          </a:blip>
          <a:srcRect b="2591" l="0" r="0" t="0"/>
          <a:stretch/>
        </p:blipFill>
        <p:spPr>
          <a:xfrm>
            <a:off x="4788704" y="1488390"/>
            <a:ext cx="3183071" cy="2120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4" name="Google Shape;3104;p92"/>
          <p:cNvCxnSpPr/>
          <p:nvPr/>
        </p:nvCxnSpPr>
        <p:spPr>
          <a:xfrm>
            <a:off x="3866597" y="2957753"/>
            <a:ext cx="818400" cy="12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05" name="Google Shape;3105;p92"/>
          <p:cNvSpPr txBox="1"/>
          <p:nvPr/>
        </p:nvSpPr>
        <p:spPr>
          <a:xfrm>
            <a:off x="3224400" y="3312375"/>
            <a:ext cx="224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At what noise prevalence do the rankings start to change?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106" name="Google Shape;3106;p92"/>
          <p:cNvSpPr txBox="1"/>
          <p:nvPr/>
        </p:nvSpPr>
        <p:spPr>
          <a:xfrm>
            <a:off x="1610200" y="2711950"/>
            <a:ext cx="2023500" cy="615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0025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2.9% noise prevalence</a:t>
            </a:r>
            <a:br>
              <a:rPr lang="en">
                <a:solidFill>
                  <a:srgbClr val="FF0000"/>
                </a:solidFill>
              </a:rPr>
            </a:br>
            <a:r>
              <a:rPr lang="en">
                <a:solidFill>
                  <a:srgbClr val="FF0000"/>
                </a:solidFill>
              </a:rPr>
              <a:t>~50k examples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107" name="Google Shape;3107;p92"/>
          <p:cNvSpPr txBox="1"/>
          <p:nvPr/>
        </p:nvSpPr>
        <p:spPr>
          <a:xfrm>
            <a:off x="5363750" y="2711950"/>
            <a:ext cx="2082600" cy="615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0025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100% noise prevalence</a:t>
            </a:r>
            <a:endParaRPr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~1.5k examples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108" name="Google Shape;3108;p92"/>
          <p:cNvSpPr/>
          <p:nvPr/>
        </p:nvSpPr>
        <p:spPr>
          <a:xfrm>
            <a:off x="1001900" y="1622775"/>
            <a:ext cx="11925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9" name="Google Shape;3109;p92"/>
          <p:cNvSpPr/>
          <p:nvPr/>
        </p:nvSpPr>
        <p:spPr>
          <a:xfrm>
            <a:off x="6978850" y="1690600"/>
            <a:ext cx="818400" cy="70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10" name="Google Shape;3110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6006" y="1622763"/>
            <a:ext cx="129825" cy="12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1" name="Google Shape;3111;p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1876" y="1917075"/>
            <a:ext cx="1107725" cy="1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2" name="Google Shape;3112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1950606" y="1362863"/>
            <a:ext cx="129825" cy="12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3" name="Google Shape;3113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9600" y="1622771"/>
            <a:ext cx="129825" cy="83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7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8" name="Google Shape;3118;p9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Two pre-trained ImageNet models tested on original (noisy) labels</a:t>
            </a:r>
            <a:endParaRPr sz="2200"/>
          </a:p>
        </p:txBody>
      </p:sp>
      <p:sp>
        <p:nvSpPr>
          <p:cNvPr id="3119" name="Google Shape;3119;p9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120" name="Google Shape;3120;p93"/>
          <p:cNvGrpSpPr/>
          <p:nvPr/>
        </p:nvGrpSpPr>
        <p:grpSpPr>
          <a:xfrm>
            <a:off x="0" y="893067"/>
            <a:ext cx="9296403" cy="3400574"/>
            <a:chOff x="0" y="1022449"/>
            <a:chExt cx="9296403" cy="3400574"/>
          </a:xfrm>
        </p:grpSpPr>
        <p:pic>
          <p:nvPicPr>
            <p:cNvPr id="3121" name="Google Shape;3121;p9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1022449"/>
              <a:ext cx="9144003" cy="3098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2" name="Google Shape;3122;p93"/>
            <p:cNvPicPr preferRelativeResize="0"/>
            <p:nvPr/>
          </p:nvPicPr>
          <p:blipFill rotWithShape="1">
            <a:blip r:embed="rId4">
              <a:alphaModFix/>
            </a:blip>
            <a:srcRect b="0" l="0" r="0" t="91112"/>
            <a:stretch/>
          </p:blipFill>
          <p:spPr>
            <a:xfrm>
              <a:off x="152400" y="4121049"/>
              <a:ext cx="9144003" cy="3019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23" name="Google Shape;3123;p93"/>
          <p:cNvSpPr txBox="1"/>
          <p:nvPr/>
        </p:nvSpPr>
        <p:spPr>
          <a:xfrm>
            <a:off x="1435925" y="2463825"/>
            <a:ext cx="2955300" cy="738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942975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What happens when we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correct the test labels</a:t>
            </a:r>
            <a:r>
              <a:rPr b="1" lang="en" sz="1800">
                <a:solidFill>
                  <a:schemeClr val="dk1"/>
                </a:solidFill>
              </a:rPr>
              <a:t>?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3124" name="Google Shape;3124;p93"/>
          <p:cNvSpPr/>
          <p:nvPr/>
        </p:nvSpPr>
        <p:spPr>
          <a:xfrm>
            <a:off x="237651" y="1304743"/>
            <a:ext cx="302700" cy="2020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8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p9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But when we correct the test set, benchmark rankings destabilize</a:t>
            </a:r>
            <a:endParaRPr/>
          </a:p>
        </p:txBody>
      </p:sp>
      <p:sp>
        <p:nvSpPr>
          <p:cNvPr id="3130" name="Google Shape;3130;p9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31" name="Google Shape;3131;p9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32" name="Google Shape;3132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00" y="860372"/>
            <a:ext cx="9151601" cy="3440776"/>
          </a:xfrm>
          <a:prstGeom prst="rect">
            <a:avLst/>
          </a:prstGeom>
          <a:noFill/>
          <a:ln>
            <a:noFill/>
          </a:ln>
        </p:spPr>
      </p:pic>
      <p:sp>
        <p:nvSpPr>
          <p:cNvPr id="3133" name="Google Shape;3133;p94"/>
          <p:cNvSpPr/>
          <p:nvPr/>
        </p:nvSpPr>
        <p:spPr>
          <a:xfrm>
            <a:off x="273501" y="1359950"/>
            <a:ext cx="302700" cy="2020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7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p9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But when we correct the test set, benchmark rankings destabilize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9" name="Google Shape;3139;p9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40" name="Google Shape;3140;p9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41" name="Google Shape;314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1715"/>
            <a:ext cx="9144003" cy="3420071"/>
          </a:xfrm>
          <a:prstGeom prst="rect">
            <a:avLst/>
          </a:prstGeom>
          <a:noFill/>
          <a:ln>
            <a:noFill/>
          </a:ln>
        </p:spPr>
      </p:pic>
      <p:sp>
        <p:nvSpPr>
          <p:cNvPr id="3142" name="Google Shape;3142;p95"/>
          <p:cNvSpPr/>
          <p:nvPr/>
        </p:nvSpPr>
        <p:spPr>
          <a:xfrm>
            <a:off x="273501" y="1359950"/>
            <a:ext cx="302700" cy="2020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3" name="Google Shape;3143;p95"/>
          <p:cNvSpPr/>
          <p:nvPr/>
        </p:nvSpPr>
        <p:spPr>
          <a:xfrm>
            <a:off x="1944950" y="2378025"/>
            <a:ext cx="630600" cy="554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4" name="Google Shape;3144;p95"/>
          <p:cNvSpPr txBox="1"/>
          <p:nvPr/>
        </p:nvSpPr>
        <p:spPr>
          <a:xfrm>
            <a:off x="5562575" y="1476150"/>
            <a:ext cx="2955300" cy="1015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942975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Again we asked,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is the result is specific to ImageNet?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48" name="Shape 3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9" name="Google Shape;3149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938" y="815475"/>
            <a:ext cx="7213573" cy="4131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0" name="Google Shape;3150;p96"/>
          <p:cNvCxnSpPr/>
          <p:nvPr/>
        </p:nvCxnSpPr>
        <p:spPr>
          <a:xfrm>
            <a:off x="1717025" y="3031400"/>
            <a:ext cx="4558500" cy="6687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51" name="Google Shape;3151;p96"/>
          <p:cNvSpPr/>
          <p:nvPr/>
        </p:nvSpPr>
        <p:spPr>
          <a:xfrm>
            <a:off x="853725" y="2754550"/>
            <a:ext cx="5642100" cy="217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2" name="Google Shape;3152;p9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story on CIFAR-10 benchmark rankings</a:t>
            </a:r>
            <a:endParaRPr/>
          </a:p>
        </p:txBody>
      </p:sp>
      <p:sp>
        <p:nvSpPr>
          <p:cNvPr id="3153" name="Google Shape;3153;p9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54" name="Google Shape;3154;p96"/>
          <p:cNvSpPr/>
          <p:nvPr/>
        </p:nvSpPr>
        <p:spPr>
          <a:xfrm>
            <a:off x="6495850" y="2332425"/>
            <a:ext cx="1473900" cy="250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55" name="Google Shape;3155;p96"/>
          <p:cNvCxnSpPr/>
          <p:nvPr/>
        </p:nvCxnSpPr>
        <p:spPr>
          <a:xfrm>
            <a:off x="1717025" y="1130625"/>
            <a:ext cx="4562400" cy="14094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56" name="Google Shape;3156;p96"/>
          <p:cNvSpPr/>
          <p:nvPr/>
        </p:nvSpPr>
        <p:spPr>
          <a:xfrm>
            <a:off x="2022575" y="2935425"/>
            <a:ext cx="849000" cy="1636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0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Google Shape;3161;p97"/>
          <p:cNvSpPr txBox="1"/>
          <p:nvPr>
            <p:ph idx="1" type="body"/>
          </p:nvPr>
        </p:nvSpPr>
        <p:spPr>
          <a:xfrm>
            <a:off x="12025" y="858575"/>
            <a:ext cx="9067500" cy="36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</a:rPr>
              <a:t>Conclusions</a:t>
            </a:r>
            <a:br>
              <a:rPr b="1" lang="en" sz="2200">
                <a:solidFill>
                  <a:schemeClr val="dk1"/>
                </a:solidFill>
              </a:rPr>
            </a:br>
            <a:endParaRPr sz="1600" u="sng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Model rankings can change with just 6% increase in noise prevalence </a:t>
            </a:r>
            <a:r>
              <a:rPr lang="en" sz="1200">
                <a:solidFill>
                  <a:schemeClr val="dk1"/>
                </a:solidFill>
              </a:rPr>
              <a:t>(even in these highly-curated test sets)</a:t>
            </a:r>
            <a:endParaRPr sz="12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ML practitioners cannot know this unless they benchmark </a:t>
            </a:r>
            <a:r>
              <a:rPr lang="en">
                <a:solidFill>
                  <a:schemeClr val="dk1"/>
                </a:solidFill>
              </a:rPr>
              <a:t>with</a:t>
            </a:r>
            <a:r>
              <a:rPr lang="en" sz="1400">
                <a:solidFill>
                  <a:schemeClr val="dk1"/>
                </a:solidFill>
              </a:rPr>
              <a:t> </a:t>
            </a:r>
            <a:r>
              <a:rPr lang="en" sz="1400" u="sng">
                <a:solidFill>
                  <a:schemeClr val="dk1"/>
                </a:solidFill>
              </a:rPr>
              <a:t>correct</a:t>
            </a:r>
            <a:r>
              <a:rPr lang="en" u="sng">
                <a:solidFill>
                  <a:schemeClr val="dk1"/>
                </a:solidFill>
              </a:rPr>
              <a:t>ed </a:t>
            </a:r>
            <a:r>
              <a:rPr lang="en" sz="1400" u="sng">
                <a:solidFill>
                  <a:schemeClr val="dk1"/>
                </a:solidFill>
              </a:rPr>
              <a:t>test set labels</a:t>
            </a:r>
            <a:r>
              <a:rPr lang="en" sz="1400">
                <a:solidFill>
                  <a:schemeClr val="dk1"/>
                </a:solidFill>
              </a:rPr>
              <a:t>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The fact that simple models regularize (reduce overfitting to label noise) is not surprising. </a:t>
            </a:r>
            <a:r>
              <a:rPr lang="en" sz="1000">
                <a:solidFill>
                  <a:schemeClr val="dk1"/>
                </a:solidFill>
              </a:rPr>
              <a:t>(</a:t>
            </a:r>
            <a:r>
              <a:rPr lang="en" sz="1000">
                <a:solidFill>
                  <a:srgbClr val="1C4587"/>
                </a:solidFill>
              </a:rPr>
              <a:t>Li, Socher, &amp; Hoi, 2020</a:t>
            </a:r>
            <a:r>
              <a:rPr lang="en" sz="1000">
                <a:solidFill>
                  <a:schemeClr val="dk1"/>
                </a:solidFill>
              </a:rPr>
              <a:t>)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The surprise </a:t>
            </a:r>
            <a:r>
              <a:rPr lang="en">
                <a:solidFill>
                  <a:schemeClr val="dk1"/>
                </a:solidFill>
              </a:rPr>
              <a:t>--</a:t>
            </a:r>
            <a:r>
              <a:rPr lang="en" sz="1400">
                <a:solidFill>
                  <a:schemeClr val="dk1"/>
                </a:solidFill>
              </a:rPr>
              <a:t> test sets are far noisier than the ML community </a:t>
            </a:r>
            <a:r>
              <a:rPr lang="en">
                <a:solidFill>
                  <a:schemeClr val="dk1"/>
                </a:solidFill>
              </a:rPr>
              <a:t>thought</a:t>
            </a:r>
            <a:r>
              <a:rPr lang="en" sz="1400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labelerrors.com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</a:t>
            </a:r>
            <a:r>
              <a:rPr lang="en" sz="1400">
                <a:solidFill>
                  <a:schemeClr val="dk1"/>
                </a:solidFill>
              </a:rPr>
              <a:t>n ML practitioner’s </a:t>
            </a:r>
            <a:r>
              <a:rPr lang="en">
                <a:solidFill>
                  <a:schemeClr val="dk1"/>
                </a:solidFill>
              </a:rPr>
              <a:t>“best model” may underperform other models in real-world deployment.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For humans to deploy ML models with confidence -- noise in the test set must be quantified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confident learning addresses this problem with realistic sufficient conditions for finding label errors  -- and we have shown its efficacy for ten of the most popular ML benchmark test sets.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162" name="Google Shape;3162;p97"/>
          <p:cNvSpPr txBox="1"/>
          <p:nvPr>
            <p:ph type="title"/>
          </p:nvPr>
        </p:nvSpPr>
        <p:spPr>
          <a:xfrm>
            <a:off x="237650" y="203175"/>
            <a:ext cx="8757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000">
                <a:solidFill>
                  <a:srgbClr val="85200C"/>
                </a:solidFill>
              </a:rPr>
              <a:t>Are practitioners unknowingly benchmarking ML using erroneous test sets?</a:t>
            </a:r>
            <a:endParaRPr/>
          </a:p>
        </p:txBody>
      </p:sp>
      <p:sp>
        <p:nvSpPr>
          <p:cNvPr id="3163" name="Google Shape;3163;p97"/>
          <p:cNvSpPr/>
          <p:nvPr/>
        </p:nvSpPr>
        <p:spPr>
          <a:xfrm>
            <a:off x="122875" y="7144175"/>
            <a:ext cx="8757900" cy="706500"/>
          </a:xfrm>
          <a:prstGeom prst="rect">
            <a:avLst/>
          </a:prstGeom>
          <a:solidFill>
            <a:srgbClr val="FFFFFF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4" name="Google Shape;3164;p97"/>
          <p:cNvSpPr/>
          <p:nvPr/>
        </p:nvSpPr>
        <p:spPr>
          <a:xfrm>
            <a:off x="138875" y="5614800"/>
            <a:ext cx="8757900" cy="519000"/>
          </a:xfrm>
          <a:prstGeom prst="rect">
            <a:avLst/>
          </a:prstGeom>
          <a:solidFill>
            <a:srgbClr val="FFFFFF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5" name="Google Shape;3165;p9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6" name="Google Shape;3166;p97"/>
          <p:cNvSpPr/>
          <p:nvPr/>
        </p:nvSpPr>
        <p:spPr>
          <a:xfrm>
            <a:off x="195600" y="7850675"/>
            <a:ext cx="8841900" cy="423300"/>
          </a:xfrm>
          <a:prstGeom prst="rect">
            <a:avLst/>
          </a:prstGeom>
          <a:solidFill>
            <a:srgbClr val="FFFFFF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7" name="Google Shape;3167;p97"/>
          <p:cNvSpPr/>
          <p:nvPr/>
        </p:nvSpPr>
        <p:spPr>
          <a:xfrm>
            <a:off x="138875" y="6133800"/>
            <a:ext cx="8757900" cy="924600"/>
          </a:xfrm>
          <a:prstGeom prst="rect">
            <a:avLst/>
          </a:prstGeom>
          <a:solidFill>
            <a:srgbClr val="FFFFFF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8" name="Google Shape;3168;p97"/>
          <p:cNvSpPr/>
          <p:nvPr/>
        </p:nvSpPr>
        <p:spPr>
          <a:xfrm>
            <a:off x="302100" y="5218800"/>
            <a:ext cx="8841900" cy="322800"/>
          </a:xfrm>
          <a:prstGeom prst="rect">
            <a:avLst/>
          </a:prstGeom>
          <a:solidFill>
            <a:srgbClr val="FFFFFF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6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6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6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6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6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6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2" name="Shape 3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3" name="Google Shape;3173;p98"/>
          <p:cNvSpPr txBox="1"/>
          <p:nvPr>
            <p:ph type="title"/>
          </p:nvPr>
        </p:nvSpPr>
        <p:spPr>
          <a:xfrm>
            <a:off x="237650" y="203175"/>
            <a:ext cx="89064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Today’s Lab: improve a model trained with bad labels.</a:t>
            </a:r>
            <a:endParaRPr/>
          </a:p>
        </p:txBody>
      </p:sp>
      <p:sp>
        <p:nvSpPr>
          <p:cNvPr id="3174" name="Google Shape;3174;p9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75" name="Google Shape;3175;p9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76" name="Google Shape;3176;p98"/>
          <p:cNvPicPr preferRelativeResize="0"/>
          <p:nvPr/>
        </p:nvPicPr>
        <p:blipFill rotWithShape="1">
          <a:blip r:embed="rId3">
            <a:alphaModFix/>
          </a:blip>
          <a:srcRect b="0" l="14693" r="22938" t="0"/>
          <a:stretch/>
        </p:blipFill>
        <p:spPr>
          <a:xfrm>
            <a:off x="2526700" y="922238"/>
            <a:ext cx="4090598" cy="179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7" name="Google Shape;3177;p98"/>
          <p:cNvPicPr preferRelativeResize="0"/>
          <p:nvPr/>
        </p:nvPicPr>
        <p:blipFill rotWithShape="1">
          <a:blip r:embed="rId4">
            <a:alphaModFix/>
          </a:blip>
          <a:srcRect b="0" l="16506" r="0" t="0"/>
          <a:stretch/>
        </p:blipFill>
        <p:spPr>
          <a:xfrm>
            <a:off x="1893350" y="2822481"/>
            <a:ext cx="5595000" cy="1928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1" name="Shape 3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2" name="Google Shape;3182;p99"/>
          <p:cNvSpPr txBox="1"/>
          <p:nvPr>
            <p:ph idx="1" type="body"/>
          </p:nvPr>
        </p:nvSpPr>
        <p:spPr>
          <a:xfrm>
            <a:off x="237650" y="1654500"/>
            <a:ext cx="8520600" cy="183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THIS SLIDE</a:t>
            </a:r>
            <a:endParaRPr sz="40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4000"/>
              <a:t>INTENTIONALLY LEFT BLANK</a:t>
            </a:r>
            <a:endParaRPr sz="4000"/>
          </a:p>
        </p:txBody>
      </p:sp>
      <p:sp>
        <p:nvSpPr>
          <p:cNvPr id="3183" name="Google Shape;3183;p9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7" name="Shape 3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8" name="Google Shape;3188;p100"/>
          <p:cNvSpPr txBox="1"/>
          <p:nvPr>
            <p:ph type="title"/>
          </p:nvPr>
        </p:nvSpPr>
        <p:spPr>
          <a:xfrm>
            <a:off x="237650" y="203175"/>
            <a:ext cx="88518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label errors in your own dataset  </a:t>
            </a:r>
            <a:r>
              <a:rPr lang="en" sz="1800"/>
              <a:t>(1 import + 1 line of code)</a:t>
            </a:r>
            <a:endParaRPr sz="1800"/>
          </a:p>
        </p:txBody>
      </p:sp>
      <p:sp>
        <p:nvSpPr>
          <p:cNvPr id="3189" name="Google Shape;3189;p10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90" name="Google Shape;3190;p100"/>
          <p:cNvSpPr txBox="1"/>
          <p:nvPr/>
        </p:nvSpPr>
        <p:spPr>
          <a:xfrm>
            <a:off x="806825" y="1568850"/>
            <a:ext cx="76200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chemeClr val="hlink"/>
                </a:solidFill>
                <a:hlinkClick r:id="rId3"/>
              </a:rPr>
              <a:t>https://github.com/cleanlab/cleanlab</a:t>
            </a:r>
            <a:r>
              <a:rPr lang="en" sz="2800"/>
              <a:t> </a:t>
            </a:r>
            <a:endParaRPr sz="2800"/>
          </a:p>
        </p:txBody>
      </p:sp>
      <p:pic>
        <p:nvPicPr>
          <p:cNvPr id="3191" name="Google Shape;319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200" y="914014"/>
            <a:ext cx="7064776" cy="331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5" name="Shape 3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6" name="Google Shape;3196;p101"/>
          <p:cNvSpPr txBox="1"/>
          <p:nvPr>
            <p:ph type="title"/>
          </p:nvPr>
        </p:nvSpPr>
        <p:spPr>
          <a:xfrm>
            <a:off x="237650" y="203175"/>
            <a:ext cx="88518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data errors in your own dataset  </a:t>
            </a:r>
            <a:r>
              <a:rPr lang="en" sz="1800"/>
              <a:t>(1 import + 1 line of code)</a:t>
            </a:r>
            <a:endParaRPr sz="1800"/>
          </a:p>
        </p:txBody>
      </p:sp>
      <p:sp>
        <p:nvSpPr>
          <p:cNvPr id="3197" name="Google Shape;3197;p10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98" name="Google Shape;3198;p101"/>
          <p:cNvSpPr txBox="1"/>
          <p:nvPr/>
        </p:nvSpPr>
        <p:spPr>
          <a:xfrm>
            <a:off x="806825" y="1568850"/>
            <a:ext cx="76200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chemeClr val="hlink"/>
                </a:solidFill>
                <a:hlinkClick r:id="rId3"/>
              </a:rPr>
              <a:t>https://github.com/cleanlab/cleanlab</a:t>
            </a:r>
            <a:r>
              <a:rPr lang="en" sz="2800"/>
              <a:t> </a:t>
            </a:r>
            <a:endParaRPr sz="2800"/>
          </a:p>
        </p:txBody>
      </p:sp>
      <p:pic>
        <p:nvPicPr>
          <p:cNvPr id="3199" name="Google Shape;3199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476" y="1095853"/>
            <a:ext cx="6608973" cy="312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0" name="Google Shape;3200;p101"/>
          <p:cNvSpPr/>
          <p:nvPr/>
        </p:nvSpPr>
        <p:spPr>
          <a:xfrm>
            <a:off x="1202475" y="1646975"/>
            <a:ext cx="1416900" cy="329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Confident learning (CL)?</a:t>
            </a:r>
            <a:endParaRPr/>
          </a:p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560300" y="934775"/>
            <a:ext cx="8124300" cy="368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Confident learning (CL) </a:t>
            </a:r>
            <a:r>
              <a:rPr lang="en"/>
              <a:t>is a framework of theory and algorithms for: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Finding label errors in a dataset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Ranking data by likelihood of being a label issue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Learning with noisy labels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Complete characterization of label noise in a dataset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Dataset curation</a:t>
            </a:r>
            <a:r>
              <a:rPr lang="en">
                <a:solidFill>
                  <a:srgbClr val="073763"/>
                </a:solidFill>
              </a:rPr>
              <a:t> (next lecture!)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41" name="Google Shape;141;p2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21"/>
          <p:cNvSpPr txBox="1"/>
          <p:nvPr/>
        </p:nvSpPr>
        <p:spPr>
          <a:xfrm>
            <a:off x="308900" y="2811300"/>
            <a:ext cx="8378100" cy="2033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34343"/>
                </a:solidFill>
              </a:rPr>
              <a:t>Key Idea:</a:t>
            </a:r>
            <a:endParaRPr b="1" sz="24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rgbClr val="434343"/>
                </a:solidFill>
              </a:rPr>
              <a:t>With confident learning, you can use ANY model’s </a:t>
            </a:r>
            <a:r>
              <a:rPr b="1" lang="en" sz="2400">
                <a:solidFill>
                  <a:srgbClr val="434343"/>
                </a:solidFill>
              </a:rPr>
              <a:t>predicted</a:t>
            </a:r>
            <a:r>
              <a:rPr b="1" lang="en" sz="2400">
                <a:solidFill>
                  <a:srgbClr val="434343"/>
                </a:solidFill>
              </a:rPr>
              <a:t> probabilities to find label errors.</a:t>
            </a:r>
            <a:br>
              <a:rPr b="1" lang="en" sz="2400">
                <a:solidFill>
                  <a:srgbClr val="434343"/>
                </a:solidFill>
              </a:rPr>
            </a:br>
            <a:r>
              <a:rPr b="1" lang="en" sz="2400">
                <a:solidFill>
                  <a:srgbClr val="434343"/>
                </a:solidFill>
              </a:rPr>
              <a:t>(data-centric, modal-agnostic)</a:t>
            </a:r>
            <a:endParaRPr b="1" sz="2400">
              <a:solidFill>
                <a:srgbClr val="434343"/>
              </a:solidFill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5737275" y="309225"/>
            <a:ext cx="354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Northcutt, Jiang, &amp; Chuang (JAIR, 2021)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4" name="Shape 3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" name="Google Shape;3205;p102"/>
          <p:cNvSpPr txBox="1"/>
          <p:nvPr>
            <p:ph type="title"/>
          </p:nvPr>
        </p:nvSpPr>
        <p:spPr>
          <a:xfrm>
            <a:off x="55575" y="203175"/>
            <a:ext cx="90885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consensus labels for your dataset  </a:t>
            </a:r>
            <a:r>
              <a:rPr lang="en" sz="1800"/>
              <a:t>(1 import + 1 line of code)</a:t>
            </a:r>
            <a:endParaRPr sz="1800"/>
          </a:p>
        </p:txBody>
      </p:sp>
      <p:sp>
        <p:nvSpPr>
          <p:cNvPr id="3206" name="Google Shape;3206;p10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7" name="Google Shape;3207;p102"/>
          <p:cNvSpPr txBox="1"/>
          <p:nvPr/>
        </p:nvSpPr>
        <p:spPr>
          <a:xfrm>
            <a:off x="806825" y="1568850"/>
            <a:ext cx="76200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br>
              <a:rPr lang="en" sz="2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52400" marR="152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chemeClr val="hlink"/>
                </a:solidFill>
                <a:hlinkClick r:id="rId3"/>
              </a:rPr>
              <a:t>https://github.com/cleanlab/cleanlab</a:t>
            </a:r>
            <a:r>
              <a:rPr lang="en" sz="2800"/>
              <a:t> </a:t>
            </a:r>
            <a:endParaRPr sz="2800"/>
          </a:p>
        </p:txBody>
      </p:sp>
      <p:pic>
        <p:nvPicPr>
          <p:cNvPr id="3208" name="Google Shape;3208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501" y="982828"/>
            <a:ext cx="6792776" cy="3243801"/>
          </a:xfrm>
          <a:prstGeom prst="rect">
            <a:avLst/>
          </a:prstGeom>
          <a:noFill/>
          <a:ln>
            <a:noFill/>
          </a:ln>
        </p:spPr>
      </p:pic>
      <p:sp>
        <p:nvSpPr>
          <p:cNvPr id="3209" name="Google Shape;3209;p102"/>
          <p:cNvSpPr/>
          <p:nvPr/>
        </p:nvSpPr>
        <p:spPr>
          <a:xfrm>
            <a:off x="1340325" y="2407050"/>
            <a:ext cx="2366400" cy="329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leanlab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