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y="5143500" cx="9144000"/>
  <p:notesSz cx="6858000" cy="9144000"/>
  <p:embeddedFontLst>
    <p:embeddedFont>
      <p:font typeface="Raleway"/>
      <p:regular r:id="rId31"/>
      <p:bold r:id="rId32"/>
      <p:italic r:id="rId33"/>
      <p:boldItalic r:id="rId34"/>
    </p:embeddedFont>
    <p:embeddedFont>
      <p:font typeface="Roboto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aleway-regular.fntdata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Raleway-italic.fntdata"/><Relationship Id="rId10" Type="http://schemas.openxmlformats.org/officeDocument/2006/relationships/slide" Target="slides/slide6.xml"/><Relationship Id="rId32" Type="http://schemas.openxmlformats.org/officeDocument/2006/relationships/font" Target="fonts/Raleway-bold.fntdata"/><Relationship Id="rId13" Type="http://schemas.openxmlformats.org/officeDocument/2006/relationships/slide" Target="slides/slide9.xml"/><Relationship Id="rId35" Type="http://schemas.openxmlformats.org/officeDocument/2006/relationships/font" Target="fonts/Roboto-regular.fntdata"/><Relationship Id="rId12" Type="http://schemas.openxmlformats.org/officeDocument/2006/relationships/slide" Target="slides/slide8.xml"/><Relationship Id="rId34" Type="http://schemas.openxmlformats.org/officeDocument/2006/relationships/font" Target="fonts/Raleway-boldItalic.fntdata"/><Relationship Id="rId15" Type="http://schemas.openxmlformats.org/officeDocument/2006/relationships/slide" Target="slides/slide11.xml"/><Relationship Id="rId37" Type="http://schemas.openxmlformats.org/officeDocument/2006/relationships/font" Target="fonts/Roboto-italic.fntdata"/><Relationship Id="rId14" Type="http://schemas.openxmlformats.org/officeDocument/2006/relationships/slide" Target="slides/slide10.xml"/><Relationship Id="rId36" Type="http://schemas.openxmlformats.org/officeDocument/2006/relationships/font" Target="fonts/Roboto-bold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echnologyreview.com/s/613578/ai-algorithms-liability-human-blame/" TargetMode="Externa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d6df555277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d6df555277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d6df555277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d6df555277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d6df555277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d6df555277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HIGHLIGHT THIS BECAUSE: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Big thinkers in our field are asking the same questions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Just 5 years ago, finding only a single error in MNIST was the culminating point of a Hinton talk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struck me about his talk was that add the end he showed us what he was most excited about …. A label error in MNIST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d6df555277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d6df555277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HIGHLIGHT THIS BECAUSE: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Big thinkers in our field are asking the same questions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Just 5 years ago, finding only a single error in MNIST was the culminating point of a Hinton talk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struck me about his talk was that add the end he showed us what he was most excited about …. A label error in MNIST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d6df555277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d6df555277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d6df555277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d6df555277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d6df555277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d6df555277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d6df555277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d6df555277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d7102b9139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d7102b9139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d7102b9139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d7102b9139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d7102b9139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d7102b9139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d6df555277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d6df555277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should it mean for an algorithm to mess up?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Algorithms, if their assumptions are met, don’t mess up. Its the data they are trained 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https://www.technologyreview.com/s/613578/ai-algorithms-liability-human-blame/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met with </a:t>
            </a:r>
            <a:r>
              <a:rPr lang="en" sz="24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Andrej Karpathy and he said most of the error they observe is actually do to dataset label quality.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d6df555277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d6df555277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d6df555277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d6df555277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b01e4a552e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b01e4a552e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d6df555277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d6df555277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d6df555277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d6df555277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d6df555277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d6df555277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d6df555277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d6df555277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d6df555277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d6df555277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d7102b913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d7102b913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d6df555277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d6df555277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d6df555277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d6df555277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d6df555277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d6df555277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d6df555277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d6df555277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d6df555277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d6df555277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7294246" y="4852375"/>
            <a:ext cx="812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/ MAX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1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203175"/>
            <a:ext cx="9144000" cy="612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85200C"/>
              </a:solidFill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0" y="4940250"/>
            <a:ext cx="2800500" cy="2031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lt2"/>
                </a:solidFill>
              </a:rPr>
              <a:t>Lecture 1 - Data-Centric AI vs Model-Centric AI</a:t>
            </a:r>
            <a:endParaRPr b="1" sz="800">
              <a:solidFill>
                <a:schemeClr val="lt2"/>
              </a:solidFill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6195350" y="4940250"/>
            <a:ext cx="2948400" cy="203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" name="Google Shape;9;p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5E68"/>
              </a:buClr>
              <a:buSzPts val="2800"/>
              <a:buNone/>
              <a:defRPr sz="2800">
                <a:solidFill>
                  <a:srgbClr val="005E6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 sz="1800">
                <a:solidFill>
                  <a:srgbClr val="434343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b="1" sz="800">
                <a:solidFill>
                  <a:srgbClr val="005E68"/>
                </a:solidFill>
              </a:defRPr>
            </a:lvl1pPr>
            <a:lvl2pPr lvl="1" algn="r">
              <a:buNone/>
              <a:defRPr b="1" sz="800">
                <a:solidFill>
                  <a:srgbClr val="005E68"/>
                </a:solidFill>
              </a:defRPr>
            </a:lvl2pPr>
            <a:lvl3pPr lvl="2" algn="r">
              <a:buNone/>
              <a:defRPr b="1" sz="800">
                <a:solidFill>
                  <a:srgbClr val="005E68"/>
                </a:solidFill>
              </a:defRPr>
            </a:lvl3pPr>
            <a:lvl4pPr lvl="3" algn="r">
              <a:buNone/>
              <a:defRPr b="1" sz="800">
                <a:solidFill>
                  <a:srgbClr val="005E68"/>
                </a:solidFill>
              </a:defRPr>
            </a:lvl4pPr>
            <a:lvl5pPr lvl="4" algn="r">
              <a:buNone/>
              <a:defRPr b="1" sz="800">
                <a:solidFill>
                  <a:srgbClr val="005E68"/>
                </a:solidFill>
              </a:defRPr>
            </a:lvl5pPr>
            <a:lvl6pPr lvl="5" algn="r">
              <a:buNone/>
              <a:defRPr b="1" sz="800">
                <a:solidFill>
                  <a:srgbClr val="005E68"/>
                </a:solidFill>
              </a:defRPr>
            </a:lvl6pPr>
            <a:lvl7pPr lvl="6" algn="r">
              <a:buNone/>
              <a:defRPr b="1" sz="800">
                <a:solidFill>
                  <a:srgbClr val="005E68"/>
                </a:solidFill>
              </a:defRPr>
            </a:lvl7pPr>
            <a:lvl8pPr lvl="7" algn="r">
              <a:buNone/>
              <a:defRPr b="1" sz="800">
                <a:solidFill>
                  <a:srgbClr val="005E68"/>
                </a:solidFill>
              </a:defRPr>
            </a:lvl8pPr>
            <a:lvl9pPr lvl="8" algn="r">
              <a:buNone/>
              <a:defRPr b="1" sz="800">
                <a:solidFill>
                  <a:srgbClr val="005E6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 / max</a:t>
            </a:r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0" y="0"/>
            <a:ext cx="4578600" cy="203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EFEFEF"/>
              </a:solidFill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4578600" y="0"/>
            <a:ext cx="4565400" cy="2031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1"/>
          <p:cNvSpPr/>
          <p:nvPr/>
        </p:nvSpPr>
        <p:spPr>
          <a:xfrm>
            <a:off x="2800550" y="4940250"/>
            <a:ext cx="3394800" cy="203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434343"/>
                </a:solidFill>
              </a:rPr>
              <a:t>Introduction to Data-centric AI</a:t>
            </a:r>
            <a:endParaRPr b="1" sz="800">
              <a:solidFill>
                <a:srgbClr val="434343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hyperlink" Target="https://mitsloan.mit.edu/ideas-made-to-matter/why-its-time-data-centric-artificial-intelligence" TargetMode="External"/><Relationship Id="rId9" Type="http://schemas.openxmlformats.org/officeDocument/2006/relationships/image" Target="../media/image14.png"/><Relationship Id="rId5" Type="http://schemas.openxmlformats.org/officeDocument/2006/relationships/image" Target="../media/image22.png"/><Relationship Id="rId6" Type="http://schemas.openxmlformats.org/officeDocument/2006/relationships/hyperlink" Target="https://hbr.org/2016/09/bad-data-costs-the-u-s-3-trillion-per-year" TargetMode="External"/><Relationship Id="rId7" Type="http://schemas.openxmlformats.org/officeDocument/2006/relationships/image" Target="../media/image17.png"/><Relationship Id="rId8" Type="http://schemas.openxmlformats.org/officeDocument/2006/relationships/hyperlink" Target="https://www.entrepreneur.com/science-technology/bad-data-the-3-trillion-per-year-problem-thats-actually/393161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openai.com/dall-e-2/#demos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deeplearning.ai/the-batch/how-ai-professionals-reacted-to-chatgpt-on-twitter/" TargetMode="External"/><Relationship Id="rId4" Type="http://schemas.openxmlformats.org/officeDocument/2006/relationships/hyperlink" Target="https://openai.com/blog/chatgpt/" TargetMode="External"/><Relationship Id="rId5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Relationship Id="rId4" Type="http://schemas.openxmlformats.org/officeDocument/2006/relationships/hyperlink" Target="https://arxiv.org/abs/1911.00068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dcai.csail.mit.edu/lectures/data-centric-model-centric/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github.com/dcai-course/dcai-lab" TargetMode="External"/><Relationship Id="rId4" Type="http://schemas.openxmlformats.org/officeDocument/2006/relationships/hyperlink" Target="https://piazza.com/mit/spring2024/6dcai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labelerrors.com/" TargetMode="External"/><Relationship Id="rId4" Type="http://schemas.openxmlformats.org/officeDocument/2006/relationships/hyperlink" Target="https://arxiv.org/abs/2103.14749" TargetMode="External"/><Relationship Id="rId5" Type="http://schemas.openxmlformats.org/officeDocument/2006/relationships/hyperlink" Target="https://github.com/cleanlab/label-errors" TargetMode="External"/><Relationship Id="rId6" Type="http://schemas.openxmlformats.org/officeDocument/2006/relationships/hyperlink" Target="https://github.com/cleanlab/cleanlab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ronan.collobert.com/pub/2009_curriculum_icml.pdf" TargetMode="External"/><Relationship Id="rId4" Type="http://schemas.openxmlformats.org/officeDocument/2006/relationships/hyperlink" Target="https://ronan.collobert.com/pub/2009_curriculum_icml.pdf" TargetMode="External"/><Relationship Id="rId5" Type="http://schemas.openxmlformats.org/officeDocument/2006/relationships/hyperlink" Target="https://jair.org/index.php/jair/article/view/12125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pub.towardsai.net/k-nearest-neighbors-knn-algorithm-tutorial-machine-learning-basics-ml-ec6756d3e0ac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"/>
            <a:ext cx="9144000" cy="514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2100" y="4423800"/>
            <a:ext cx="5864300" cy="6437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/>
        </p:nvSpPr>
        <p:spPr>
          <a:xfrm>
            <a:off x="2834175" y="4555675"/>
            <a:ext cx="62703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First </a:t>
            </a:r>
            <a:r>
              <a:rPr b="1" lang="en" sz="2000">
                <a:solidFill>
                  <a:schemeClr val="lt1"/>
                </a:solidFill>
              </a:rPr>
              <a:t>lecture</a:t>
            </a:r>
            <a:r>
              <a:rPr b="1" lang="en" sz="2000">
                <a:solidFill>
                  <a:schemeClr val="lt1"/>
                </a:solidFill>
              </a:rPr>
              <a:t> on 1/16 at 12:00p ET in Room 2-190</a:t>
            </a:r>
            <a:endParaRPr b="1" sz="2000">
              <a:solidFill>
                <a:schemeClr val="lt1"/>
              </a:solidFill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 rotWithShape="1">
          <a:blip r:embed="rId4">
            <a:alphaModFix/>
          </a:blip>
          <a:srcRect b="0" l="81410" r="0" t="0"/>
          <a:stretch/>
        </p:blipFill>
        <p:spPr>
          <a:xfrm>
            <a:off x="7942675" y="111500"/>
            <a:ext cx="1090125" cy="36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/>
          <p:nvPr/>
        </p:nvSpPr>
        <p:spPr>
          <a:xfrm>
            <a:off x="8054500" y="89950"/>
            <a:ext cx="9783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</a:rPr>
              <a:t>IAP 2024</a:t>
            </a:r>
            <a:endParaRPr b="1"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the hype around Data-centric AI?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49" name="Google Shape;149;p22"/>
          <p:cNvGrpSpPr/>
          <p:nvPr/>
        </p:nvGrpSpPr>
        <p:grpSpPr>
          <a:xfrm>
            <a:off x="164425" y="815475"/>
            <a:ext cx="4350300" cy="3769951"/>
            <a:chOff x="237650" y="934775"/>
            <a:chExt cx="4350300" cy="3769951"/>
          </a:xfrm>
        </p:grpSpPr>
        <p:pic>
          <p:nvPicPr>
            <p:cNvPr id="150" name="Google Shape;150;p22"/>
            <p:cNvPicPr preferRelativeResize="0"/>
            <p:nvPr/>
          </p:nvPicPr>
          <p:blipFill rotWithShape="1">
            <a:blip r:embed="rId3">
              <a:alphaModFix/>
            </a:blip>
            <a:srcRect b="8079" l="0" r="0" t="0"/>
            <a:stretch/>
          </p:blipFill>
          <p:spPr>
            <a:xfrm>
              <a:off x="237650" y="934775"/>
              <a:ext cx="4350300" cy="3769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" name="Google Shape;151;p22"/>
            <p:cNvSpPr txBox="1"/>
            <p:nvPr/>
          </p:nvSpPr>
          <p:spPr>
            <a:xfrm>
              <a:off x="2566150" y="2005850"/>
              <a:ext cx="1344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Source: </a:t>
              </a:r>
              <a:r>
                <a:rPr lang="en" u="sng">
                  <a:solidFill>
                    <a:schemeClr val="hlink"/>
                  </a:solidFill>
                  <a:hlinkClick r:id="rId4"/>
                </a:rPr>
                <a:t>link</a:t>
              </a:r>
              <a:endParaRPr/>
            </a:p>
          </p:txBody>
        </p:sp>
      </p:grpSp>
      <p:sp>
        <p:nvSpPr>
          <p:cNvPr id="152" name="Google Shape;152;p2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3" name="Google Shape;153;p22"/>
          <p:cNvGrpSpPr/>
          <p:nvPr/>
        </p:nvGrpSpPr>
        <p:grpSpPr>
          <a:xfrm>
            <a:off x="4514725" y="847063"/>
            <a:ext cx="4476874" cy="3049172"/>
            <a:chOff x="4514725" y="1181750"/>
            <a:chExt cx="4476874" cy="3049172"/>
          </a:xfrm>
        </p:grpSpPr>
        <p:pic>
          <p:nvPicPr>
            <p:cNvPr id="154" name="Google Shape;154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14725" y="1181750"/>
              <a:ext cx="4476874" cy="30491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" name="Google Shape;155;p22"/>
            <p:cNvSpPr txBox="1"/>
            <p:nvPr/>
          </p:nvSpPr>
          <p:spPr>
            <a:xfrm>
              <a:off x="7351075" y="2572450"/>
              <a:ext cx="1236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Source: </a:t>
              </a:r>
              <a:r>
                <a:rPr lang="en" u="sng">
                  <a:solidFill>
                    <a:schemeClr val="hlink"/>
                  </a:solidFill>
                  <a:hlinkClick r:id="rId6"/>
                </a:rPr>
                <a:t>link</a:t>
              </a: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56" name="Google Shape;156;p22"/>
          <p:cNvGrpSpPr/>
          <p:nvPr/>
        </p:nvGrpSpPr>
        <p:grpSpPr>
          <a:xfrm>
            <a:off x="4711450" y="2910675"/>
            <a:ext cx="4046799" cy="1674743"/>
            <a:chOff x="4711450" y="2910675"/>
            <a:chExt cx="4046799" cy="1674743"/>
          </a:xfrm>
        </p:grpSpPr>
        <p:pic>
          <p:nvPicPr>
            <p:cNvPr id="157" name="Google Shape;157;p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711450" y="2910675"/>
              <a:ext cx="4046799" cy="16747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" name="Google Shape;158;p22"/>
            <p:cNvSpPr txBox="1"/>
            <p:nvPr/>
          </p:nvSpPr>
          <p:spPr>
            <a:xfrm>
              <a:off x="7280875" y="4071038"/>
              <a:ext cx="1236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Source: </a:t>
              </a:r>
              <a:r>
                <a:rPr lang="en" u="sng">
                  <a:solidFill>
                    <a:schemeClr val="hlink"/>
                  </a:solidFill>
                  <a:hlinkClick r:id="rId8"/>
                </a:rPr>
                <a:t>link</a:t>
              </a:r>
              <a:endParaRPr>
                <a:solidFill>
                  <a:schemeClr val="dk1"/>
                </a:solidFill>
              </a:endParaRPr>
            </a:p>
          </p:txBody>
        </p:sp>
      </p:grpSp>
      <p:pic>
        <p:nvPicPr>
          <p:cNvPr id="159" name="Google Shape;159;p22"/>
          <p:cNvPicPr preferRelativeResize="0"/>
          <p:nvPr/>
        </p:nvPicPr>
        <p:blipFill rotWithShape="1">
          <a:blip r:embed="rId9">
            <a:alphaModFix/>
          </a:blip>
          <a:srcRect b="10104" l="0" r="0" t="0"/>
          <a:stretch/>
        </p:blipFill>
        <p:spPr>
          <a:xfrm>
            <a:off x="100850" y="2275174"/>
            <a:ext cx="4476876" cy="231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462" y="0"/>
            <a:ext cx="8585078" cy="51435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5" name="Google Shape;165;p2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6" name="Google Shape;16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4725" y="1390650"/>
            <a:ext cx="211455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3"/>
          <p:cNvSpPr/>
          <p:nvPr/>
        </p:nvSpPr>
        <p:spPr>
          <a:xfrm>
            <a:off x="2194275" y="203175"/>
            <a:ext cx="4931700" cy="1095300"/>
          </a:xfrm>
          <a:prstGeom prst="wedgeRoundRectCallout">
            <a:avLst>
              <a:gd fmla="val -51431" name="adj1"/>
              <a:gd fmla="val 74606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“To conclude my talk, I will show that our method finds a label error in Yann’s MNIST dataset.”</a:t>
            </a:r>
            <a:br>
              <a:rPr i="1" lang="en"/>
            </a:br>
            <a:br>
              <a:rPr lang="en"/>
            </a:br>
            <a:r>
              <a:rPr lang="en"/>
              <a:t>			- Hinton (@FAIR, NYC</a:t>
            </a:r>
            <a:r>
              <a:rPr lang="en">
                <a:solidFill>
                  <a:schemeClr val="dk1"/>
                </a:solidFill>
              </a:rPr>
              <a:t>)</a:t>
            </a:r>
            <a:endParaRPr/>
          </a:p>
        </p:txBody>
      </p:sp>
      <p:pic>
        <p:nvPicPr>
          <p:cNvPr id="168" name="Google Shape;16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5775" y="903100"/>
            <a:ext cx="1129250" cy="35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462" y="0"/>
            <a:ext cx="8585078" cy="51435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4" name="Google Shape;174;p2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5" name="Google Shape;175;p24"/>
          <p:cNvSpPr txBox="1"/>
          <p:nvPr/>
        </p:nvSpPr>
        <p:spPr>
          <a:xfrm>
            <a:off x="3091225" y="3768825"/>
            <a:ext cx="3353700" cy="133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</a:rPr>
              <a:t>MNIST Given Label: </a:t>
            </a:r>
            <a:r>
              <a:rPr lang="en" sz="50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3</a:t>
            </a:r>
            <a:endParaRPr sz="5000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76" name="Google Shape;17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4725" y="1390650"/>
            <a:ext cx="211455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4"/>
          <p:cNvSpPr/>
          <p:nvPr/>
        </p:nvSpPr>
        <p:spPr>
          <a:xfrm>
            <a:off x="2194275" y="203175"/>
            <a:ext cx="4931700" cy="1095300"/>
          </a:xfrm>
          <a:prstGeom prst="wedgeRoundRectCallout">
            <a:avLst>
              <a:gd fmla="val -51431" name="adj1"/>
              <a:gd fmla="val 74606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/>
              <a:t>“To conclude my talk, I will show that our method finds a label error in Yann’s MNIST dataset.”</a:t>
            </a:r>
            <a:br>
              <a:rPr i="1" lang="en"/>
            </a:br>
            <a:br>
              <a:rPr lang="en"/>
            </a:br>
            <a:r>
              <a:rPr lang="en"/>
              <a:t>			- Hinton (@FAIR, NYC</a:t>
            </a:r>
            <a:r>
              <a:rPr lang="en">
                <a:solidFill>
                  <a:schemeClr val="dk1"/>
                </a:solidFill>
              </a:rPr>
              <a:t>)</a:t>
            </a:r>
            <a:endParaRPr/>
          </a:p>
        </p:txBody>
      </p:sp>
      <p:pic>
        <p:nvPicPr>
          <p:cNvPr id="178" name="Google Shape;17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5775" y="903100"/>
            <a:ext cx="1129250" cy="35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the hype around Data-centric AI?</a:t>
            </a:r>
            <a:endParaRPr/>
          </a:p>
        </p:txBody>
      </p:sp>
      <p:sp>
        <p:nvSpPr>
          <p:cNvPr id="184" name="Google Shape;184;p25"/>
          <p:cNvSpPr txBox="1"/>
          <p:nvPr>
            <p:ph idx="1" type="body"/>
          </p:nvPr>
        </p:nvSpPr>
        <p:spPr>
          <a:xfrm>
            <a:off x="313775" y="934775"/>
            <a:ext cx="83712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2"/>
                </a:solidFill>
              </a:rPr>
              <a:t>OpenAI has ‘open’ly stated that one of the biggest issues with Dall-E and GPT-3 is errors in the data and labels used during training.</a:t>
            </a:r>
            <a:endParaRPr sz="21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2"/>
                </a:solidFill>
              </a:rPr>
              <a:t>It’s not the model, it’s the data!</a:t>
            </a:r>
            <a:endParaRPr sz="21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2"/>
                </a:solidFill>
              </a:rPr>
              <a:t>Let’s take a look at the Dall-E demo page: </a:t>
            </a:r>
            <a:r>
              <a:rPr lang="en" sz="2100" u="sng">
                <a:solidFill>
                  <a:schemeClr val="hlink"/>
                </a:solidFill>
                <a:hlinkClick r:id="rId3"/>
              </a:rPr>
              <a:t>https://openai.com/dall-e-2/#demos</a:t>
            </a:r>
            <a:r>
              <a:rPr lang="en" sz="2100">
                <a:solidFill>
                  <a:schemeClr val="lt2"/>
                </a:solidFill>
              </a:rPr>
              <a:t> </a:t>
            </a:r>
            <a:endParaRPr sz="21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>
              <a:solidFill>
                <a:schemeClr val="lt2"/>
              </a:solidFill>
            </a:endParaRPr>
          </a:p>
        </p:txBody>
      </p:sp>
      <p:sp>
        <p:nvSpPr>
          <p:cNvPr id="185" name="Google Shape;185;p2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Dall-E’s big challenge → label errors at training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6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3" name="Google Shape;19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9200" y="0"/>
            <a:ext cx="4734800" cy="275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6"/>
          <p:cNvPicPr preferRelativeResize="0"/>
          <p:nvPr/>
        </p:nvPicPr>
        <p:blipFill rotWithShape="1">
          <a:blip r:embed="rId4">
            <a:alphaModFix/>
          </a:blip>
          <a:srcRect b="0" l="0" r="0" t="33836"/>
          <a:stretch/>
        </p:blipFill>
        <p:spPr>
          <a:xfrm>
            <a:off x="1651371" y="2758025"/>
            <a:ext cx="5841267" cy="238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4498200" cy="275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Dall-E’s big issue → label errors at training time</a:t>
            </a:r>
            <a:endParaRPr/>
          </a:p>
        </p:txBody>
      </p:sp>
      <p:sp>
        <p:nvSpPr>
          <p:cNvPr id="201" name="Google Shape;201;p27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3" name="Google Shape;20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8221" y="815475"/>
            <a:ext cx="4912241" cy="30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575" y="812388"/>
            <a:ext cx="4912251" cy="302566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7"/>
          <p:cNvSpPr/>
          <p:nvPr/>
        </p:nvSpPr>
        <p:spPr>
          <a:xfrm>
            <a:off x="6353737" y="2716300"/>
            <a:ext cx="949500" cy="393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7"/>
          <p:cNvSpPr txBox="1"/>
          <p:nvPr>
            <p:ph type="title"/>
          </p:nvPr>
        </p:nvSpPr>
        <p:spPr>
          <a:xfrm>
            <a:off x="945950" y="4093488"/>
            <a:ext cx="71040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Takeaway: Reliability of ML models deployed in the real-world depends on quality of training data.</a:t>
            </a:r>
            <a:endParaRPr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ChatGPT improved GPT-3 by improving data quality </a:t>
            </a:r>
            <a:endParaRPr/>
          </a:p>
        </p:txBody>
      </p:sp>
      <p:sp>
        <p:nvSpPr>
          <p:cNvPr id="212" name="Google Shape;212;p28"/>
          <p:cNvSpPr txBox="1"/>
          <p:nvPr>
            <p:ph idx="1" type="body"/>
          </p:nvPr>
        </p:nvSpPr>
        <p:spPr>
          <a:xfrm>
            <a:off x="164425" y="934775"/>
            <a:ext cx="34653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ChatGPT was fine-tuned to: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minimize harmful, untruthful, or biased output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Used human rankings of potential outputs to put lower-weighting on ‘bad data’</a:t>
            </a:r>
            <a:endParaRPr/>
          </a:p>
        </p:txBody>
      </p:sp>
      <p:sp>
        <p:nvSpPr>
          <p:cNvPr id="213" name="Google Shape;213;p2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4" name="Google Shape;214;p28"/>
          <p:cNvSpPr txBox="1"/>
          <p:nvPr/>
        </p:nvSpPr>
        <p:spPr>
          <a:xfrm>
            <a:off x="164425" y="42770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 to source</a:t>
            </a:r>
            <a:r>
              <a:rPr lang="en">
                <a:solidFill>
                  <a:srgbClr val="434343"/>
                </a:solidFill>
              </a:rPr>
              <a:t>. </a:t>
            </a:r>
            <a:r>
              <a:rPr lang="en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 to blog</a:t>
            </a:r>
            <a:r>
              <a:rPr lang="en">
                <a:solidFill>
                  <a:srgbClr val="434343"/>
                </a:solidFill>
              </a:rPr>
              <a:t>.</a:t>
            </a:r>
            <a:endParaRPr sz="1000"/>
          </a:p>
        </p:txBody>
      </p:sp>
      <p:pic>
        <p:nvPicPr>
          <p:cNvPr id="215" name="Google Shape;21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2125" y="967875"/>
            <a:ext cx="5209476" cy="2604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2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9"/>
          <p:cNvSpPr txBox="1"/>
          <p:nvPr>
            <p:ph type="title"/>
          </p:nvPr>
        </p:nvSpPr>
        <p:spPr>
          <a:xfrm>
            <a:off x="237650" y="203175"/>
            <a:ext cx="87705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Tesla Data Engine: use model outputs to improve training dataset </a:t>
            </a:r>
            <a:endParaRPr sz="2300"/>
          </a:p>
        </p:txBody>
      </p:sp>
      <p:sp>
        <p:nvSpPr>
          <p:cNvPr id="221" name="Google Shape;221;p2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2" name="Google Shape;222;p29"/>
          <p:cNvPicPr preferRelativeResize="0"/>
          <p:nvPr/>
        </p:nvPicPr>
        <p:blipFill rotWithShape="1">
          <a:blip r:embed="rId3">
            <a:alphaModFix/>
          </a:blip>
          <a:srcRect b="0" l="0" r="0" t="11197"/>
          <a:stretch/>
        </p:blipFill>
        <p:spPr>
          <a:xfrm>
            <a:off x="871150" y="870300"/>
            <a:ext cx="7100624" cy="365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9"/>
          <p:cNvSpPr txBox="1"/>
          <p:nvPr/>
        </p:nvSpPr>
        <p:spPr>
          <a:xfrm>
            <a:off x="2064138" y="4525600"/>
            <a:ext cx="5419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Slide from Andrej Karpathy, Tesla Director of AI (2021)</a:t>
            </a:r>
            <a:endParaRPr sz="13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0"/>
          <p:cNvSpPr txBox="1"/>
          <p:nvPr>
            <p:ph type="title"/>
          </p:nvPr>
        </p:nvSpPr>
        <p:spPr>
          <a:xfrm>
            <a:off x="237650" y="203175"/>
            <a:ext cx="8685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/>
              <a:t>Tesla Data Engine: use model outputs to improve training dataset 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0" name="Google Shape;23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450" y="943100"/>
            <a:ext cx="6846374" cy="345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0"/>
          <p:cNvSpPr txBox="1"/>
          <p:nvPr/>
        </p:nvSpPr>
        <p:spPr>
          <a:xfrm>
            <a:off x="1862388" y="4530175"/>
            <a:ext cx="5419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Slide from Andrej Karpathy, Tesla Director of AI (2021)</a:t>
            </a:r>
            <a:endParaRPr sz="13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1"/>
          <p:cNvSpPr txBox="1"/>
          <p:nvPr>
            <p:ph type="title"/>
          </p:nvPr>
        </p:nvSpPr>
        <p:spPr>
          <a:xfrm>
            <a:off x="237650" y="203175"/>
            <a:ext cx="9144000" cy="60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/>
              <a:t>Tesla Data Engine: use model outputs to improve training dataset 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8" name="Google Shape;23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7300" y="809874"/>
            <a:ext cx="6334877" cy="329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1"/>
          <p:cNvSpPr txBox="1"/>
          <p:nvPr/>
        </p:nvSpPr>
        <p:spPr>
          <a:xfrm>
            <a:off x="4885775" y="4537575"/>
            <a:ext cx="4258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Slide from Andrej Karpathy, Tesla Director of AI (2021)</a:t>
            </a:r>
            <a:endParaRPr sz="1300"/>
          </a:p>
        </p:txBody>
      </p:sp>
      <p:grpSp>
        <p:nvGrpSpPr>
          <p:cNvPr id="240" name="Google Shape;240;p31"/>
          <p:cNvGrpSpPr/>
          <p:nvPr/>
        </p:nvGrpSpPr>
        <p:grpSpPr>
          <a:xfrm>
            <a:off x="6427338" y="2967310"/>
            <a:ext cx="2397975" cy="831300"/>
            <a:chOff x="851625" y="1302135"/>
            <a:chExt cx="2397975" cy="831300"/>
          </a:xfrm>
        </p:grpSpPr>
        <p:sp>
          <p:nvSpPr>
            <p:cNvPr id="241" name="Google Shape;241;p31"/>
            <p:cNvSpPr/>
            <p:nvPr/>
          </p:nvSpPr>
          <p:spPr>
            <a:xfrm>
              <a:off x="851625" y="1311100"/>
              <a:ext cx="291300" cy="291300"/>
            </a:xfrm>
            <a:prstGeom prst="rect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31"/>
            <p:cNvSpPr/>
            <p:nvPr/>
          </p:nvSpPr>
          <p:spPr>
            <a:xfrm>
              <a:off x="851625" y="1799675"/>
              <a:ext cx="291300" cy="291300"/>
            </a:xfrm>
            <a:prstGeom prst="rect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31"/>
            <p:cNvSpPr txBox="1"/>
            <p:nvPr/>
          </p:nvSpPr>
          <p:spPr>
            <a:xfrm>
              <a:off x="1257300" y="1302135"/>
              <a:ext cx="1992300" cy="831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Datasets</a:t>
              </a:r>
              <a:br>
                <a:rPr lang="en"/>
              </a:b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Models and algorithms</a:t>
              </a:r>
              <a:endParaRPr/>
            </a:p>
          </p:txBody>
        </p:sp>
      </p:grpSp>
      <p:sp>
        <p:nvSpPr>
          <p:cNvPr id="244" name="Google Shape;244;p31"/>
          <p:cNvSpPr/>
          <p:nvPr/>
        </p:nvSpPr>
        <p:spPr>
          <a:xfrm>
            <a:off x="6297700" y="2023775"/>
            <a:ext cx="2303700" cy="70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1"/>
          <p:cNvSpPr/>
          <p:nvPr/>
        </p:nvSpPr>
        <p:spPr>
          <a:xfrm>
            <a:off x="2926975" y="1433350"/>
            <a:ext cx="1662600" cy="142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6" name="Google Shape;24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850" y="1433350"/>
            <a:ext cx="2608775" cy="28879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7" name="Google Shape;247;p31"/>
          <p:cNvGrpSpPr/>
          <p:nvPr/>
        </p:nvGrpSpPr>
        <p:grpSpPr>
          <a:xfrm>
            <a:off x="2146700" y="2855075"/>
            <a:ext cx="2442775" cy="855960"/>
            <a:chOff x="806825" y="1277475"/>
            <a:chExt cx="2442775" cy="855960"/>
          </a:xfrm>
        </p:grpSpPr>
        <p:sp>
          <p:nvSpPr>
            <p:cNvPr id="248" name="Google Shape;248;p31"/>
            <p:cNvSpPr/>
            <p:nvPr/>
          </p:nvSpPr>
          <p:spPr>
            <a:xfrm>
              <a:off x="806825" y="1277475"/>
              <a:ext cx="2397900" cy="831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49" name="Google Shape;249;p31"/>
            <p:cNvGrpSpPr/>
            <p:nvPr/>
          </p:nvGrpSpPr>
          <p:grpSpPr>
            <a:xfrm>
              <a:off x="851625" y="1302135"/>
              <a:ext cx="2397975" cy="831300"/>
              <a:chOff x="851625" y="1302135"/>
              <a:chExt cx="2397975" cy="831300"/>
            </a:xfrm>
          </p:grpSpPr>
          <p:sp>
            <p:nvSpPr>
              <p:cNvPr id="250" name="Google Shape;250;p31"/>
              <p:cNvSpPr/>
              <p:nvPr/>
            </p:nvSpPr>
            <p:spPr>
              <a:xfrm>
                <a:off x="851625" y="1311100"/>
                <a:ext cx="291300" cy="291300"/>
              </a:xfrm>
              <a:prstGeom prst="rect">
                <a:avLst/>
              </a:prstGeom>
              <a:solidFill>
                <a:srgbClr val="FF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31"/>
              <p:cNvSpPr/>
              <p:nvPr/>
            </p:nvSpPr>
            <p:spPr>
              <a:xfrm>
                <a:off x="851625" y="1799675"/>
                <a:ext cx="291300" cy="291300"/>
              </a:xfrm>
              <a:prstGeom prst="rect">
                <a:avLst/>
              </a:prstGeom>
              <a:solidFill>
                <a:srgbClr val="0000FF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31"/>
              <p:cNvSpPr txBox="1"/>
              <p:nvPr/>
            </p:nvSpPr>
            <p:spPr>
              <a:xfrm>
                <a:off x="1257300" y="1302135"/>
                <a:ext cx="1992300" cy="831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Datasets</a:t>
                </a:r>
                <a:br>
                  <a:rPr lang="en"/>
                </a:br>
                <a:endParaRPr/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Models and algorithms</a:t>
                </a:r>
                <a:endParaRPr/>
              </a:p>
            </p:txBody>
          </p:sp>
        </p:grpSp>
      </p:grpSp>
      <p:sp>
        <p:nvSpPr>
          <p:cNvPr id="253" name="Google Shape;253;p31"/>
          <p:cNvSpPr/>
          <p:nvPr/>
        </p:nvSpPr>
        <p:spPr>
          <a:xfrm>
            <a:off x="3067625" y="3614000"/>
            <a:ext cx="1662600" cy="70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1"/>
          <p:cNvSpPr/>
          <p:nvPr/>
        </p:nvSpPr>
        <p:spPr>
          <a:xfrm>
            <a:off x="291350" y="809875"/>
            <a:ext cx="1151700" cy="60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0929" y="1361525"/>
            <a:ext cx="3970782" cy="353305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>
            <p:ph type="title"/>
          </p:nvPr>
        </p:nvSpPr>
        <p:spPr>
          <a:xfrm>
            <a:off x="324175" y="203175"/>
            <a:ext cx="87741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l</a:t>
            </a:r>
            <a:r>
              <a:rPr lang="en"/>
              <a:t>e</a:t>
            </a:r>
            <a:r>
              <a:rPr lang="en"/>
              <a:t>arning, data is as important as the model</a:t>
            </a:r>
            <a:endParaRPr/>
          </a:p>
        </p:txBody>
      </p:sp>
      <p:sp>
        <p:nvSpPr>
          <p:cNvPr id="71" name="Google Shape;71;p14"/>
          <p:cNvSpPr txBox="1"/>
          <p:nvPr>
            <p:ph idx="12" type="sldNum"/>
          </p:nvPr>
        </p:nvSpPr>
        <p:spPr>
          <a:xfrm>
            <a:off x="7394848" y="4852175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" name="Google Shape;72;p14"/>
          <p:cNvPicPr preferRelativeResize="0"/>
          <p:nvPr/>
        </p:nvPicPr>
        <p:blipFill rotWithShape="1">
          <a:blip r:embed="rId4">
            <a:alphaModFix/>
          </a:blip>
          <a:srcRect b="0" l="1999" r="9" t="9074"/>
          <a:stretch/>
        </p:blipFill>
        <p:spPr>
          <a:xfrm>
            <a:off x="324175" y="1253450"/>
            <a:ext cx="4231050" cy="233992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367400" y="1815350"/>
            <a:ext cx="3673800" cy="69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/>
          <p:nvPr/>
        </p:nvSpPr>
        <p:spPr>
          <a:xfrm>
            <a:off x="3069950" y="1338600"/>
            <a:ext cx="5329800" cy="69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1370785" y="1361853"/>
            <a:ext cx="3117300" cy="533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114" y="2560428"/>
            <a:ext cx="3898943" cy="2377097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>
            <p:ph type="title"/>
          </p:nvPr>
        </p:nvSpPr>
        <p:spPr>
          <a:xfrm>
            <a:off x="4801600" y="735500"/>
            <a:ext cx="4049400" cy="338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But learning depends on the quality of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the data</a:t>
            </a:r>
            <a:endParaRPr b="1" sz="1600">
              <a:solidFill>
                <a:schemeClr val="dk1"/>
              </a:solidFill>
            </a:endParaRPr>
          </a:p>
        </p:txBody>
      </p:sp>
      <p:cxnSp>
        <p:nvCxnSpPr>
          <p:cNvPr id="78" name="Google Shape;78;p14"/>
          <p:cNvCxnSpPr/>
          <p:nvPr/>
        </p:nvCxnSpPr>
        <p:spPr>
          <a:xfrm>
            <a:off x="4801600" y="1327575"/>
            <a:ext cx="40494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9" name="Google Shape;79;p14"/>
          <p:cNvSpPr txBox="1"/>
          <p:nvPr/>
        </p:nvSpPr>
        <p:spPr>
          <a:xfrm>
            <a:off x="484300" y="446022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Source: MIT Technology Review</a:t>
            </a:r>
            <a:endParaRPr sz="12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(May 28, 2019)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5136300" y="3234500"/>
            <a:ext cx="3436200" cy="843000"/>
          </a:xfrm>
          <a:prstGeom prst="rect">
            <a:avLst/>
          </a:prstGeom>
          <a:solidFill>
            <a:srgbClr val="FFFFFF">
              <a:alpha val="843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4"/>
          <p:cNvSpPr/>
          <p:nvPr/>
        </p:nvSpPr>
        <p:spPr>
          <a:xfrm>
            <a:off x="5136300" y="4308200"/>
            <a:ext cx="3540000" cy="612300"/>
          </a:xfrm>
          <a:prstGeom prst="rect">
            <a:avLst/>
          </a:prstGeom>
          <a:solidFill>
            <a:srgbClr val="FFFFFF">
              <a:alpha val="843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4"/>
          <p:cNvSpPr/>
          <p:nvPr/>
        </p:nvSpPr>
        <p:spPr>
          <a:xfrm>
            <a:off x="4870850" y="1102050"/>
            <a:ext cx="820200" cy="1971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4"/>
          <p:cNvSpPr txBox="1"/>
          <p:nvPr/>
        </p:nvSpPr>
        <p:spPr>
          <a:xfrm>
            <a:off x="4883325" y="1925275"/>
            <a:ext cx="4049400" cy="14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latin typeface="Raleway"/>
                <a:ea typeface="Raleway"/>
                <a:cs typeface="Raleway"/>
                <a:sym typeface="Raleway"/>
              </a:rPr>
              <a:t>Deep neural networks easily fit random labels.</a:t>
            </a:r>
            <a:endParaRPr i="1" sz="2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latin typeface="Raleway"/>
              <a:ea typeface="Raleway"/>
              <a:cs typeface="Raleway"/>
              <a:sym typeface="Raleway"/>
            </a:endParaRPr>
          </a:p>
          <a:p>
            <a:pPr indent="-355600" lvl="0" marL="457200" rtl="0" algn="ctr">
              <a:spcBef>
                <a:spcPts val="0"/>
              </a:spcBef>
              <a:spcAft>
                <a:spcPts val="0"/>
              </a:spcAft>
              <a:buSzPts val="2000"/>
              <a:buFont typeface="Raleway"/>
              <a:buChar char="-"/>
            </a:pPr>
            <a:r>
              <a:rPr i="1" lang="en" sz="2000">
                <a:latin typeface="Raleway"/>
                <a:ea typeface="Raleway"/>
                <a:cs typeface="Raleway"/>
                <a:sym typeface="Raleway"/>
              </a:rPr>
              <a:t>Zhang et al. (ICLR, 2017)</a:t>
            </a:r>
            <a:endParaRPr i="1"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4" name="Google Shape;84;p14"/>
          <p:cNvSpPr txBox="1"/>
          <p:nvPr>
            <p:ph type="title"/>
          </p:nvPr>
        </p:nvSpPr>
        <p:spPr>
          <a:xfrm>
            <a:off x="484300" y="735509"/>
            <a:ext cx="4266000" cy="554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In machine learning, we tend to focus on the model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85" name="Google Shape;85;p14"/>
          <p:cNvSpPr/>
          <p:nvPr/>
        </p:nvSpPr>
        <p:spPr>
          <a:xfrm>
            <a:off x="561875" y="1092600"/>
            <a:ext cx="994200" cy="1971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4"/>
          <p:cNvSpPr txBox="1"/>
          <p:nvPr/>
        </p:nvSpPr>
        <p:spPr>
          <a:xfrm>
            <a:off x="4704075" y="815475"/>
            <a:ext cx="43944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</p:txBody>
      </p:sp>
      <p:grpSp>
        <p:nvGrpSpPr>
          <p:cNvPr id="87" name="Google Shape;87;p14"/>
          <p:cNvGrpSpPr/>
          <p:nvPr/>
        </p:nvGrpSpPr>
        <p:grpSpPr>
          <a:xfrm>
            <a:off x="3018400" y="1361525"/>
            <a:ext cx="5273175" cy="533100"/>
            <a:chOff x="3018400" y="1513925"/>
            <a:chExt cx="5273175" cy="533100"/>
          </a:xfrm>
        </p:grpSpPr>
        <p:sp>
          <p:nvSpPr>
            <p:cNvPr id="88" name="Google Shape;88;p14"/>
            <p:cNvSpPr/>
            <p:nvPr/>
          </p:nvSpPr>
          <p:spPr>
            <a:xfrm>
              <a:off x="4467175" y="1513925"/>
              <a:ext cx="3824400" cy="533100"/>
            </a:xfrm>
            <a:prstGeom prst="rect">
              <a:avLst/>
            </a:prstGeom>
            <a:solidFill>
              <a:schemeClr val="lt1"/>
            </a:solidFill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3018400" y="1535525"/>
              <a:ext cx="5229900" cy="497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600"/>
                <a:t>are trained with erroneous data`</a:t>
              </a:r>
              <a:endParaRPr b="1" sz="2600"/>
            </a:p>
          </p:txBody>
        </p:sp>
      </p:grpSp>
      <p:sp>
        <p:nvSpPr>
          <p:cNvPr id="90" name="Google Shape;90;p14"/>
          <p:cNvSpPr/>
          <p:nvPr/>
        </p:nvSpPr>
        <p:spPr>
          <a:xfrm>
            <a:off x="5572125" y="1299150"/>
            <a:ext cx="2563500" cy="669000"/>
          </a:xfrm>
          <a:prstGeom prst="ellipse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Data-centric vs model-centric for learning with noisy labels</a:t>
            </a:r>
            <a:endParaRPr sz="2500"/>
          </a:p>
        </p:txBody>
      </p:sp>
      <p:sp>
        <p:nvSpPr>
          <p:cNvPr id="260" name="Google Shape;260;p32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2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62" name="Google Shape;262;p32"/>
          <p:cNvGrpSpPr/>
          <p:nvPr/>
        </p:nvGrpSpPr>
        <p:grpSpPr>
          <a:xfrm>
            <a:off x="164425" y="815475"/>
            <a:ext cx="8303388" cy="4140574"/>
            <a:chOff x="164425" y="815475"/>
            <a:chExt cx="8303388" cy="4140574"/>
          </a:xfrm>
        </p:grpSpPr>
        <p:pic>
          <p:nvPicPr>
            <p:cNvPr id="263" name="Google Shape;263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8078" y="815475"/>
              <a:ext cx="7939735" cy="41405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4" name="Google Shape;264;p32"/>
            <p:cNvSpPr txBox="1"/>
            <p:nvPr/>
          </p:nvSpPr>
          <p:spPr>
            <a:xfrm>
              <a:off x="164425" y="1280075"/>
              <a:ext cx="7713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Northcutt et al., JAIR, 2021 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“Confident Learning” (</a:t>
              </a:r>
              <a:r>
                <a:rPr lang="en" u="sng">
                  <a:solidFill>
                    <a:schemeClr val="hlink"/>
                  </a:solidFill>
                  <a:hlinkClick r:id="rId4"/>
                </a:rPr>
                <a:t>link to paper</a:t>
              </a:r>
              <a:r>
                <a:rPr lang="en"/>
                <a:t>) 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 there was data-centric AI…</a:t>
            </a:r>
            <a:endParaRPr/>
          </a:p>
        </p:txBody>
      </p:sp>
      <p:sp>
        <p:nvSpPr>
          <p:cNvPr id="270" name="Google Shape;270;p33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relied on mostly-human-powered solutions to improve dataset quality: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Spend more $ for higher quality data or more labels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Build custom tools to evaluate specific data (e.g. Tesla data quality platform)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Fixing data inside a Jupyter notebook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Data-centric AI = systematizing these approaches to be more reliable, accurate, and generally usable on many datasets.</a:t>
            </a:r>
            <a:endParaRPr/>
          </a:p>
        </p:txBody>
      </p:sp>
      <p:sp>
        <p:nvSpPr>
          <p:cNvPr id="271" name="Google Shape;271;p33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 Learning (the “perceptron” of DCAI)</a:t>
            </a:r>
            <a:endParaRPr/>
          </a:p>
        </p:txBody>
      </p:sp>
      <p:sp>
        <p:nvSpPr>
          <p:cNvPr id="277" name="Google Shape;277;p34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Your first exposure to the magic of systematic model improvement!</a:t>
            </a:r>
            <a:endParaRPr/>
          </a:p>
        </p:txBody>
      </p:sp>
      <p:sp>
        <p:nvSpPr>
          <p:cNvPr id="278" name="Google Shape;278;p34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we’ll cover in this course.</a:t>
            </a:r>
            <a:endParaRPr/>
          </a:p>
        </p:txBody>
      </p:sp>
      <p:sp>
        <p:nvSpPr>
          <p:cNvPr id="284" name="Google Shape;284;p35"/>
          <p:cNvSpPr txBox="1"/>
          <p:nvPr>
            <p:ph idx="1" type="body"/>
          </p:nvPr>
        </p:nvSpPr>
        <p:spPr>
          <a:xfrm>
            <a:off x="164425" y="934775"/>
            <a:ext cx="87828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highlight>
                  <a:srgbClr val="FFFFFF"/>
                </a:highlight>
              </a:rPr>
              <a:t>Week 1:</a:t>
            </a:r>
            <a:endParaRPr b="1"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  <a:highlight>
                  <a:srgbClr val="FFFFFF"/>
                </a:highlight>
              </a:rPr>
              <a:t>1/16 (today)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: </a:t>
            </a:r>
            <a:r>
              <a:rPr lang="en" sz="16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Data-Centric AI vs Model-Centric AI</a:t>
            </a:r>
            <a:r>
              <a:rPr b="1" lang="en" sz="1600">
                <a:solidFill>
                  <a:srgbClr val="000000"/>
                </a:solidFill>
                <a:highlight>
                  <a:srgbClr val="FFFFFF"/>
                </a:highlight>
              </a:rPr>
              <a:t>, Perceptron of DCAI, PU Learning</a:t>
            </a:r>
            <a:endParaRPr b="1" sz="16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rgbClr val="000000"/>
                </a:solidFill>
                <a:highlight>
                  <a:srgbClr val="FFFFFF"/>
                </a:highlight>
              </a:rPr>
              <a:t>1/17</a:t>
            </a:r>
            <a:r>
              <a:rPr lang="en" sz="1600">
                <a:solidFill>
                  <a:srgbClr val="000000"/>
                </a:solidFill>
                <a:highlight>
                  <a:srgbClr val="FFFFFF"/>
                </a:highlight>
              </a:rPr>
              <a:t>: Label Errors and Confident Learning</a:t>
            </a:r>
            <a:endParaRPr sz="16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rgbClr val="000000"/>
                </a:solidFill>
                <a:highlight>
                  <a:srgbClr val="FFFFFF"/>
                </a:highlight>
              </a:rPr>
              <a:t>1/18</a:t>
            </a:r>
            <a:r>
              <a:rPr lang="en" sz="1600">
                <a:solidFill>
                  <a:srgbClr val="000000"/>
                </a:solidFill>
                <a:highlight>
                  <a:srgbClr val="FFFFFF"/>
                </a:highlight>
              </a:rPr>
              <a:t>: Class Imbalance, Outliers, and Distribution Shift</a:t>
            </a:r>
            <a:endParaRPr b="1"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  <a:highlight>
                  <a:srgbClr val="FFFFFF"/>
                </a:highlight>
              </a:rPr>
              <a:t>1/19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: Advanced Confident Learning, LLM and Generative AI applications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highlight>
                  <a:srgbClr val="FFFFFF"/>
                </a:highlight>
              </a:rPr>
              <a:t>Week 2:</a:t>
            </a:r>
            <a:endParaRPr b="1"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  <a:highlight>
                  <a:srgbClr val="FFFFFF"/>
                </a:highlight>
              </a:rPr>
              <a:t>1/22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: Dataset Creation and Curation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  <a:highlight>
                  <a:srgbClr val="FFFFFF"/>
                </a:highlight>
              </a:rPr>
              <a:t>1/23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: Data-centric Evaluation of ML Models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  <a:highlight>
                  <a:srgbClr val="FFFFFF"/>
                </a:highlight>
              </a:rPr>
              <a:t>1/24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: Data Curation for LLMs</a:t>
            </a:r>
            <a:endParaRPr b="1"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  <a:highlight>
                  <a:srgbClr val="FFFFFF"/>
                </a:highlight>
              </a:rPr>
              <a:t>1/25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: Cutting-edge Research, Applications, and Advanced Topics (1)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  <a:highlight>
                  <a:srgbClr val="FFFFFF"/>
                </a:highlight>
              </a:rPr>
              <a:t>1/26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: </a:t>
            </a:r>
            <a:r>
              <a:rPr lang="en" sz="1600">
                <a:solidFill>
                  <a:schemeClr val="dk1"/>
                </a:solidFill>
                <a:highlight>
                  <a:schemeClr val="lt1"/>
                </a:highlight>
              </a:rPr>
              <a:t>Cutting-edge Research, Applications, and Advanced Topics (2)</a:t>
            </a:r>
            <a:endParaRPr sz="2100"/>
          </a:p>
        </p:txBody>
      </p:sp>
      <p:sp>
        <p:nvSpPr>
          <p:cNvPr id="285" name="Google Shape;285;p3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lab for today’s lecture will cover</a:t>
            </a:r>
            <a:endParaRPr/>
          </a:p>
        </p:txBody>
      </p:sp>
      <p:sp>
        <p:nvSpPr>
          <p:cNvPr id="291" name="Google Shape;291;p36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text classification dataset with bad html tags scraped from the internet.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Model-centric approaches will only get you so far.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You’ll need to improve the dataset to train a better classifier.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	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https://github.com/dcai-course/dcai-lab</a:t>
            </a:r>
            <a:r>
              <a:rPr lang="en"/>
              <a:t> </a:t>
            </a:r>
            <a:endParaRPr/>
          </a:p>
        </p:txBody>
      </p:sp>
      <p:sp>
        <p:nvSpPr>
          <p:cNvPr id="292" name="Google Shape;292;p3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3" name="Google Shape;293;p36"/>
          <p:cNvSpPr txBox="1"/>
          <p:nvPr/>
        </p:nvSpPr>
        <p:spPr>
          <a:xfrm>
            <a:off x="393025" y="3746175"/>
            <a:ext cx="7524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300">
                <a:solidFill>
                  <a:schemeClr val="dk1"/>
                </a:solidFill>
                <a:highlight>
                  <a:schemeClr val="lt1"/>
                </a:highlight>
              </a:rPr>
              <a:t>Questions</a:t>
            </a:r>
            <a:r>
              <a:rPr lang="en" sz="2300">
                <a:solidFill>
                  <a:schemeClr val="dk1"/>
                </a:solidFill>
                <a:highlight>
                  <a:schemeClr val="lt1"/>
                </a:highlight>
              </a:rPr>
              <a:t>: </a:t>
            </a:r>
            <a:r>
              <a:rPr lang="en" sz="2300" u="sng">
                <a:solidFill>
                  <a:schemeClr val="hlink"/>
                </a:solidFill>
                <a:highlight>
                  <a:schemeClr val="lt1"/>
                </a:highlight>
                <a:hlinkClick r:id="rId4"/>
              </a:rPr>
              <a:t>https://piazza.com/mit/spring2024/6dcai</a:t>
            </a:r>
            <a:r>
              <a:rPr lang="en" sz="230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endParaRPr sz="2800">
              <a:solidFill>
                <a:srgbClr val="434343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Tomorrow’s</a:t>
            </a:r>
            <a:r>
              <a:rPr lang="en"/>
              <a:t> lecture will cover</a:t>
            </a:r>
            <a:endParaRPr/>
          </a:p>
        </p:txBody>
      </p:sp>
      <p:sp>
        <p:nvSpPr>
          <p:cNvPr id="299" name="Google Shape;299;p37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Label errors and how to find </a:t>
            </a:r>
            <a:r>
              <a:rPr lang="en"/>
              <a:t>them automatically.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to train classification models on data containing label errors.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test set label errors impact ML benchmarks.</a:t>
            </a:r>
            <a:endParaRPr/>
          </a:p>
        </p:txBody>
      </p:sp>
      <p:sp>
        <p:nvSpPr>
          <p:cNvPr id="300" name="Google Shape;300;p3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Course staff</a:t>
            </a:r>
            <a:endParaRPr/>
          </a:p>
        </p:txBody>
      </p:sp>
      <p:sp>
        <p:nvSpPr>
          <p:cNvPr id="306" name="Google Shape;306;p3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7" name="Google Shape;30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6475" y="996604"/>
            <a:ext cx="1321800" cy="1367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08" name="Google Shape;30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525" y="910058"/>
            <a:ext cx="1540800" cy="154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09" name="Google Shape;309;p38"/>
          <p:cNvSpPr txBox="1"/>
          <p:nvPr/>
        </p:nvSpPr>
        <p:spPr>
          <a:xfrm>
            <a:off x="140225" y="2426783"/>
            <a:ext cx="26694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Anish Athalye </a:t>
            </a:r>
            <a:r>
              <a:rPr lang="en" sz="1000">
                <a:solidFill>
                  <a:srgbClr val="666666"/>
                </a:solidFill>
              </a:rPr>
              <a:t>(MIT SB ‘17 PhD)</a:t>
            </a:r>
            <a:endParaRPr sz="10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</a:rPr>
              <a:t>Lecture 3 - Imbalance, Outliers, Shift</a:t>
            </a:r>
            <a:endParaRPr sz="10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</a:rPr>
              <a:t>Lecture 7 - Data Curation for LLMs</a:t>
            </a:r>
            <a:endParaRPr sz="10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</a:rPr>
              <a:t>Lecture 8 - Advanced Topics 1</a:t>
            </a:r>
            <a:endParaRPr sz="10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</a:rPr>
              <a:t>Lecture 9 - Advanced Topics 2</a:t>
            </a:r>
            <a:endParaRPr sz="1000">
              <a:solidFill>
                <a:srgbClr val="666666"/>
              </a:solidFill>
            </a:endParaRPr>
          </a:p>
        </p:txBody>
      </p:sp>
      <p:sp>
        <p:nvSpPr>
          <p:cNvPr id="310" name="Google Shape;310;p38"/>
          <p:cNvSpPr txBox="1"/>
          <p:nvPr/>
        </p:nvSpPr>
        <p:spPr>
          <a:xfrm>
            <a:off x="3032675" y="2426783"/>
            <a:ext cx="2669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Curtis Northcutt</a:t>
            </a:r>
            <a:r>
              <a:rPr lang="en"/>
              <a:t> </a:t>
            </a:r>
            <a:r>
              <a:rPr lang="en" sz="1000">
                <a:solidFill>
                  <a:srgbClr val="666666"/>
                </a:solidFill>
              </a:rPr>
              <a:t>(MIT PhD ‘21)</a:t>
            </a:r>
            <a:endParaRPr sz="10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</a:rPr>
              <a:t>Lecture 1 - What is DCAI, PU Learning</a:t>
            </a:r>
            <a:endParaRPr sz="10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</a:rPr>
              <a:t>Lecture 2 - Confident Learning</a:t>
            </a:r>
            <a:endParaRPr sz="10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</a:rPr>
              <a:t>Lecture 4 - Adv Confident Learning, Gen AI</a:t>
            </a:r>
            <a:endParaRPr sz="1000">
              <a:solidFill>
                <a:srgbClr val="666666"/>
              </a:solidFill>
            </a:endParaRPr>
          </a:p>
        </p:txBody>
      </p:sp>
      <p:pic>
        <p:nvPicPr>
          <p:cNvPr id="311" name="Google Shape;31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3702" y="959851"/>
            <a:ext cx="1431900" cy="1441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12" name="Google Shape;312;p38"/>
          <p:cNvSpPr txBox="1"/>
          <p:nvPr/>
        </p:nvSpPr>
        <p:spPr>
          <a:xfrm>
            <a:off x="6043500" y="2426775"/>
            <a:ext cx="2822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Jonas Mueller </a:t>
            </a:r>
            <a:r>
              <a:rPr lang="en" sz="1000">
                <a:solidFill>
                  <a:srgbClr val="666666"/>
                </a:solidFill>
              </a:rPr>
              <a:t>(MIT PhD ‘18)</a:t>
            </a:r>
            <a:endParaRPr sz="10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</a:rPr>
              <a:t>Lecture 5 - Dataset Creation and Curation</a:t>
            </a:r>
            <a:endParaRPr sz="10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</a:rPr>
              <a:t>Lecture 6 - Data-centric Evaluation of Models</a:t>
            </a:r>
            <a:endParaRPr sz="10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Traditional Machine Learning is model-centric </a:t>
            </a:r>
            <a:endParaRPr/>
          </a:p>
        </p:txBody>
      </p:sp>
      <p:sp>
        <p:nvSpPr>
          <p:cNvPr id="96" name="Google Shape;96;p15"/>
          <p:cNvSpPr txBox="1"/>
          <p:nvPr>
            <p:ph idx="1" type="body"/>
          </p:nvPr>
        </p:nvSpPr>
        <p:spPr>
          <a:xfrm>
            <a:off x="164425" y="934775"/>
            <a:ext cx="8520600" cy="38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When you learn ML in school… a dataset is given to you, usually fairly clean &amp; well-curated (e.g. dog/cat images)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Your goal: produce the best model for this dataset (model-centric AI)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techniques taught in standard ML classes like 6.036/6.390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traditional (model-centric) ML, you learn: 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different types of models (eg. neural architectures)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tuning their hyperparameters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modifying the training loss function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regularization</a:t>
            </a:r>
            <a:endParaRPr sz="16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5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>
            <p:ph type="title"/>
          </p:nvPr>
        </p:nvSpPr>
        <p:spPr>
          <a:xfrm>
            <a:off x="164425" y="203175"/>
            <a:ext cx="89235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In many real-world ML applications, the dataset is not fixed!</a:t>
            </a:r>
            <a:endParaRPr sz="2600"/>
          </a:p>
        </p:txBody>
      </p:sp>
      <p:sp>
        <p:nvSpPr>
          <p:cNvPr id="103" name="Google Shape;103;p16"/>
          <p:cNvSpPr txBox="1"/>
          <p:nvPr>
            <p:ph idx="1" type="body"/>
          </p:nvPr>
        </p:nvSpPr>
        <p:spPr>
          <a:xfrm>
            <a:off x="164425" y="1078038"/>
            <a:ext cx="8520600" cy="35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Company/user does not care what clever ML tricks you used to produce accurate predictions on highly curated data.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4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Real-world data tends to be messy</a:t>
            </a:r>
            <a:r>
              <a:rPr lang="en"/>
              <a:t>, so consider fixing </a:t>
            </a:r>
            <a:r>
              <a:rPr lang="en"/>
              <a:t>issues</a:t>
            </a:r>
            <a:r>
              <a:rPr lang="en"/>
              <a:t> in the data.</a:t>
            </a:r>
            <a:endParaRPr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/>
              <a:t>T</a:t>
            </a:r>
            <a:r>
              <a:rPr lang="en"/>
              <a:t>en of the most-used ML test sets have pervasive label errors.** See: </a:t>
            </a: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https://labelerrors.com/</a:t>
            </a:r>
            <a:r>
              <a:rPr lang="en" sz="1500"/>
              <a:t>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br>
              <a:rPr lang="en"/>
            </a:b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** Northcutt, Athalye, &amp; Mueller, NeurIPS, 2021 (link to </a:t>
            </a:r>
            <a:r>
              <a:rPr lang="en" sz="12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paper</a:t>
            </a:r>
            <a:r>
              <a:rPr lang="en" sz="1200">
                <a:solidFill>
                  <a:schemeClr val="dk1"/>
                </a:solidFill>
              </a:rPr>
              <a:t>, </a:t>
            </a:r>
            <a:r>
              <a:rPr lang="en" sz="12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code</a:t>
            </a:r>
            <a:r>
              <a:rPr lang="en" sz="1200">
                <a:solidFill>
                  <a:schemeClr val="dk1"/>
                </a:solidFill>
              </a:rPr>
              <a:t>, errors found via </a:t>
            </a:r>
            <a:r>
              <a:rPr lang="en" sz="12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cleanlab</a:t>
            </a:r>
            <a:r>
              <a:rPr lang="en" sz="1200">
                <a:solidFill>
                  <a:schemeClr val="dk1"/>
                </a:solidFill>
              </a:rPr>
              <a:t>)</a:t>
            </a:r>
            <a:endParaRPr/>
          </a:p>
        </p:txBody>
      </p:sp>
      <p:sp>
        <p:nvSpPr>
          <p:cNvPr id="104" name="Google Shape;104;p16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16"/>
          <p:cNvSpPr txBox="1"/>
          <p:nvPr/>
        </p:nvSpPr>
        <p:spPr>
          <a:xfrm>
            <a:off x="164425" y="3048000"/>
            <a:ext cx="8923500" cy="12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800">
                <a:solidFill>
                  <a:srgbClr val="434343"/>
                </a:solidFill>
              </a:rPr>
              <a:t>Seasoned data scientist: It’s more worthwhile to invest in exploring &amp; fixing the data than tinkering with models.</a:t>
            </a:r>
            <a:r>
              <a:rPr lang="en" sz="1600">
                <a:solidFill>
                  <a:srgbClr val="434343"/>
                </a:solidFill>
              </a:rPr>
              <a:t> (i.e. avoid “garbage in, garbage out”)</a:t>
            </a:r>
            <a:endParaRPr sz="1600">
              <a:solidFill>
                <a:srgbClr val="434343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</a:pPr>
            <a:r>
              <a:rPr lang="en">
                <a:solidFill>
                  <a:srgbClr val="434343"/>
                </a:solidFill>
              </a:rPr>
              <a:t>But this process is cumbersome for large datasets 😭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data-centric AI?</a:t>
            </a:r>
            <a:endParaRPr/>
          </a:p>
        </p:txBody>
      </p:sp>
      <p:sp>
        <p:nvSpPr>
          <p:cNvPr id="111" name="Google Shape;111;p17"/>
          <p:cNvSpPr txBox="1"/>
          <p:nvPr>
            <p:ph idx="1" type="body"/>
          </p:nvPr>
        </p:nvSpPr>
        <p:spPr>
          <a:xfrm>
            <a:off x="164425" y="934775"/>
            <a:ext cx="86550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Data-centric AI often takes one of two forms: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 algorithms that understand data and use that information to improve models.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e.g. curriculum learning – train on ‘easy data’ first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Bengio et al., ICML, 2009 (</a:t>
            </a:r>
            <a:r>
              <a:rPr lang="en" u="sng">
                <a:solidFill>
                  <a:schemeClr val="hlink"/>
                </a:solidFill>
                <a:hlinkClick r:id="rId3"/>
              </a:rPr>
              <a:t>link to </a:t>
            </a:r>
            <a:r>
              <a:rPr lang="en" u="sng">
                <a:solidFill>
                  <a:schemeClr val="hlink"/>
                </a:solidFill>
                <a:hlinkClick r:id="rId4"/>
              </a:rPr>
              <a:t>paper</a:t>
            </a:r>
            <a:r>
              <a:rPr lang="en"/>
              <a:t>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 algorithms that modify data to improve AI models.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e.g. confident learning – remove wrongly-labeled data prior to training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Northcutt</a:t>
            </a:r>
            <a:r>
              <a:rPr lang="en"/>
              <a:t> et al.</a:t>
            </a:r>
            <a:r>
              <a:rPr lang="en"/>
              <a:t>, Journal of AI Research, 2021 (</a:t>
            </a:r>
            <a:r>
              <a:rPr lang="en" u="sng">
                <a:solidFill>
                  <a:schemeClr val="hlink"/>
                </a:solidFill>
                <a:hlinkClick r:id="rId5"/>
              </a:rPr>
              <a:t>link to paper</a:t>
            </a:r>
            <a:r>
              <a:rPr lang="en"/>
              <a:t>)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7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model-centric AI vs </a:t>
            </a:r>
            <a:r>
              <a:rPr lang="en"/>
              <a:t>Data-centric AI </a:t>
            </a:r>
            <a:endParaRPr/>
          </a:p>
        </p:txBody>
      </p:sp>
      <p:sp>
        <p:nvSpPr>
          <p:cNvPr id="118" name="Google Shape;118;p18"/>
          <p:cNvSpPr txBox="1"/>
          <p:nvPr>
            <p:ph idx="1" type="body"/>
          </p:nvPr>
        </p:nvSpPr>
        <p:spPr>
          <a:xfrm>
            <a:off x="164425" y="2915975"/>
            <a:ext cx="8520600" cy="144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Data-centric AI: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Given any model, try to improve the training dataset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Systematically/algorithmically change the dataset to improve performance on an AI task</a:t>
            </a: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8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" name="Google Shape;120;p18"/>
          <p:cNvSpPr txBox="1"/>
          <p:nvPr/>
        </p:nvSpPr>
        <p:spPr>
          <a:xfrm>
            <a:off x="164425" y="1067625"/>
            <a:ext cx="8593800" cy="16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</a:rPr>
              <a:t>Model-centric AI:</a:t>
            </a:r>
            <a:endParaRPr sz="1800"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800">
                <a:solidFill>
                  <a:srgbClr val="434343"/>
                </a:solidFill>
              </a:rPr>
              <a:t>Given a dataset, try to produce the best model (think 6.036/6.390)</a:t>
            </a:r>
            <a:endParaRPr sz="1800"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800">
                <a:solidFill>
                  <a:srgbClr val="434343"/>
                </a:solidFill>
              </a:rPr>
              <a:t>Change the model to improve performance on an AI task</a:t>
            </a:r>
            <a:endParaRPr sz="1800">
              <a:solidFill>
                <a:srgbClr val="434343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○"/>
            </a:pPr>
            <a:r>
              <a:rPr lang="en" sz="1800">
                <a:solidFill>
                  <a:srgbClr val="434343"/>
                </a:solidFill>
              </a:rPr>
              <a:t> e.g. modify the loss function, hyper-parameters, etc.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121" name="Google Shape;121;p18"/>
          <p:cNvSpPr/>
          <p:nvPr/>
        </p:nvSpPr>
        <p:spPr>
          <a:xfrm>
            <a:off x="680075" y="3853050"/>
            <a:ext cx="3056100" cy="257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>
            <p:ph type="title"/>
          </p:nvPr>
        </p:nvSpPr>
        <p:spPr>
          <a:xfrm>
            <a:off x="237650" y="203175"/>
            <a:ext cx="87999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Goal: </a:t>
            </a:r>
            <a:r>
              <a:rPr lang="en" sz="2500"/>
              <a:t>start thinking about ML in terms of data, not the model.</a:t>
            </a:r>
            <a:endParaRPr sz="2500"/>
          </a:p>
        </p:txBody>
      </p:sp>
      <p:sp>
        <p:nvSpPr>
          <p:cNvPr id="127" name="Google Shape;127;p19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Consider </a:t>
            </a:r>
            <a:r>
              <a:rPr lang="en" u="sng">
                <a:solidFill>
                  <a:schemeClr val="hlink"/>
                </a:solidFill>
                <a:hlinkClick r:id="rId3"/>
              </a:rPr>
              <a:t>KNN</a:t>
            </a:r>
            <a:r>
              <a:rPr lang="en"/>
              <a:t> (K Nearest Neighbors)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What is different about KNN and what we’ll teach in this course?</a:t>
            </a:r>
            <a:endParaRPr/>
          </a:p>
        </p:txBody>
      </p:sp>
      <p:sp>
        <p:nvSpPr>
          <p:cNvPr id="128" name="Google Shape;128;p19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 is not data-centric AI?</a:t>
            </a:r>
            <a:endParaRPr/>
          </a:p>
        </p:txBody>
      </p:sp>
      <p:sp>
        <p:nvSpPr>
          <p:cNvPr id="134" name="Google Shape;134;p20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Examples: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Hand-picking a bunch of data points you think will improve a model.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Double the size of your dataset and train an improved model on more data.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Data-centric AI versions: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Coreset selection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Dataset Augmentation</a:t>
            </a:r>
            <a:endParaRPr/>
          </a:p>
        </p:txBody>
      </p:sp>
      <p:sp>
        <p:nvSpPr>
          <p:cNvPr id="135" name="Google Shape;135;p20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examples of Data-centric AI?</a:t>
            </a:r>
            <a:endParaRPr/>
          </a:p>
        </p:txBody>
      </p:sp>
      <p:sp>
        <p:nvSpPr>
          <p:cNvPr id="141" name="Google Shape;141;p2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Outlier Detection and Removal </a:t>
            </a:r>
            <a:r>
              <a:rPr lang="en" sz="1400"/>
              <a:t>(handling abnormal examples in dataset)</a:t>
            </a:r>
            <a:br>
              <a:rPr lang="en" sz="1400"/>
            </a:br>
            <a:endParaRPr sz="14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Error Detection and Correction </a:t>
            </a:r>
            <a:r>
              <a:rPr lang="en" sz="1400"/>
              <a:t>(handling incorrect values/labels in dataset)</a:t>
            </a:r>
            <a:br>
              <a:rPr lang="en" sz="1400"/>
            </a:br>
            <a:endParaRPr sz="14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Augmentation </a:t>
            </a:r>
            <a:r>
              <a:rPr lang="en" sz="1400"/>
              <a:t>(adding examples to data to encode prior knowledge)</a:t>
            </a:r>
            <a:br>
              <a:rPr lang="en" sz="1400"/>
            </a:br>
            <a:endParaRPr sz="14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Feature Engineering and Selection </a:t>
            </a:r>
            <a:r>
              <a:rPr lang="en" sz="1400"/>
              <a:t>(manipulating how data are represented)</a:t>
            </a:r>
            <a:br>
              <a:rPr lang="en" sz="1400"/>
            </a:br>
            <a:endParaRPr sz="14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Establishing Consensus Labels  </a:t>
            </a:r>
            <a:r>
              <a:rPr lang="en" sz="1400"/>
              <a:t>(determining true label from crowdsourced annotations)</a:t>
            </a:r>
            <a:br>
              <a:rPr lang="en" sz="1400"/>
            </a:br>
            <a:endParaRPr sz="10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Active Learning  </a:t>
            </a:r>
            <a:r>
              <a:rPr lang="en" sz="1400"/>
              <a:t>(selecting the most informative data to label next)</a:t>
            </a:r>
            <a:br>
              <a:rPr lang="en" sz="1400"/>
            </a:br>
            <a:endParaRPr sz="14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Curriculum Learning  </a:t>
            </a:r>
            <a:r>
              <a:rPr lang="en" sz="1400"/>
              <a:t>(ordering the examples in dataset from easiest to hardest)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1"/>
          <p:cNvSpPr txBox="1"/>
          <p:nvPr>
            <p:ph idx="12" type="sldNum"/>
          </p:nvPr>
        </p:nvSpPr>
        <p:spPr>
          <a:xfrm>
            <a:off x="7280873" y="4845000"/>
            <a:ext cx="690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Cleanlab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